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0" r:id="rId4"/>
    <p:sldId id="26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45" d="100"/>
          <a:sy n="45" d="100"/>
        </p:scale>
        <p:origin x="822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lando Silva" userId="ba8301021d611c46" providerId="LiveId" clId="{B721B467-E050-4DF9-BE0F-E9A76EDE07A0}"/>
    <pc:docChg chg="custSel modSld">
      <pc:chgData name="Rolando Silva" userId="ba8301021d611c46" providerId="LiveId" clId="{B721B467-E050-4DF9-BE0F-E9A76EDE07A0}" dt="2025-10-16T15:32:24.262" v="0" actId="313"/>
      <pc:docMkLst>
        <pc:docMk/>
      </pc:docMkLst>
      <pc:sldChg chg="modSp mod">
        <pc:chgData name="Rolando Silva" userId="ba8301021d611c46" providerId="LiveId" clId="{B721B467-E050-4DF9-BE0F-E9A76EDE07A0}" dt="2025-10-16T15:32:24.262" v="0" actId="313"/>
        <pc:sldMkLst>
          <pc:docMk/>
          <pc:sldMk cId="451304886" sldId="269"/>
        </pc:sldMkLst>
        <pc:spChg chg="mod">
          <ac:chgData name="Rolando Silva" userId="ba8301021d611c46" providerId="LiveId" clId="{B721B467-E050-4DF9-BE0F-E9A76EDE07A0}" dt="2025-10-16T15:32:24.262" v="0" actId="313"/>
          <ac:spMkLst>
            <pc:docMk/>
            <pc:sldMk cId="451304886" sldId="269"/>
            <ac:spMk id="3" creationId="{262A5EA0-10E1-3DDE-D286-4E3883C8A79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56B8-EA96-4D18-8B02-BF3AA93D1E0E}" type="datetimeFigureOut">
              <a:rPr lang="es-MX" smtClean="0"/>
              <a:t>16/10/2025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89E4-946A-477E-8862-8451B1028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548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56B8-EA96-4D18-8B02-BF3AA93D1E0E}" type="datetimeFigureOut">
              <a:rPr lang="es-MX" smtClean="0"/>
              <a:t>16/10/2025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89E4-946A-477E-8862-8451B1028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018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56B8-EA96-4D18-8B02-BF3AA93D1E0E}" type="datetimeFigureOut">
              <a:rPr lang="es-MX" smtClean="0"/>
              <a:t>16/10/2025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89E4-946A-477E-8862-8451B1028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32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56B8-EA96-4D18-8B02-BF3AA93D1E0E}" type="datetimeFigureOut">
              <a:rPr lang="es-MX" smtClean="0"/>
              <a:t>16/10/2025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89E4-946A-477E-8862-8451B1028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273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56B8-EA96-4D18-8B02-BF3AA93D1E0E}" type="datetimeFigureOut">
              <a:rPr lang="es-MX" smtClean="0"/>
              <a:t>16/10/2025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89E4-946A-477E-8862-8451B1028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379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56B8-EA96-4D18-8B02-BF3AA93D1E0E}" type="datetimeFigureOut">
              <a:rPr lang="es-MX" smtClean="0"/>
              <a:t>16/10/2025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89E4-946A-477E-8862-8451B1028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668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56B8-EA96-4D18-8B02-BF3AA93D1E0E}" type="datetimeFigureOut">
              <a:rPr lang="es-MX" smtClean="0"/>
              <a:t>16/10/2025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89E4-946A-477E-8862-8451B1028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206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56B8-EA96-4D18-8B02-BF3AA93D1E0E}" type="datetimeFigureOut">
              <a:rPr lang="es-MX" smtClean="0"/>
              <a:t>16/10/2025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89E4-946A-477E-8862-8451B1028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263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56B8-EA96-4D18-8B02-BF3AA93D1E0E}" type="datetimeFigureOut">
              <a:rPr lang="es-MX" smtClean="0"/>
              <a:t>16/10/2025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89E4-946A-477E-8862-8451B1028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502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56B8-EA96-4D18-8B02-BF3AA93D1E0E}" type="datetimeFigureOut">
              <a:rPr lang="es-MX" smtClean="0"/>
              <a:t>16/10/2025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89E4-946A-477E-8862-8451B1028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381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56B8-EA96-4D18-8B02-BF3AA93D1E0E}" type="datetimeFigureOut">
              <a:rPr lang="es-MX" smtClean="0"/>
              <a:t>16/10/2025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89E4-946A-477E-8862-8451B1028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059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67356B8-EA96-4D18-8B02-BF3AA93D1E0E}" type="datetimeFigureOut">
              <a:rPr lang="es-MX" smtClean="0"/>
              <a:t>16/10/2025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E6989E4-946A-477E-8862-8451B1028B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1342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loop.ecpr.eu/why-the-mexican-congress-is-too-weak-to-control-the-president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917651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angui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sarrolloydefensa.blogspot.com/2014/02/el-deficit-alcanzo-el-ano-pasado-el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bk.bm/?i=estas-son-las-10-tiendas-que-tienes-que-visitar-aa-x5PAnJU6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oticialocal.blogspot.com/2013/12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rincondemariposas.blogspot.com/2016/11/monedero-zippy-wallet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1109940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9E6D1F-DEBA-756D-082D-D71DA0265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PROPUESTA DE REFORMA FISCAL PRESENTADA POR EL IMCP ANTE EL PODER LEGISLATIVO</a:t>
            </a:r>
          </a:p>
        </p:txBody>
      </p:sp>
      <p:sp>
        <p:nvSpPr>
          <p:cNvPr id="8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9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9147F9-5693-62D2-79E2-E024054B5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8" y="762001"/>
            <a:ext cx="6209414" cy="1708242"/>
          </a:xfrm>
        </p:spPr>
        <p:txBody>
          <a:bodyPr anchor="ctr">
            <a:normAutofit/>
          </a:bodyPr>
          <a:lstStyle/>
          <a:p>
            <a:pPr lvl="0" algn="ctr"/>
            <a:r>
              <a:rPr lang="es-MX" sz="4800" b="1" dirty="0"/>
              <a:t>EL PROCESO LEGISLATIVO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1D627C-D808-9E49-3FFD-2B73137FA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94" y="2470244"/>
            <a:ext cx="5936304" cy="3769835"/>
          </a:xfrm>
        </p:spPr>
        <p:txBody>
          <a:bodyPr anchor="ctr">
            <a:normAutofit/>
          </a:bodyPr>
          <a:lstStyle/>
          <a:p>
            <a:pPr lvl="1"/>
            <a:r>
              <a:rPr lang="es-MX" sz="4400" dirty="0"/>
              <a:t>Acciones pendientes</a:t>
            </a:r>
          </a:p>
          <a:p>
            <a:pPr lvl="1"/>
            <a:r>
              <a:rPr lang="es-MX" sz="4400" dirty="0"/>
              <a:t>Otras iniciativas relevantes</a:t>
            </a:r>
            <a:endParaRPr lang="es-MX" sz="2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FDAA6AC-176F-390E-582D-E8EC71D32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324" r="29323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3953A92-BE9F-9779-331C-479AFB748866}"/>
              </a:ext>
            </a:extLst>
          </p:cNvPr>
          <p:cNvSpPr txBox="1"/>
          <p:nvPr/>
        </p:nvSpPr>
        <p:spPr>
          <a:xfrm>
            <a:off x="9686187" y="6657945"/>
            <a:ext cx="250581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MX" sz="700">
                <a:solidFill>
                  <a:srgbClr val="FFFFFF"/>
                </a:solidFill>
                <a:hlinkClick r:id="rId3" tooltip="https://theloop.ecpr.eu/why-the-mexican-congress-is-too-weak-to-control-the-presiden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MX" sz="700">
                <a:solidFill>
                  <a:srgbClr val="FFFFFF"/>
                </a:solidFill>
              </a:rPr>
              <a:t> de Autor desconocido está bajo licencia </a:t>
            </a:r>
            <a:r>
              <a:rPr lang="es-MX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s-MX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9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D90C96-3821-7331-DD3B-5EE04835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592" y="762001"/>
            <a:ext cx="5571329" cy="1708244"/>
          </a:xfrm>
        </p:spPr>
        <p:txBody>
          <a:bodyPr anchor="ctr">
            <a:normAutofit/>
          </a:bodyPr>
          <a:lstStyle/>
          <a:p>
            <a:pPr lvl="0"/>
            <a:r>
              <a:rPr lang="es-MX" sz="3700" b="1" dirty="0"/>
              <a:t>CONCLUSIONES Y LLAMADO A LA ACCIÓN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D7EA36-D3FE-0C48-9BE8-6DC96070C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484" r="9405"/>
          <a:stretch>
            <a:fillRect/>
          </a:stretch>
        </p:blipFill>
        <p:spPr>
          <a:xfrm>
            <a:off x="0" y="-2"/>
            <a:ext cx="4613006" cy="685800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E859CD-B896-BE79-57DB-EA2D2ABDA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302" y="2470245"/>
            <a:ext cx="6613451" cy="3769835"/>
          </a:xfrm>
        </p:spPr>
        <p:txBody>
          <a:bodyPr anchor="ctr">
            <a:normAutofit/>
          </a:bodyPr>
          <a:lstStyle/>
          <a:p>
            <a:pPr lvl="1"/>
            <a:r>
              <a:rPr lang="es-MX" sz="3600" dirty="0"/>
              <a:t>Síntesis de beneficios y retos</a:t>
            </a:r>
          </a:p>
          <a:p>
            <a:pPr lvl="1"/>
            <a:r>
              <a:rPr lang="es-MX" sz="3600" dirty="0"/>
              <a:t>Invitación a autoridades, empleadores y contadores</a:t>
            </a:r>
          </a:p>
        </p:txBody>
      </p:sp>
    </p:spTree>
    <p:extLst>
      <p:ext uri="{BB962C8B-B14F-4D97-AF65-F5344CB8AC3E}">
        <p14:creationId xmlns:p14="http://schemas.microsoft.com/office/powerpoint/2010/main" val="249638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3A3678-B901-4835-086F-E3147A7A7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MUCHAS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GRACIAS.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72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DA41FC-FE54-D3A2-072D-70B238DE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670559"/>
            <a:ext cx="5607703" cy="2148841"/>
          </a:xfrm>
        </p:spPr>
        <p:txBody>
          <a:bodyPr anchor="t">
            <a:normAutofit/>
          </a:bodyPr>
          <a:lstStyle/>
          <a:p>
            <a:pPr lvl="0"/>
            <a:r>
              <a:rPr lang="es-MX" dirty="0"/>
              <a:t>CONTEXTO Y RETOS FISCALES EN MÉXICO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F0DC5A-5E4A-9829-F604-B9FD79DE1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56" b="756"/>
          <a:stretch>
            <a:fillRect/>
          </a:stretch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88F507-B9AA-A8AF-9B1B-E9BB751F3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005" y="706460"/>
            <a:ext cx="5908916" cy="5445076"/>
          </a:xfrm>
        </p:spPr>
        <p:txBody>
          <a:bodyPr anchor="ctr">
            <a:normAutofit/>
          </a:bodyPr>
          <a:lstStyle/>
          <a:p>
            <a:pPr lvl="0"/>
            <a:r>
              <a:rPr lang="es-MX" sz="4400" dirty="0"/>
              <a:t>Prevalencia de la economía informal</a:t>
            </a:r>
          </a:p>
          <a:p>
            <a:pPr lvl="0"/>
            <a:r>
              <a:rPr lang="es-MX" sz="4400" dirty="0"/>
              <a:t>Lavado de dinero</a:t>
            </a:r>
          </a:p>
          <a:p>
            <a:pPr lvl="0"/>
            <a:r>
              <a:rPr lang="es-MX" sz="4400" dirty="0"/>
              <a:t>Cumplimiento fiscal</a:t>
            </a:r>
            <a:r>
              <a:rPr lang="es-MX" sz="4400" baseline="0" dirty="0"/>
              <a:t> y sus beneficios</a:t>
            </a:r>
            <a:endParaRPr lang="es-MX" sz="4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321F33-FC09-E7EF-229D-0B82FB055463}"/>
              </a:ext>
            </a:extLst>
          </p:cNvPr>
          <p:cNvSpPr txBox="1"/>
          <p:nvPr/>
        </p:nvSpPr>
        <p:spPr>
          <a:xfrm>
            <a:off x="9707024" y="6657945"/>
            <a:ext cx="24849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MX" sz="700">
                <a:solidFill>
                  <a:srgbClr val="FFFFFF"/>
                </a:solidFill>
                <a:hlinkClick r:id="rId3" tooltip="https://en.wikipedia.org/wiki/Tiangu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MX" sz="700">
                <a:solidFill>
                  <a:srgbClr val="FFFFFF"/>
                </a:solidFill>
              </a:rPr>
              <a:t> de Autor desconocido está bajo licencia </a:t>
            </a:r>
            <a:r>
              <a:rPr lang="es-MX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MX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8F7083-68EE-2E4A-F01C-4B7BD71A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pPr lvl="0"/>
            <a:r>
              <a:rPr lang="es-MX" dirty="0"/>
              <a:t>DIAGNÓSTICO Y MOTIVACIÓN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F3E2F2-4A5B-1E0B-CC28-A7A12BAEA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37" y="2333297"/>
            <a:ext cx="5691963" cy="3843666"/>
          </a:xfrm>
        </p:spPr>
        <p:txBody>
          <a:bodyPr>
            <a:normAutofit/>
          </a:bodyPr>
          <a:lstStyle/>
          <a:p>
            <a:pPr lvl="0"/>
            <a:r>
              <a:rPr lang="es-MX" sz="3200" dirty="0"/>
              <a:t>Hallazgos y necesidades detectadas por el IMCP</a:t>
            </a:r>
          </a:p>
          <a:p>
            <a:pPr lvl="0"/>
            <a:r>
              <a:rPr lang="es-MX" sz="3200" dirty="0"/>
              <a:t>“Tener más, sin cobrar más”: dilema central</a:t>
            </a:r>
          </a:p>
          <a:p>
            <a:pPr lvl="0"/>
            <a:r>
              <a:rPr lang="es-MX" sz="3200" dirty="0"/>
              <a:t>Análisis de la situación actual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5819BD-85A0-0467-21E1-943C40E33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3740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5F598BF-E076-7937-AF22-FFD22D72821B}"/>
              </a:ext>
            </a:extLst>
          </p:cNvPr>
          <p:cNvSpPr txBox="1"/>
          <p:nvPr/>
        </p:nvSpPr>
        <p:spPr>
          <a:xfrm>
            <a:off x="9684583" y="6657945"/>
            <a:ext cx="25074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MX" sz="700">
                <a:solidFill>
                  <a:srgbClr val="FFFFFF"/>
                </a:solidFill>
                <a:hlinkClick r:id="rId3" tooltip="https://desarrolloydefensa.blogspot.com/2014/02/el-deficit-alcanzo-el-ano-pasado-el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MX" sz="700">
                <a:solidFill>
                  <a:srgbClr val="FFFFFF"/>
                </a:solidFill>
              </a:rPr>
              <a:t> de Autor desconocido está bajo licencia </a:t>
            </a:r>
            <a:r>
              <a:rPr lang="es-MX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s-MX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96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81B9C9-F4A0-5839-030F-E0A200DD6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pPr lvl="0"/>
            <a:r>
              <a:rPr lang="es-MX"/>
              <a:t> PROPUESTA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2A5EA0-10E1-3DDE-D286-4E3883C8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6270"/>
            <a:ext cx="5541335" cy="4390693"/>
          </a:xfrm>
        </p:spPr>
        <p:txBody>
          <a:bodyPr>
            <a:normAutofit/>
          </a:bodyPr>
          <a:lstStyle/>
          <a:p>
            <a:pPr lvl="0"/>
            <a:r>
              <a:rPr lang="es-MX" sz="3200" dirty="0"/>
              <a:t>Deducciones personales para trabajadores</a:t>
            </a:r>
          </a:p>
          <a:p>
            <a:pPr lvl="0"/>
            <a:r>
              <a:rPr lang="es-MX" sz="3200" dirty="0"/>
              <a:t>Facilitar acceso y aprovechamiento de beneficios fiscales</a:t>
            </a:r>
          </a:p>
          <a:p>
            <a:pPr lvl="0"/>
            <a:r>
              <a:rPr lang="es-MX" sz="3200" dirty="0"/>
              <a:t>Uso de tecnología para control y trazabilidad</a:t>
            </a:r>
            <a:endParaRPr lang="es-MX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E17A86-8354-4DCD-6296-12358E431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847" r="37244" b="-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130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C6D306-7F9F-5D84-BD6C-BF4832FB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0316" y="762001"/>
            <a:ext cx="6145619" cy="1708244"/>
          </a:xfrm>
        </p:spPr>
        <p:txBody>
          <a:bodyPr anchor="ctr">
            <a:normAutofit/>
          </a:bodyPr>
          <a:lstStyle/>
          <a:p>
            <a:pPr lvl="0"/>
            <a:r>
              <a:rPr lang="es-MX" sz="3600" dirty="0"/>
              <a:t>DEDUCCIONES PERSONALES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472C37-58F9-FCAB-0CEA-0331983F8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870" r="12796" b="-2"/>
          <a:stretch>
            <a:fillRect/>
          </a:stretch>
        </p:blipFill>
        <p:spPr>
          <a:xfrm>
            <a:off x="-1" y="-2"/>
            <a:ext cx="5388593" cy="685800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647F91-F9B8-312E-6A58-DF624F1D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316" y="2470245"/>
            <a:ext cx="5947013" cy="3769835"/>
          </a:xfrm>
        </p:spPr>
        <p:txBody>
          <a:bodyPr anchor="ctr">
            <a:normAutofit/>
          </a:bodyPr>
          <a:lstStyle/>
          <a:p>
            <a:pPr lvl="0"/>
            <a:r>
              <a:rPr lang="es-MX" sz="3600" dirty="0"/>
              <a:t>Fundamentos </a:t>
            </a:r>
          </a:p>
          <a:p>
            <a:pPr lvl="0"/>
            <a:r>
              <a:rPr lang="es-MX" sz="3600" dirty="0"/>
              <a:t>Mecanismo propuesto para trabajadores</a:t>
            </a:r>
          </a:p>
          <a:p>
            <a:pPr lvl="0"/>
            <a:r>
              <a:rPr lang="es-MX" sz="3600" dirty="0"/>
              <a:t>Beneficios directos e indirectos</a:t>
            </a:r>
          </a:p>
        </p:txBody>
      </p:sp>
    </p:spTree>
    <p:extLst>
      <p:ext uri="{BB962C8B-B14F-4D97-AF65-F5344CB8AC3E}">
        <p14:creationId xmlns:p14="http://schemas.microsoft.com/office/powerpoint/2010/main" val="2466892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BC5380-8EDC-1DFC-8F4F-CEA586B99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 lvl="0"/>
            <a:r>
              <a:rPr lang="es-MX" sz="4000"/>
              <a:t>MONEDERO ELECTRÓNICO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B2EAB5-26D3-5623-03FE-338D47523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52" y="1786270"/>
            <a:ext cx="5196056" cy="4570079"/>
          </a:xfrm>
        </p:spPr>
        <p:txBody>
          <a:bodyPr anchor="ctr">
            <a:normAutofit/>
          </a:bodyPr>
          <a:lstStyle/>
          <a:p>
            <a:pPr lvl="0"/>
            <a:r>
              <a:rPr lang="es-MX" sz="3200" dirty="0"/>
              <a:t>Implementación para deducciones personales</a:t>
            </a:r>
          </a:p>
          <a:p>
            <a:pPr lvl="0"/>
            <a:r>
              <a:rPr lang="es-MX" sz="3200" dirty="0"/>
              <a:t>Trazabilidad y transparencia en el uso de recursos</a:t>
            </a:r>
          </a:p>
          <a:p>
            <a:pPr lvl="0"/>
            <a:r>
              <a:rPr lang="es-MX" sz="3200" dirty="0"/>
              <a:t>Ventajas para trabajadores y autoridades</a:t>
            </a:r>
            <a:endParaRPr lang="es-MX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62E957-391B-DDF4-8033-371E3F4A2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68" r="5143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324A314-01BB-B5A3-58CD-651C22C434B9}"/>
              </a:ext>
            </a:extLst>
          </p:cNvPr>
          <p:cNvSpPr txBox="1"/>
          <p:nvPr/>
        </p:nvSpPr>
        <p:spPr>
          <a:xfrm>
            <a:off x="9556756" y="6657946"/>
            <a:ext cx="264206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MX" sz="700">
                <a:solidFill>
                  <a:srgbClr val="FFFFFF"/>
                </a:solidFill>
                <a:hlinkClick r:id="rId3" tooltip="https://mirincondemariposas.blogspot.com/2016/11/monedero-zippy-walle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MX" sz="700">
                <a:solidFill>
                  <a:srgbClr val="FFFFFF"/>
                </a:solidFill>
              </a:rPr>
              <a:t> de Autor desconocido está bajo licencia </a:t>
            </a:r>
            <a:r>
              <a:rPr lang="es-MX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MX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28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EEAB0E-C288-E8F5-265F-D14E15D6B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9934550" cy="1624520"/>
          </a:xfrm>
        </p:spPr>
        <p:txBody>
          <a:bodyPr anchor="ctr">
            <a:normAutofit/>
          </a:bodyPr>
          <a:lstStyle/>
          <a:p>
            <a:pPr lvl="0" algn="ctr"/>
            <a:r>
              <a:rPr lang="es-MX" sz="4000" b="1" dirty="0"/>
              <a:t>IMPACTOS ESPERADOS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C4359C-4B16-5F75-3374-868079E71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67" y="1786270"/>
            <a:ext cx="10983630" cy="4570079"/>
          </a:xfrm>
        </p:spPr>
        <p:txBody>
          <a:bodyPr anchor="ctr">
            <a:normAutofit/>
          </a:bodyPr>
          <a:lstStyle/>
          <a:p>
            <a:pPr lvl="0"/>
            <a:r>
              <a:rPr lang="es-MX" sz="4000" dirty="0"/>
              <a:t>Incremento en la formalidad </a:t>
            </a:r>
          </a:p>
          <a:p>
            <a:pPr lvl="0"/>
            <a:r>
              <a:rPr lang="es-MX" sz="4000" dirty="0"/>
              <a:t>Inhibición de lavado de dinero</a:t>
            </a:r>
          </a:p>
          <a:p>
            <a:pPr lvl="0"/>
            <a:r>
              <a:rPr lang="es-MX" sz="4000" dirty="0"/>
              <a:t>Civilidad fiscal y cultura contributiva</a:t>
            </a:r>
          </a:p>
          <a:p>
            <a:pPr lvl="0"/>
            <a:r>
              <a:rPr lang="es-MX" sz="4000" dirty="0"/>
              <a:t>Ingreso para el trabajador sin costo para el empleador</a:t>
            </a:r>
          </a:p>
        </p:txBody>
      </p:sp>
    </p:spTree>
    <p:extLst>
      <p:ext uri="{BB962C8B-B14F-4D97-AF65-F5344CB8AC3E}">
        <p14:creationId xmlns:p14="http://schemas.microsoft.com/office/powerpoint/2010/main" val="371364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305794-44FA-A2DE-168E-39546E84E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 lvl="0"/>
            <a:r>
              <a:rPr lang="es-MX" sz="4000" b="1" dirty="0"/>
              <a:t>SOSTENIBILIDAD Y COSTO FISCAL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3C6D9C-73CA-D159-B588-5D23B8089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1974716"/>
            <a:ext cx="5086105" cy="4381633"/>
          </a:xfrm>
        </p:spPr>
        <p:txBody>
          <a:bodyPr anchor="ctr">
            <a:normAutofit/>
          </a:bodyPr>
          <a:lstStyle/>
          <a:p>
            <a:r>
              <a:rPr lang="es-MX" sz="4000" dirty="0"/>
              <a:t>Viabilidad financiera</a:t>
            </a:r>
          </a:p>
          <a:p>
            <a:r>
              <a:rPr lang="es-MX" sz="4000" dirty="0"/>
              <a:t>Impacto estimado en la recaudación</a:t>
            </a:r>
          </a:p>
          <a:p>
            <a:pPr lvl="0"/>
            <a:r>
              <a:rPr lang="es-MX" sz="4000" dirty="0"/>
              <a:t>Sostenibilidad a mediano y largo plazo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FF2ECD7-A0DB-55BA-4F89-A159F59A3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37" r="20337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1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59B965-9BB8-782B-C4FE-5EECD6C9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pPr lvl="0" algn="ctr"/>
            <a:r>
              <a:rPr lang="es-MX" sz="4000" b="1"/>
              <a:t>RETOS Y VENTAJAS ADICIONALES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5E6CCB-8292-2D27-5CD8-F3C0AAB75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5" y="2470244"/>
            <a:ext cx="7442791" cy="3769835"/>
          </a:xfrm>
        </p:spPr>
        <p:txBody>
          <a:bodyPr anchor="ctr">
            <a:normAutofit fontScale="92500"/>
          </a:bodyPr>
          <a:lstStyle/>
          <a:p>
            <a:pPr lvl="1"/>
            <a:r>
              <a:rPr lang="es-MX" sz="4000" dirty="0"/>
              <a:t>Formalización</a:t>
            </a:r>
          </a:p>
          <a:p>
            <a:pPr lvl="1"/>
            <a:r>
              <a:rPr lang="es-MX" sz="4000" dirty="0"/>
              <a:t>Prevención de lavado de dinero</a:t>
            </a:r>
          </a:p>
          <a:p>
            <a:pPr lvl="1"/>
            <a:r>
              <a:rPr lang="es-MX" sz="4000" dirty="0"/>
              <a:t>Impulso a la autodeterminación y fiscalización colateral</a:t>
            </a:r>
          </a:p>
          <a:p>
            <a:pPr lvl="1"/>
            <a:r>
              <a:rPr lang="es-MX" sz="4000" dirty="0"/>
              <a:t>Campaña</a:t>
            </a:r>
            <a:r>
              <a:rPr lang="es-MX" sz="4000" baseline="0" dirty="0"/>
              <a:t> de información</a:t>
            </a:r>
          </a:p>
          <a:p>
            <a:pPr lvl="1"/>
            <a:r>
              <a:rPr lang="es-MX" sz="4000" baseline="0" dirty="0"/>
              <a:t>Costo fiscal </a:t>
            </a:r>
            <a:endParaRPr lang="es-MX" sz="4000" dirty="0"/>
          </a:p>
        </p:txBody>
      </p:sp>
      <p:pic>
        <p:nvPicPr>
          <p:cNvPr id="24" name="Picture 23" descr="Plastic containers in bright colors">
            <a:extLst>
              <a:ext uri="{FF2B5EF4-FFF2-40B4-BE49-F238E27FC236}">
                <a16:creationId xmlns:a16="http://schemas.microsoft.com/office/drawing/2014/main" id="{85F04F6E-80E4-6477-C8F9-C11C62D788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59" r="25304" b="-1"/>
          <a:stretch>
            <a:fillRect/>
          </a:stretch>
        </p:blipFill>
        <p:spPr>
          <a:xfrm>
            <a:off x="7974419" y="-10886"/>
            <a:ext cx="4217582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091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239</Words>
  <Application>Microsoft Office PowerPoint</Application>
  <PresentationFormat>Panorámica</PresentationFormat>
  <Paragraphs>47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PROPUESTA DE REFORMA FISCAL PRESENTADA POR EL IMCP ANTE EL PODER LEGISLATIVO</vt:lpstr>
      <vt:lpstr>CONTEXTO Y RETOS FISCALES EN MÉXICO</vt:lpstr>
      <vt:lpstr>DIAGNÓSTICO Y MOTIVACIÓN</vt:lpstr>
      <vt:lpstr> PROPUESTA</vt:lpstr>
      <vt:lpstr>DEDUCCIONES PERSONALES</vt:lpstr>
      <vt:lpstr>MONEDERO ELECTRÓNICO</vt:lpstr>
      <vt:lpstr>IMPACTOS ESPERADOS</vt:lpstr>
      <vt:lpstr>SOSTENIBILIDAD Y COSTO FISCAL</vt:lpstr>
      <vt:lpstr>RETOS Y VENTAJAS ADICIONALES</vt:lpstr>
      <vt:lpstr>EL PROCESO LEGISLATIVO</vt:lpstr>
      <vt:lpstr>CONCLUSIONES Y LLAMADO A LA ACCIÓN</vt:lpstr>
      <vt:lpstr>MUCHAS GRACIAS.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Rolando Silva</dc:creator>
  <cp:lastModifiedBy>Rolando Silva</cp:lastModifiedBy>
  <cp:revision>2</cp:revision>
  <dcterms:created xsi:type="dcterms:W3CDTF">2025-10-16T07:47:50Z</dcterms:created>
  <dcterms:modified xsi:type="dcterms:W3CDTF">2025-10-16T15:32:33Z</dcterms:modified>
</cp:coreProperties>
</file>