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comments/modernComment_104_2F98D44A.xml" ContentType="application/vnd.ms-powerpoint.comments+xml"/>
  <Override PartName="/ppt/tags/tag4.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4" r:id="rId26"/>
    <p:sldId id="282" r:id="rId27"/>
    <p:sldId id="283" r:id="rId28"/>
  </p:sldIdLst>
  <p:sldSz cx="43888025" cy="146272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DFB532-65FB-1C1B-A2D1-92933B971EC9}" name="Garcia, Liliana (Mexico City/Industries)" initials="LG" userId="S::lilianagarcia1@kpmg.com.mx::668b7f45-6cb1-49e6-b1b4-e00ca7d022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8F5"/>
    <a:srgbClr val="7213EA"/>
    <a:srgbClr val="000000"/>
    <a:srgbClr val="0056F2"/>
    <a:srgbClr val="00338D"/>
    <a:srgbClr val="FD349C"/>
    <a:srgbClr val="0F233C"/>
    <a:srgbClr val="FFFFFF"/>
    <a:srgbClr val="FD63B4"/>
    <a:srgbClr val="ACE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71" autoAdjust="0"/>
    <p:restoredTop sz="95033" autoAdjust="0"/>
  </p:normalViewPr>
  <p:slideViewPr>
    <p:cSldViewPr snapToGrid="0">
      <p:cViewPr varScale="1">
        <p:scale>
          <a:sx n="29" d="100"/>
          <a:sy n="29" d="100"/>
        </p:scale>
        <p:origin x="235" y="5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ser>
          <c:idx val="0"/>
          <c:order val="0"/>
          <c:tx>
            <c:strRef>
              <c:f>Sheet1!$B$1</c:f>
              <c:strCache>
                <c:ptCount val="1"/>
                <c:pt idx="0">
                  <c:v>Sales</c:v>
                </c:pt>
              </c:strCache>
            </c:strRef>
          </c:tx>
          <c:spPr>
            <a:ln>
              <a:noFill/>
            </a:ln>
          </c:spPr>
          <c:dPt>
            <c:idx val="0"/>
            <c:bubble3D val="0"/>
            <c:spPr>
              <a:solidFill>
                <a:srgbClr val="1E49E2"/>
              </a:solidFill>
              <a:ln w="19050">
                <a:noFill/>
              </a:ln>
              <a:effectLst/>
            </c:spPr>
            <c:extLst>
              <c:ext xmlns:c16="http://schemas.microsoft.com/office/drawing/2014/chart" uri="{C3380CC4-5D6E-409C-BE32-E72D297353CC}">
                <c16:uniqueId val="{00000001-1AB9-4917-BC77-B08E14E464D3}"/>
              </c:ext>
            </c:extLst>
          </c:dPt>
          <c:dPt>
            <c:idx val="1"/>
            <c:bubble3D val="0"/>
            <c:spPr>
              <a:solidFill>
                <a:schemeClr val="bg2"/>
              </a:solidFill>
              <a:ln w="19050">
                <a:noFill/>
              </a:ln>
              <a:effectLst/>
            </c:spPr>
            <c:extLst>
              <c:ext xmlns:c16="http://schemas.microsoft.com/office/drawing/2014/chart" uri="{C3380CC4-5D6E-409C-BE32-E72D297353CC}">
                <c16:uniqueId val="{00000003-1AB9-4917-BC77-B08E14E464D3}"/>
              </c:ext>
            </c:extLst>
          </c:dPt>
          <c:cat>
            <c:strRef>
              <c:f>Sheet1!$A$2:$A$3</c:f>
              <c:strCache>
                <c:ptCount val="2"/>
                <c:pt idx="0">
                  <c:v>1st Qtr</c:v>
                </c:pt>
                <c:pt idx="1">
                  <c:v>2nd Qtr</c:v>
                </c:pt>
              </c:strCache>
            </c:strRef>
          </c:cat>
          <c:val>
            <c:numRef>
              <c:f>Sheet1!$B$2:$B$3</c:f>
              <c:numCache>
                <c:formatCode>General</c:formatCode>
                <c:ptCount val="2"/>
                <c:pt idx="0">
                  <c:v>96</c:v>
                </c:pt>
                <c:pt idx="1">
                  <c:v>4</c:v>
                </c:pt>
              </c:numCache>
            </c:numRef>
          </c:val>
          <c:extLst>
            <c:ext xmlns:c16="http://schemas.microsoft.com/office/drawing/2014/chart" uri="{C3380CC4-5D6E-409C-BE32-E72D297353CC}">
              <c16:uniqueId val="{00000004-1AB9-4917-BC77-B08E14E464D3}"/>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doughnutChart>
        <c:varyColors val="1"/>
        <c:ser>
          <c:idx val="0"/>
          <c:order val="0"/>
          <c:tx>
            <c:strRef>
              <c:f>Sheet1!$B$1</c:f>
              <c:strCache>
                <c:ptCount val="1"/>
                <c:pt idx="0">
                  <c:v>Sales</c:v>
                </c:pt>
              </c:strCache>
            </c:strRef>
          </c:tx>
          <c:spPr>
            <a:ln>
              <a:noFill/>
            </a:ln>
          </c:spPr>
          <c:dPt>
            <c:idx val="0"/>
            <c:bubble3D val="0"/>
            <c:spPr>
              <a:solidFill>
                <a:srgbClr val="ACEAFF"/>
              </a:solidFill>
              <a:ln w="19050">
                <a:noFill/>
              </a:ln>
              <a:effectLst/>
            </c:spPr>
            <c:extLst>
              <c:ext xmlns:c16="http://schemas.microsoft.com/office/drawing/2014/chart" uri="{C3380CC4-5D6E-409C-BE32-E72D297353CC}">
                <c16:uniqueId val="{00000001-CBC3-42E6-B986-25ACB4A0D727}"/>
              </c:ext>
            </c:extLst>
          </c:dPt>
          <c:dPt>
            <c:idx val="1"/>
            <c:bubble3D val="0"/>
            <c:spPr>
              <a:solidFill>
                <a:schemeClr val="bg1"/>
              </a:solidFill>
              <a:ln w="19050">
                <a:noFill/>
              </a:ln>
              <a:effectLst/>
            </c:spPr>
            <c:extLst>
              <c:ext xmlns:c16="http://schemas.microsoft.com/office/drawing/2014/chart" uri="{C3380CC4-5D6E-409C-BE32-E72D297353CC}">
                <c16:uniqueId val="{00000003-CBC3-42E6-B986-25ACB4A0D727}"/>
              </c:ext>
            </c:extLst>
          </c:dPt>
          <c:cat>
            <c:strRef>
              <c:f>Sheet1!$A$2:$A$3</c:f>
              <c:strCache>
                <c:ptCount val="2"/>
                <c:pt idx="0">
                  <c:v>1st Qtr</c:v>
                </c:pt>
                <c:pt idx="1">
                  <c:v>2nd Qtr</c:v>
                </c:pt>
              </c:strCache>
            </c:strRef>
          </c:cat>
          <c:val>
            <c:numRef>
              <c:f>Sheet1!$B$2:$B$3</c:f>
              <c:numCache>
                <c:formatCode>General</c:formatCode>
                <c:ptCount val="2"/>
                <c:pt idx="0">
                  <c:v>69</c:v>
                </c:pt>
                <c:pt idx="1">
                  <c:v>31</c:v>
                </c:pt>
              </c:numCache>
            </c:numRef>
          </c:val>
          <c:extLst>
            <c:ext xmlns:c16="http://schemas.microsoft.com/office/drawing/2014/chart" uri="{C3380CC4-5D6E-409C-BE32-E72D297353CC}">
              <c16:uniqueId val="{00000004-CBC3-42E6-B986-25ACB4A0D727}"/>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4_2F98D44A.xml><?xml version="1.0" encoding="utf-8"?>
<p188:cmLst xmlns:a="http://schemas.openxmlformats.org/drawingml/2006/main" xmlns:r="http://schemas.openxmlformats.org/officeDocument/2006/relationships" xmlns:p188="http://schemas.microsoft.com/office/powerpoint/2018/8/main">
  <p188:cm id="{0A8D49A1-028B-41BF-B559-A69D2F130899}" authorId="{42DFB532-65FB-1C1B-A2D1-92933B971EC9}" created="2025-10-09T19:58:15.577">
    <ac:txMkLst xmlns:ac="http://schemas.microsoft.com/office/drawing/2013/main/command">
      <pc:docMk xmlns:pc="http://schemas.microsoft.com/office/powerpoint/2013/main/command"/>
      <pc:sldMk xmlns:pc="http://schemas.microsoft.com/office/powerpoint/2013/main/command" cId="798544970" sldId="260"/>
      <ac:spMk id="35" creationId="{D32C9214-009A-6451-7CFD-3E95565B9E10}"/>
      <ac:txMk cp="344" len="17">
        <ac:context len="362" hash="2615869616"/>
      </ac:txMk>
    </ac:txMkLst>
    <p188:pos x="3304695" y="5195603"/>
    <p188:txBody>
      <a:bodyPr/>
      <a:lstStyle/>
      <a:p>
        <a:r>
          <a:rPr lang="es-MX"/>
          <a:t>Equipo, solo para confirmar que este término y circularidad que aparece más arriba no se refieran a lo mismo.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9AE19-0683-49F3-BC3E-E74ED1FECABA}" type="datetimeFigureOut">
              <a:rPr lang="es-MX" smtClean="0"/>
              <a:t>15/10/2025</a:t>
            </a:fld>
            <a:endParaRPr lang="es-MX" dirty="0"/>
          </a:p>
        </p:txBody>
      </p:sp>
      <p:sp>
        <p:nvSpPr>
          <p:cNvPr id="4" name="Slide Image Placeholder 3"/>
          <p:cNvSpPr>
            <a:spLocks noGrp="1" noRot="1" noChangeAspect="1"/>
          </p:cNvSpPr>
          <p:nvPr>
            <p:ph type="sldImg" idx="2"/>
          </p:nvPr>
        </p:nvSpPr>
        <p:spPr>
          <a:xfrm>
            <a:off x="-1200150" y="1143000"/>
            <a:ext cx="9258300"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CDCA86-96A1-44CB-98F2-E86C4E5CBCA3}" type="slidenum">
              <a:rPr lang="es-MX" smtClean="0"/>
              <a:t>‹#›</a:t>
            </a:fld>
            <a:endParaRPr lang="es-MX" dirty="0"/>
          </a:p>
        </p:txBody>
      </p:sp>
    </p:spTree>
    <p:extLst>
      <p:ext uri="{BB962C8B-B14F-4D97-AF65-F5344CB8AC3E}">
        <p14:creationId xmlns:p14="http://schemas.microsoft.com/office/powerpoint/2010/main" val="2648739329"/>
      </p:ext>
    </p:extLst>
  </p:cSld>
  <p:clrMap bg1="lt1" tx1="dk1" bg2="lt2" tx2="dk2" accent1="accent1" accent2="accent2" accent3="accent3" accent4="accent4" accent5="accent5" accent6="accent6" hlink="hlink" folHlink="folHlink"/>
  <p:notesStyle>
    <a:lvl1pPr marL="0" algn="l" defTabSz="2808671" rtl="0" eaLnBrk="1" latinLnBrk="0" hangingPunct="1">
      <a:defRPr sz="3686" kern="1200">
        <a:solidFill>
          <a:schemeClr val="tx1"/>
        </a:solidFill>
        <a:latin typeface="+mn-lt"/>
        <a:ea typeface="+mn-ea"/>
        <a:cs typeface="+mn-cs"/>
      </a:defRPr>
    </a:lvl1pPr>
    <a:lvl2pPr marL="1404336" algn="l" defTabSz="2808671" rtl="0" eaLnBrk="1" latinLnBrk="0" hangingPunct="1">
      <a:defRPr sz="3686" kern="1200">
        <a:solidFill>
          <a:schemeClr val="tx1"/>
        </a:solidFill>
        <a:latin typeface="+mn-lt"/>
        <a:ea typeface="+mn-ea"/>
        <a:cs typeface="+mn-cs"/>
      </a:defRPr>
    </a:lvl2pPr>
    <a:lvl3pPr marL="2808671" algn="l" defTabSz="2808671" rtl="0" eaLnBrk="1" latinLnBrk="0" hangingPunct="1">
      <a:defRPr sz="3686" kern="1200">
        <a:solidFill>
          <a:schemeClr val="tx1"/>
        </a:solidFill>
        <a:latin typeface="+mn-lt"/>
        <a:ea typeface="+mn-ea"/>
        <a:cs typeface="+mn-cs"/>
      </a:defRPr>
    </a:lvl3pPr>
    <a:lvl4pPr marL="4213007" algn="l" defTabSz="2808671" rtl="0" eaLnBrk="1" latinLnBrk="0" hangingPunct="1">
      <a:defRPr sz="3686" kern="1200">
        <a:solidFill>
          <a:schemeClr val="tx1"/>
        </a:solidFill>
        <a:latin typeface="+mn-lt"/>
        <a:ea typeface="+mn-ea"/>
        <a:cs typeface="+mn-cs"/>
      </a:defRPr>
    </a:lvl4pPr>
    <a:lvl5pPr marL="5617342" algn="l" defTabSz="2808671" rtl="0" eaLnBrk="1" latinLnBrk="0" hangingPunct="1">
      <a:defRPr sz="3686" kern="1200">
        <a:solidFill>
          <a:schemeClr val="tx1"/>
        </a:solidFill>
        <a:latin typeface="+mn-lt"/>
        <a:ea typeface="+mn-ea"/>
        <a:cs typeface="+mn-cs"/>
      </a:defRPr>
    </a:lvl5pPr>
    <a:lvl6pPr marL="7021678" algn="l" defTabSz="2808671" rtl="0" eaLnBrk="1" latinLnBrk="0" hangingPunct="1">
      <a:defRPr sz="3686" kern="1200">
        <a:solidFill>
          <a:schemeClr val="tx1"/>
        </a:solidFill>
        <a:latin typeface="+mn-lt"/>
        <a:ea typeface="+mn-ea"/>
        <a:cs typeface="+mn-cs"/>
      </a:defRPr>
    </a:lvl6pPr>
    <a:lvl7pPr marL="8426013" algn="l" defTabSz="2808671" rtl="0" eaLnBrk="1" latinLnBrk="0" hangingPunct="1">
      <a:defRPr sz="3686" kern="1200">
        <a:solidFill>
          <a:schemeClr val="tx1"/>
        </a:solidFill>
        <a:latin typeface="+mn-lt"/>
        <a:ea typeface="+mn-ea"/>
        <a:cs typeface="+mn-cs"/>
      </a:defRPr>
    </a:lvl7pPr>
    <a:lvl8pPr marL="9830349" algn="l" defTabSz="2808671" rtl="0" eaLnBrk="1" latinLnBrk="0" hangingPunct="1">
      <a:defRPr sz="3686" kern="1200">
        <a:solidFill>
          <a:schemeClr val="tx1"/>
        </a:solidFill>
        <a:latin typeface="+mn-lt"/>
        <a:ea typeface="+mn-ea"/>
        <a:cs typeface="+mn-cs"/>
      </a:defRPr>
    </a:lvl8pPr>
    <a:lvl9pPr marL="11234684" algn="l" defTabSz="2808671" rtl="0" eaLnBrk="1" latinLnBrk="0" hangingPunct="1">
      <a:defRPr sz="368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5ECDCA86-96A1-44CB-98F2-E86C4E5CBCA3}" type="slidenum">
              <a:rPr lang="es-MX" smtClean="0"/>
              <a:t>2</a:t>
            </a:fld>
            <a:endParaRPr lang="es-MX" dirty="0"/>
          </a:p>
        </p:txBody>
      </p:sp>
    </p:spTree>
    <p:extLst>
      <p:ext uri="{BB962C8B-B14F-4D97-AF65-F5344CB8AC3E}">
        <p14:creationId xmlns:p14="http://schemas.microsoft.com/office/powerpoint/2010/main" val="829600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1F87D-C92F-68CC-7615-753BFA8B8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DB3A4-9DD4-9FE1-82C7-E3DEF21AD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FF9FC-CD81-6584-F40C-48EFE4446626}"/>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234B7901-E831-5FEF-F367-A96F315FD54F}"/>
              </a:ext>
            </a:extLst>
          </p:cNvPr>
          <p:cNvSpPr>
            <a:spLocks noGrp="1"/>
          </p:cNvSpPr>
          <p:nvPr>
            <p:ph type="sldNum" sz="quarter" idx="5"/>
          </p:nvPr>
        </p:nvSpPr>
        <p:spPr/>
        <p:txBody>
          <a:bodyPr/>
          <a:lstStyle/>
          <a:p>
            <a:fld id="{5ECDCA86-96A1-44CB-98F2-E86C4E5CBCA3}" type="slidenum">
              <a:rPr lang="es-MX" smtClean="0"/>
              <a:t>12</a:t>
            </a:fld>
            <a:endParaRPr lang="es-MX" dirty="0"/>
          </a:p>
        </p:txBody>
      </p:sp>
    </p:spTree>
    <p:extLst>
      <p:ext uri="{BB962C8B-B14F-4D97-AF65-F5344CB8AC3E}">
        <p14:creationId xmlns:p14="http://schemas.microsoft.com/office/powerpoint/2010/main" val="3246748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2EC43-7942-49A3-3186-F7D77E641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89C05-8563-669C-ECFF-CE0E9AFFC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7160F8-BFDC-76AD-AD9A-2460998C52CD}"/>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27B403F3-7B65-C56A-4DB3-678C0A852F44}"/>
              </a:ext>
            </a:extLst>
          </p:cNvPr>
          <p:cNvSpPr>
            <a:spLocks noGrp="1"/>
          </p:cNvSpPr>
          <p:nvPr>
            <p:ph type="sldNum" sz="quarter" idx="5"/>
          </p:nvPr>
        </p:nvSpPr>
        <p:spPr/>
        <p:txBody>
          <a:bodyPr/>
          <a:lstStyle/>
          <a:p>
            <a:fld id="{5ECDCA86-96A1-44CB-98F2-E86C4E5CBCA3}" type="slidenum">
              <a:rPr lang="es-MX" smtClean="0"/>
              <a:t>13</a:t>
            </a:fld>
            <a:endParaRPr lang="es-MX" dirty="0"/>
          </a:p>
        </p:txBody>
      </p:sp>
    </p:spTree>
    <p:extLst>
      <p:ext uri="{BB962C8B-B14F-4D97-AF65-F5344CB8AC3E}">
        <p14:creationId xmlns:p14="http://schemas.microsoft.com/office/powerpoint/2010/main" val="3924864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5453D-980A-A903-AB7B-FA88AE0409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446FD-A5C1-1412-4246-41B68B3667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0CF14-17C7-4E36-E923-24C485BCDFBE}"/>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91D9CBCF-AE79-4616-B6F1-AB036E7DD96E}"/>
              </a:ext>
            </a:extLst>
          </p:cNvPr>
          <p:cNvSpPr>
            <a:spLocks noGrp="1"/>
          </p:cNvSpPr>
          <p:nvPr>
            <p:ph type="sldNum" sz="quarter" idx="5"/>
          </p:nvPr>
        </p:nvSpPr>
        <p:spPr/>
        <p:txBody>
          <a:bodyPr/>
          <a:lstStyle/>
          <a:p>
            <a:fld id="{5ECDCA86-96A1-44CB-98F2-E86C4E5CBCA3}" type="slidenum">
              <a:rPr lang="es-MX" smtClean="0"/>
              <a:t>14</a:t>
            </a:fld>
            <a:endParaRPr lang="es-MX" dirty="0"/>
          </a:p>
        </p:txBody>
      </p:sp>
    </p:spTree>
    <p:extLst>
      <p:ext uri="{BB962C8B-B14F-4D97-AF65-F5344CB8AC3E}">
        <p14:creationId xmlns:p14="http://schemas.microsoft.com/office/powerpoint/2010/main" val="2262978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A11EB-3C3D-7988-0970-76E00BFE1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1CD1E-EE90-1CC4-3959-EE63E0C4AC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1F385-FC68-93A1-07B0-27C3A454CED2}"/>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F06F9A3C-087C-E1B7-80CF-2200CBA2B7AA}"/>
              </a:ext>
            </a:extLst>
          </p:cNvPr>
          <p:cNvSpPr>
            <a:spLocks noGrp="1"/>
          </p:cNvSpPr>
          <p:nvPr>
            <p:ph type="sldNum" sz="quarter" idx="5"/>
          </p:nvPr>
        </p:nvSpPr>
        <p:spPr/>
        <p:txBody>
          <a:bodyPr/>
          <a:lstStyle/>
          <a:p>
            <a:fld id="{5ECDCA86-96A1-44CB-98F2-E86C4E5CBCA3}" type="slidenum">
              <a:rPr lang="es-MX" smtClean="0"/>
              <a:t>16</a:t>
            </a:fld>
            <a:endParaRPr lang="es-MX" dirty="0"/>
          </a:p>
        </p:txBody>
      </p:sp>
    </p:spTree>
    <p:extLst>
      <p:ext uri="{BB962C8B-B14F-4D97-AF65-F5344CB8AC3E}">
        <p14:creationId xmlns:p14="http://schemas.microsoft.com/office/powerpoint/2010/main" val="2836143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F2E71-B12A-E843-E2D4-74C5C14D5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B8F65-B14C-0134-6BD3-B038E096A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7E62A4-8D45-203B-B820-A936D57663DB}"/>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79C1F14B-0F3B-8A09-0747-40015709FCED}"/>
              </a:ext>
            </a:extLst>
          </p:cNvPr>
          <p:cNvSpPr>
            <a:spLocks noGrp="1"/>
          </p:cNvSpPr>
          <p:nvPr>
            <p:ph type="sldNum" sz="quarter" idx="5"/>
          </p:nvPr>
        </p:nvSpPr>
        <p:spPr/>
        <p:txBody>
          <a:bodyPr/>
          <a:lstStyle/>
          <a:p>
            <a:fld id="{5ECDCA86-96A1-44CB-98F2-E86C4E5CBCA3}" type="slidenum">
              <a:rPr lang="es-MX" smtClean="0"/>
              <a:t>17</a:t>
            </a:fld>
            <a:endParaRPr lang="es-MX" dirty="0"/>
          </a:p>
        </p:txBody>
      </p:sp>
    </p:spTree>
    <p:extLst>
      <p:ext uri="{BB962C8B-B14F-4D97-AF65-F5344CB8AC3E}">
        <p14:creationId xmlns:p14="http://schemas.microsoft.com/office/powerpoint/2010/main" val="1665210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D5C4E-B12E-0D80-9204-D1C63612E4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FD1C3-8803-59D3-F958-FA3A30D52B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9B20A-47C8-5FB8-FEB7-63BFE6B49EA3}"/>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333FE66D-3706-A0C4-EF7E-AB73AFE6BF5C}"/>
              </a:ext>
            </a:extLst>
          </p:cNvPr>
          <p:cNvSpPr>
            <a:spLocks noGrp="1"/>
          </p:cNvSpPr>
          <p:nvPr>
            <p:ph type="sldNum" sz="quarter" idx="5"/>
          </p:nvPr>
        </p:nvSpPr>
        <p:spPr/>
        <p:txBody>
          <a:bodyPr/>
          <a:lstStyle/>
          <a:p>
            <a:fld id="{5ECDCA86-96A1-44CB-98F2-E86C4E5CBCA3}" type="slidenum">
              <a:rPr lang="es-MX" smtClean="0"/>
              <a:t>18</a:t>
            </a:fld>
            <a:endParaRPr lang="es-MX" dirty="0"/>
          </a:p>
        </p:txBody>
      </p:sp>
    </p:spTree>
    <p:extLst>
      <p:ext uri="{BB962C8B-B14F-4D97-AF65-F5344CB8AC3E}">
        <p14:creationId xmlns:p14="http://schemas.microsoft.com/office/powerpoint/2010/main" val="1076837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68742-7354-CE6D-F210-455B20608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73FBA-C0EE-82B4-86E4-46DC71A769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CDFD4-3380-9B7A-51EE-9A4E3D7181E3}"/>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72DC1101-929C-1EFC-1B26-A3AB1A0F808B}"/>
              </a:ext>
            </a:extLst>
          </p:cNvPr>
          <p:cNvSpPr>
            <a:spLocks noGrp="1"/>
          </p:cNvSpPr>
          <p:nvPr>
            <p:ph type="sldNum" sz="quarter" idx="5"/>
          </p:nvPr>
        </p:nvSpPr>
        <p:spPr/>
        <p:txBody>
          <a:bodyPr/>
          <a:lstStyle/>
          <a:p>
            <a:fld id="{5ECDCA86-96A1-44CB-98F2-E86C4E5CBCA3}" type="slidenum">
              <a:rPr lang="es-MX" smtClean="0"/>
              <a:t>19</a:t>
            </a:fld>
            <a:endParaRPr lang="es-MX" dirty="0"/>
          </a:p>
        </p:txBody>
      </p:sp>
    </p:spTree>
    <p:extLst>
      <p:ext uri="{BB962C8B-B14F-4D97-AF65-F5344CB8AC3E}">
        <p14:creationId xmlns:p14="http://schemas.microsoft.com/office/powerpoint/2010/main" val="4182089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65E78-EBC3-EEC5-7A99-502004964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2B606-4B50-7608-3CC1-3C6B2743FD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260114-BF3E-DD17-8A3B-0D5A0B8D2392}"/>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05D4C43F-9CB8-7B49-EBD7-5DD6B32BA654}"/>
              </a:ext>
            </a:extLst>
          </p:cNvPr>
          <p:cNvSpPr>
            <a:spLocks noGrp="1"/>
          </p:cNvSpPr>
          <p:nvPr>
            <p:ph type="sldNum" sz="quarter" idx="5"/>
          </p:nvPr>
        </p:nvSpPr>
        <p:spPr/>
        <p:txBody>
          <a:bodyPr/>
          <a:lstStyle/>
          <a:p>
            <a:fld id="{5ECDCA86-96A1-44CB-98F2-E86C4E5CBCA3}" type="slidenum">
              <a:rPr lang="es-MX" smtClean="0"/>
              <a:t>20</a:t>
            </a:fld>
            <a:endParaRPr lang="es-MX" dirty="0"/>
          </a:p>
        </p:txBody>
      </p:sp>
    </p:spTree>
    <p:extLst>
      <p:ext uri="{BB962C8B-B14F-4D97-AF65-F5344CB8AC3E}">
        <p14:creationId xmlns:p14="http://schemas.microsoft.com/office/powerpoint/2010/main" val="115377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6D282-6922-B60D-D924-10B8888C9F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E9ACF-1D47-BCC3-B965-6711C476DD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E55A8-D4B4-0226-7622-FE072CBA8A11}"/>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35BE388D-D3C4-0A4B-0820-63B759607B69}"/>
              </a:ext>
            </a:extLst>
          </p:cNvPr>
          <p:cNvSpPr>
            <a:spLocks noGrp="1"/>
          </p:cNvSpPr>
          <p:nvPr>
            <p:ph type="sldNum" sz="quarter" idx="5"/>
          </p:nvPr>
        </p:nvSpPr>
        <p:spPr/>
        <p:txBody>
          <a:bodyPr/>
          <a:lstStyle/>
          <a:p>
            <a:fld id="{5ECDCA86-96A1-44CB-98F2-E86C4E5CBCA3}" type="slidenum">
              <a:rPr lang="es-MX" smtClean="0"/>
              <a:t>21</a:t>
            </a:fld>
            <a:endParaRPr lang="es-MX" dirty="0"/>
          </a:p>
        </p:txBody>
      </p:sp>
    </p:spTree>
    <p:extLst>
      <p:ext uri="{BB962C8B-B14F-4D97-AF65-F5344CB8AC3E}">
        <p14:creationId xmlns:p14="http://schemas.microsoft.com/office/powerpoint/2010/main" val="2108064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8FEC8-852F-5B3C-01CC-3C45F82A2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1813D-A792-BBD8-42E9-5CF0D1FF1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45165-3C1A-5CDF-362C-7B599552C373}"/>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44E39FD1-2A5F-CD8F-DA1C-651C702BE770}"/>
              </a:ext>
            </a:extLst>
          </p:cNvPr>
          <p:cNvSpPr>
            <a:spLocks noGrp="1"/>
          </p:cNvSpPr>
          <p:nvPr>
            <p:ph type="sldNum" sz="quarter" idx="5"/>
          </p:nvPr>
        </p:nvSpPr>
        <p:spPr/>
        <p:txBody>
          <a:bodyPr/>
          <a:lstStyle/>
          <a:p>
            <a:fld id="{5ECDCA86-96A1-44CB-98F2-E86C4E5CBCA3}" type="slidenum">
              <a:rPr lang="es-MX" smtClean="0"/>
              <a:t>22</a:t>
            </a:fld>
            <a:endParaRPr lang="es-MX" dirty="0"/>
          </a:p>
        </p:txBody>
      </p:sp>
    </p:spTree>
    <p:extLst>
      <p:ext uri="{BB962C8B-B14F-4D97-AF65-F5344CB8AC3E}">
        <p14:creationId xmlns:p14="http://schemas.microsoft.com/office/powerpoint/2010/main" val="3581217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53B67-AEFE-4F05-56BD-5341F70ABC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98BC8-C546-EEE1-98A0-D11779B58C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542005-D6EC-6449-EDCA-2F6850D0F2C9}"/>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B5F0A7EC-8D1C-0D71-D9D2-F3A63003B626}"/>
              </a:ext>
            </a:extLst>
          </p:cNvPr>
          <p:cNvSpPr>
            <a:spLocks noGrp="1"/>
          </p:cNvSpPr>
          <p:nvPr>
            <p:ph type="sldNum" sz="quarter" idx="5"/>
          </p:nvPr>
        </p:nvSpPr>
        <p:spPr/>
        <p:txBody>
          <a:bodyPr/>
          <a:lstStyle/>
          <a:p>
            <a:fld id="{5ECDCA86-96A1-44CB-98F2-E86C4E5CBCA3}" type="slidenum">
              <a:rPr lang="es-MX" smtClean="0"/>
              <a:t>3</a:t>
            </a:fld>
            <a:endParaRPr lang="es-MX" dirty="0"/>
          </a:p>
        </p:txBody>
      </p:sp>
    </p:spTree>
    <p:extLst>
      <p:ext uri="{BB962C8B-B14F-4D97-AF65-F5344CB8AC3E}">
        <p14:creationId xmlns:p14="http://schemas.microsoft.com/office/powerpoint/2010/main" val="2985695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7E00B-1035-08CD-CF96-798DB648BA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3FCDC-BEB1-5420-5B04-4C1CE8362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6143E-F32F-E764-EE4C-DBE463779364}"/>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F1D0DDFE-6982-6B24-89C1-710D3347FB11}"/>
              </a:ext>
            </a:extLst>
          </p:cNvPr>
          <p:cNvSpPr>
            <a:spLocks noGrp="1"/>
          </p:cNvSpPr>
          <p:nvPr>
            <p:ph type="sldNum" sz="quarter" idx="5"/>
          </p:nvPr>
        </p:nvSpPr>
        <p:spPr/>
        <p:txBody>
          <a:bodyPr/>
          <a:lstStyle/>
          <a:p>
            <a:fld id="{5ECDCA86-96A1-44CB-98F2-E86C4E5CBCA3}" type="slidenum">
              <a:rPr lang="es-MX" smtClean="0"/>
              <a:t>23</a:t>
            </a:fld>
            <a:endParaRPr lang="es-MX" dirty="0"/>
          </a:p>
        </p:txBody>
      </p:sp>
    </p:spTree>
    <p:extLst>
      <p:ext uri="{BB962C8B-B14F-4D97-AF65-F5344CB8AC3E}">
        <p14:creationId xmlns:p14="http://schemas.microsoft.com/office/powerpoint/2010/main" val="3442494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31850-8F36-4851-6758-B27111CC44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66BB4-2550-52D2-5FE1-6D87BAA0C7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52543-386F-1A88-74A6-3D6E7EA06209}"/>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8BF5B32A-0229-6F19-586E-11081F0D32D3}"/>
              </a:ext>
            </a:extLst>
          </p:cNvPr>
          <p:cNvSpPr>
            <a:spLocks noGrp="1"/>
          </p:cNvSpPr>
          <p:nvPr>
            <p:ph type="sldNum" sz="quarter" idx="5"/>
          </p:nvPr>
        </p:nvSpPr>
        <p:spPr/>
        <p:txBody>
          <a:bodyPr/>
          <a:lstStyle/>
          <a:p>
            <a:fld id="{5ECDCA86-96A1-44CB-98F2-E86C4E5CBCA3}" type="slidenum">
              <a:rPr lang="es-MX" smtClean="0"/>
              <a:t>24</a:t>
            </a:fld>
            <a:endParaRPr lang="es-MX" dirty="0"/>
          </a:p>
        </p:txBody>
      </p:sp>
    </p:spTree>
    <p:extLst>
      <p:ext uri="{BB962C8B-B14F-4D97-AF65-F5344CB8AC3E}">
        <p14:creationId xmlns:p14="http://schemas.microsoft.com/office/powerpoint/2010/main" val="4152836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556D4-412B-BC91-B40A-003BBF2004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798AE-9CFE-8116-D812-4310FB3AE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FF73D2-9DB9-FCA1-6EAD-818D3B3DB37C}"/>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1799047D-1508-85CC-FCF5-0620CC1017E0}"/>
              </a:ext>
            </a:extLst>
          </p:cNvPr>
          <p:cNvSpPr>
            <a:spLocks noGrp="1"/>
          </p:cNvSpPr>
          <p:nvPr>
            <p:ph type="sldNum" sz="quarter" idx="5"/>
          </p:nvPr>
        </p:nvSpPr>
        <p:spPr/>
        <p:txBody>
          <a:bodyPr/>
          <a:lstStyle/>
          <a:p>
            <a:fld id="{5ECDCA86-96A1-44CB-98F2-E86C4E5CBCA3}" type="slidenum">
              <a:rPr lang="es-MX" smtClean="0"/>
              <a:t>25</a:t>
            </a:fld>
            <a:endParaRPr lang="es-MX" dirty="0"/>
          </a:p>
        </p:txBody>
      </p:sp>
    </p:spTree>
    <p:extLst>
      <p:ext uri="{BB962C8B-B14F-4D97-AF65-F5344CB8AC3E}">
        <p14:creationId xmlns:p14="http://schemas.microsoft.com/office/powerpoint/2010/main" val="747726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521C7-359A-CE7F-0D04-B84BCDBB1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EDF53-7A64-6C5C-B2F6-446F09463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006BC-20DC-B74A-752D-B0FED734AC64}"/>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435B34AE-45E3-A8D7-1AFC-4CF645EC9984}"/>
              </a:ext>
            </a:extLst>
          </p:cNvPr>
          <p:cNvSpPr>
            <a:spLocks noGrp="1"/>
          </p:cNvSpPr>
          <p:nvPr>
            <p:ph type="sldNum" sz="quarter" idx="5"/>
          </p:nvPr>
        </p:nvSpPr>
        <p:spPr/>
        <p:txBody>
          <a:bodyPr/>
          <a:lstStyle/>
          <a:p>
            <a:fld id="{5ECDCA86-96A1-44CB-98F2-E86C4E5CBCA3}" type="slidenum">
              <a:rPr lang="es-MX" smtClean="0"/>
              <a:t>26</a:t>
            </a:fld>
            <a:endParaRPr lang="es-MX" dirty="0"/>
          </a:p>
        </p:txBody>
      </p:sp>
    </p:spTree>
    <p:extLst>
      <p:ext uri="{BB962C8B-B14F-4D97-AF65-F5344CB8AC3E}">
        <p14:creationId xmlns:p14="http://schemas.microsoft.com/office/powerpoint/2010/main" val="395052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8D155-54AE-7F0D-236D-B0B0451EA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24BF4-7246-8BA5-8F0F-A873A5A2E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9EBCC-F1E5-5D96-47BF-AE77D4BE8320}"/>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4A1F1053-678F-6E04-A8C8-9F072022655F}"/>
              </a:ext>
            </a:extLst>
          </p:cNvPr>
          <p:cNvSpPr>
            <a:spLocks noGrp="1"/>
          </p:cNvSpPr>
          <p:nvPr>
            <p:ph type="sldNum" sz="quarter" idx="5"/>
          </p:nvPr>
        </p:nvSpPr>
        <p:spPr/>
        <p:txBody>
          <a:bodyPr/>
          <a:lstStyle/>
          <a:p>
            <a:fld id="{5ECDCA86-96A1-44CB-98F2-E86C4E5CBCA3}" type="slidenum">
              <a:rPr lang="es-MX" smtClean="0"/>
              <a:t>27</a:t>
            </a:fld>
            <a:endParaRPr lang="es-MX" dirty="0"/>
          </a:p>
        </p:txBody>
      </p:sp>
    </p:spTree>
    <p:extLst>
      <p:ext uri="{BB962C8B-B14F-4D97-AF65-F5344CB8AC3E}">
        <p14:creationId xmlns:p14="http://schemas.microsoft.com/office/powerpoint/2010/main" val="3700475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A1D4D-99AA-1954-1E01-F1E8CA5B04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DBE4C7-B114-D45E-F7DD-178D2D40B5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0C788E-7580-7C2A-0397-3B7F22FF9874}"/>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20E7EF71-AB2C-7CC4-DD80-30553E43DF1F}"/>
              </a:ext>
            </a:extLst>
          </p:cNvPr>
          <p:cNvSpPr>
            <a:spLocks noGrp="1"/>
          </p:cNvSpPr>
          <p:nvPr>
            <p:ph type="sldNum" sz="quarter" idx="5"/>
          </p:nvPr>
        </p:nvSpPr>
        <p:spPr/>
        <p:txBody>
          <a:bodyPr/>
          <a:lstStyle/>
          <a:p>
            <a:fld id="{5ECDCA86-96A1-44CB-98F2-E86C4E5CBCA3}" type="slidenum">
              <a:rPr lang="es-MX" smtClean="0"/>
              <a:t>4</a:t>
            </a:fld>
            <a:endParaRPr lang="es-MX" dirty="0"/>
          </a:p>
        </p:txBody>
      </p:sp>
    </p:spTree>
    <p:extLst>
      <p:ext uri="{BB962C8B-B14F-4D97-AF65-F5344CB8AC3E}">
        <p14:creationId xmlns:p14="http://schemas.microsoft.com/office/powerpoint/2010/main" val="185386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25BDB-5118-25B0-DD39-85E934929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3F1C7-28C4-7EE4-AD18-2DE7033B29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5587B-3543-8AAA-EE9F-0D09081BA06B}"/>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EA53D37C-04BC-31D6-B004-513BCA7DDCD4}"/>
              </a:ext>
            </a:extLst>
          </p:cNvPr>
          <p:cNvSpPr>
            <a:spLocks noGrp="1"/>
          </p:cNvSpPr>
          <p:nvPr>
            <p:ph type="sldNum" sz="quarter" idx="5"/>
          </p:nvPr>
        </p:nvSpPr>
        <p:spPr/>
        <p:txBody>
          <a:bodyPr/>
          <a:lstStyle/>
          <a:p>
            <a:fld id="{5ECDCA86-96A1-44CB-98F2-E86C4E5CBCA3}" type="slidenum">
              <a:rPr lang="es-MX" smtClean="0"/>
              <a:t>5</a:t>
            </a:fld>
            <a:endParaRPr lang="es-MX" dirty="0"/>
          </a:p>
        </p:txBody>
      </p:sp>
    </p:spTree>
    <p:extLst>
      <p:ext uri="{BB962C8B-B14F-4D97-AF65-F5344CB8AC3E}">
        <p14:creationId xmlns:p14="http://schemas.microsoft.com/office/powerpoint/2010/main" val="542606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042ED-C165-7F0A-A812-EC0BAE9906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39150-2C62-14DE-A03C-352B2190D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1F3AB-19C5-7193-634C-822D35D0D1A3}"/>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F51FCD72-E6A0-046E-32DB-08440730A31B}"/>
              </a:ext>
            </a:extLst>
          </p:cNvPr>
          <p:cNvSpPr>
            <a:spLocks noGrp="1"/>
          </p:cNvSpPr>
          <p:nvPr>
            <p:ph type="sldNum" sz="quarter" idx="5"/>
          </p:nvPr>
        </p:nvSpPr>
        <p:spPr/>
        <p:txBody>
          <a:bodyPr/>
          <a:lstStyle/>
          <a:p>
            <a:fld id="{5ECDCA86-96A1-44CB-98F2-E86C4E5CBCA3}" type="slidenum">
              <a:rPr lang="es-MX" smtClean="0"/>
              <a:t>6</a:t>
            </a:fld>
            <a:endParaRPr lang="es-MX" dirty="0"/>
          </a:p>
        </p:txBody>
      </p:sp>
    </p:spTree>
    <p:extLst>
      <p:ext uri="{BB962C8B-B14F-4D97-AF65-F5344CB8AC3E}">
        <p14:creationId xmlns:p14="http://schemas.microsoft.com/office/powerpoint/2010/main" val="1896967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A9020-6E1C-9B15-4D29-56A8573DD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FDFFD-9F5F-3BF5-1000-7F4FA656C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120C7C-14B5-5909-3F90-82E7069D93F5}"/>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F30037C7-438D-200A-9EDE-3D94FE4A5CB8}"/>
              </a:ext>
            </a:extLst>
          </p:cNvPr>
          <p:cNvSpPr>
            <a:spLocks noGrp="1"/>
          </p:cNvSpPr>
          <p:nvPr>
            <p:ph type="sldNum" sz="quarter" idx="5"/>
          </p:nvPr>
        </p:nvSpPr>
        <p:spPr/>
        <p:txBody>
          <a:bodyPr/>
          <a:lstStyle/>
          <a:p>
            <a:fld id="{5ECDCA86-96A1-44CB-98F2-E86C4E5CBCA3}" type="slidenum">
              <a:rPr lang="es-MX" smtClean="0"/>
              <a:t>7</a:t>
            </a:fld>
            <a:endParaRPr lang="es-MX" dirty="0"/>
          </a:p>
        </p:txBody>
      </p:sp>
    </p:spTree>
    <p:extLst>
      <p:ext uri="{BB962C8B-B14F-4D97-AF65-F5344CB8AC3E}">
        <p14:creationId xmlns:p14="http://schemas.microsoft.com/office/powerpoint/2010/main" val="574610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0D13D-FB30-3F5E-1BB6-E598D1D36D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958DF3-1A37-0398-F087-93CEE19DC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618A8-B03D-CEAC-A298-98A4D03DCE6A}"/>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013A032E-05AE-AD39-3DCC-549450EDEEB0}"/>
              </a:ext>
            </a:extLst>
          </p:cNvPr>
          <p:cNvSpPr>
            <a:spLocks noGrp="1"/>
          </p:cNvSpPr>
          <p:nvPr>
            <p:ph type="sldNum" sz="quarter" idx="5"/>
          </p:nvPr>
        </p:nvSpPr>
        <p:spPr/>
        <p:txBody>
          <a:bodyPr/>
          <a:lstStyle/>
          <a:p>
            <a:fld id="{5ECDCA86-96A1-44CB-98F2-E86C4E5CBCA3}" type="slidenum">
              <a:rPr lang="es-MX" smtClean="0"/>
              <a:t>8</a:t>
            </a:fld>
            <a:endParaRPr lang="es-MX" dirty="0"/>
          </a:p>
        </p:txBody>
      </p:sp>
    </p:spTree>
    <p:extLst>
      <p:ext uri="{BB962C8B-B14F-4D97-AF65-F5344CB8AC3E}">
        <p14:creationId xmlns:p14="http://schemas.microsoft.com/office/powerpoint/2010/main" val="3227045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4AB98-8319-F92C-7E28-EF5F777F0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F71B9-D975-3EB6-6AB7-02C675173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F9BADE-579C-C41A-ABFF-89A3CDB1C5A4}"/>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5BE5D090-DB03-2448-9CB0-E94ADADE9429}"/>
              </a:ext>
            </a:extLst>
          </p:cNvPr>
          <p:cNvSpPr>
            <a:spLocks noGrp="1"/>
          </p:cNvSpPr>
          <p:nvPr>
            <p:ph type="sldNum" sz="quarter" idx="5"/>
          </p:nvPr>
        </p:nvSpPr>
        <p:spPr/>
        <p:txBody>
          <a:bodyPr/>
          <a:lstStyle/>
          <a:p>
            <a:fld id="{5ECDCA86-96A1-44CB-98F2-E86C4E5CBCA3}" type="slidenum">
              <a:rPr lang="es-MX" smtClean="0"/>
              <a:t>9</a:t>
            </a:fld>
            <a:endParaRPr lang="es-MX" dirty="0"/>
          </a:p>
        </p:txBody>
      </p:sp>
    </p:spTree>
    <p:extLst>
      <p:ext uri="{BB962C8B-B14F-4D97-AF65-F5344CB8AC3E}">
        <p14:creationId xmlns:p14="http://schemas.microsoft.com/office/powerpoint/2010/main" val="315570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8A3A4-3CBC-4478-B55D-87DE1D95C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BED43-3748-93EE-7838-983C75789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554F60-3DFB-824D-ECD6-C377136D2CFD}"/>
              </a:ext>
            </a:extLst>
          </p:cNvPr>
          <p:cNvSpPr>
            <a:spLocks noGrp="1"/>
          </p:cNvSpPr>
          <p:nvPr>
            <p:ph type="body" idx="1"/>
          </p:nvPr>
        </p:nvSpPr>
        <p:spPr/>
        <p:txBody>
          <a:bodyPr/>
          <a:lstStyle/>
          <a:p>
            <a:endParaRPr lang="es-MX" dirty="0"/>
          </a:p>
        </p:txBody>
      </p:sp>
      <p:sp>
        <p:nvSpPr>
          <p:cNvPr id="4" name="Slide Number Placeholder 3">
            <a:extLst>
              <a:ext uri="{FF2B5EF4-FFF2-40B4-BE49-F238E27FC236}">
                <a16:creationId xmlns:a16="http://schemas.microsoft.com/office/drawing/2014/main" id="{44C295DE-609A-F2E3-4BD2-79ADCB68643E}"/>
              </a:ext>
            </a:extLst>
          </p:cNvPr>
          <p:cNvSpPr>
            <a:spLocks noGrp="1"/>
          </p:cNvSpPr>
          <p:nvPr>
            <p:ph type="sldNum" sz="quarter" idx="5"/>
          </p:nvPr>
        </p:nvSpPr>
        <p:spPr/>
        <p:txBody>
          <a:bodyPr/>
          <a:lstStyle/>
          <a:p>
            <a:fld id="{5ECDCA86-96A1-44CB-98F2-E86C4E5CBCA3}" type="slidenum">
              <a:rPr lang="es-MX" smtClean="0"/>
              <a:t>11</a:t>
            </a:fld>
            <a:endParaRPr lang="es-MX" dirty="0"/>
          </a:p>
        </p:txBody>
      </p:sp>
    </p:spTree>
    <p:extLst>
      <p:ext uri="{BB962C8B-B14F-4D97-AF65-F5344CB8AC3E}">
        <p14:creationId xmlns:p14="http://schemas.microsoft.com/office/powerpoint/2010/main" val="4192156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003" y="2393855"/>
            <a:ext cx="32916019" cy="5092441"/>
          </a:xfrm>
        </p:spPr>
        <p:txBody>
          <a:bodyPr anchor="b"/>
          <a:lstStyle>
            <a:lvl1pPr algn="ctr">
              <a:defRPr sz="12797"/>
            </a:lvl1pPr>
          </a:lstStyle>
          <a:p>
            <a:r>
              <a:rPr lang="en-US"/>
              <a:t>Click to edit Master title style</a:t>
            </a:r>
            <a:endParaRPr lang="en-US" dirty="0"/>
          </a:p>
        </p:txBody>
      </p:sp>
      <p:sp>
        <p:nvSpPr>
          <p:cNvPr id="3" name="Subtitle 2"/>
          <p:cNvSpPr>
            <a:spLocks noGrp="1"/>
          </p:cNvSpPr>
          <p:nvPr>
            <p:ph type="subTitle" idx="1"/>
          </p:nvPr>
        </p:nvSpPr>
        <p:spPr>
          <a:xfrm>
            <a:off x="5486003" y="7682680"/>
            <a:ext cx="32916019" cy="3531526"/>
          </a:xfrm>
        </p:spPr>
        <p:txBody>
          <a:bodyPr/>
          <a:lstStyle>
            <a:lvl1pPr marL="0" indent="0" algn="ctr">
              <a:buNone/>
              <a:defRPr sz="5119"/>
            </a:lvl1pPr>
            <a:lvl2pPr marL="975162" indent="0" algn="ctr">
              <a:buNone/>
              <a:defRPr sz="4266"/>
            </a:lvl2pPr>
            <a:lvl3pPr marL="1950324" indent="0" algn="ctr">
              <a:buNone/>
              <a:defRPr sz="3839"/>
            </a:lvl3pPr>
            <a:lvl4pPr marL="2925486" indent="0" algn="ctr">
              <a:buNone/>
              <a:defRPr sz="3413"/>
            </a:lvl4pPr>
            <a:lvl5pPr marL="3900648" indent="0" algn="ctr">
              <a:buNone/>
              <a:defRPr sz="3413"/>
            </a:lvl5pPr>
            <a:lvl6pPr marL="4875809" indent="0" algn="ctr">
              <a:buNone/>
              <a:defRPr sz="3413"/>
            </a:lvl6pPr>
            <a:lvl7pPr marL="5850971" indent="0" algn="ctr">
              <a:buNone/>
              <a:defRPr sz="3413"/>
            </a:lvl7pPr>
            <a:lvl8pPr marL="6826133" indent="0" algn="ctr">
              <a:buNone/>
              <a:defRPr sz="3413"/>
            </a:lvl8pPr>
            <a:lvl9pPr marL="7801295" indent="0" algn="ctr">
              <a:buNone/>
              <a:defRPr sz="34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0547F3-8100-4775-BC20-F85370E9D55E}" type="datetimeFigureOut">
              <a:rPr lang="es-MX" smtClean="0"/>
              <a:t>15/10/2025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4D1A7E98-E9FE-4027-932C-37C7C9D9DA59}" type="slidenum">
              <a:rPr lang="es-MX" smtClean="0"/>
              <a:t>‹#›</a:t>
            </a:fld>
            <a:endParaRPr lang="es-MX" dirty="0"/>
          </a:p>
        </p:txBody>
      </p:sp>
    </p:spTree>
    <p:extLst>
      <p:ext uri="{BB962C8B-B14F-4D97-AF65-F5344CB8AC3E}">
        <p14:creationId xmlns:p14="http://schemas.microsoft.com/office/powerpoint/2010/main" val="1555411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0547F3-8100-4775-BC20-F85370E9D55E}" type="datetimeFigureOut">
              <a:rPr lang="es-MX" smtClean="0"/>
              <a:t>15/10/2025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4D1A7E98-E9FE-4027-932C-37C7C9D9DA59}" type="slidenum">
              <a:rPr lang="es-MX" smtClean="0"/>
              <a:t>‹#›</a:t>
            </a:fld>
            <a:endParaRPr lang="es-MX" dirty="0"/>
          </a:p>
        </p:txBody>
      </p:sp>
    </p:spTree>
    <p:extLst>
      <p:ext uri="{BB962C8B-B14F-4D97-AF65-F5344CB8AC3E}">
        <p14:creationId xmlns:p14="http://schemas.microsoft.com/office/powerpoint/2010/main" val="1693681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7368" y="778764"/>
            <a:ext cx="9463355" cy="1239589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302" y="778764"/>
            <a:ext cx="27841466" cy="123958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0547F3-8100-4775-BC20-F85370E9D55E}" type="datetimeFigureOut">
              <a:rPr lang="es-MX" smtClean="0"/>
              <a:t>15/10/2025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4D1A7E98-E9FE-4027-932C-37C7C9D9DA59}" type="slidenum">
              <a:rPr lang="es-MX" smtClean="0"/>
              <a:t>‹#›</a:t>
            </a:fld>
            <a:endParaRPr lang="es-MX" dirty="0"/>
          </a:p>
        </p:txBody>
      </p:sp>
    </p:spTree>
    <p:extLst>
      <p:ext uri="{BB962C8B-B14F-4D97-AF65-F5344CB8AC3E}">
        <p14:creationId xmlns:p14="http://schemas.microsoft.com/office/powerpoint/2010/main" val="2480727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0547F3-8100-4775-BC20-F85370E9D55E}" type="datetimeFigureOut">
              <a:rPr lang="es-MX" smtClean="0"/>
              <a:t>15/10/2025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4D1A7E98-E9FE-4027-932C-37C7C9D9DA59}" type="slidenum">
              <a:rPr lang="es-MX" smtClean="0"/>
              <a:t>‹#›</a:t>
            </a:fld>
            <a:endParaRPr lang="es-MX" dirty="0"/>
          </a:p>
        </p:txBody>
      </p:sp>
    </p:spTree>
    <p:extLst>
      <p:ext uri="{BB962C8B-B14F-4D97-AF65-F5344CB8AC3E}">
        <p14:creationId xmlns:p14="http://schemas.microsoft.com/office/powerpoint/2010/main" val="2988744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443" y="3646651"/>
            <a:ext cx="37853422" cy="6084518"/>
          </a:xfrm>
        </p:spPr>
        <p:txBody>
          <a:bodyPr anchor="b"/>
          <a:lstStyle>
            <a:lvl1pPr>
              <a:defRPr sz="12797"/>
            </a:lvl1pPr>
          </a:lstStyle>
          <a:p>
            <a:r>
              <a:rPr lang="en-US"/>
              <a:t>Click to edit Master title style</a:t>
            </a:r>
            <a:endParaRPr lang="en-US" dirty="0"/>
          </a:p>
        </p:txBody>
      </p:sp>
      <p:sp>
        <p:nvSpPr>
          <p:cNvPr id="3" name="Text Placeholder 2"/>
          <p:cNvSpPr>
            <a:spLocks noGrp="1"/>
          </p:cNvSpPr>
          <p:nvPr>
            <p:ph type="body" idx="1"/>
          </p:nvPr>
        </p:nvSpPr>
        <p:spPr>
          <a:xfrm>
            <a:off x="2994443" y="9788731"/>
            <a:ext cx="37853422" cy="3199704"/>
          </a:xfrm>
        </p:spPr>
        <p:txBody>
          <a:bodyPr/>
          <a:lstStyle>
            <a:lvl1pPr marL="0" indent="0">
              <a:buNone/>
              <a:defRPr sz="5119">
                <a:solidFill>
                  <a:schemeClr val="tx1">
                    <a:tint val="82000"/>
                  </a:schemeClr>
                </a:solidFill>
              </a:defRPr>
            </a:lvl1pPr>
            <a:lvl2pPr marL="975162" indent="0">
              <a:buNone/>
              <a:defRPr sz="4266">
                <a:solidFill>
                  <a:schemeClr val="tx1">
                    <a:tint val="82000"/>
                  </a:schemeClr>
                </a:solidFill>
              </a:defRPr>
            </a:lvl2pPr>
            <a:lvl3pPr marL="1950324" indent="0">
              <a:buNone/>
              <a:defRPr sz="3839">
                <a:solidFill>
                  <a:schemeClr val="tx1">
                    <a:tint val="82000"/>
                  </a:schemeClr>
                </a:solidFill>
              </a:defRPr>
            </a:lvl3pPr>
            <a:lvl4pPr marL="2925486" indent="0">
              <a:buNone/>
              <a:defRPr sz="3413">
                <a:solidFill>
                  <a:schemeClr val="tx1">
                    <a:tint val="82000"/>
                  </a:schemeClr>
                </a:solidFill>
              </a:defRPr>
            </a:lvl4pPr>
            <a:lvl5pPr marL="3900648" indent="0">
              <a:buNone/>
              <a:defRPr sz="3413">
                <a:solidFill>
                  <a:schemeClr val="tx1">
                    <a:tint val="82000"/>
                  </a:schemeClr>
                </a:solidFill>
              </a:defRPr>
            </a:lvl5pPr>
            <a:lvl6pPr marL="4875809" indent="0">
              <a:buNone/>
              <a:defRPr sz="3413">
                <a:solidFill>
                  <a:schemeClr val="tx1">
                    <a:tint val="82000"/>
                  </a:schemeClr>
                </a:solidFill>
              </a:defRPr>
            </a:lvl6pPr>
            <a:lvl7pPr marL="5850971" indent="0">
              <a:buNone/>
              <a:defRPr sz="3413">
                <a:solidFill>
                  <a:schemeClr val="tx1">
                    <a:tint val="82000"/>
                  </a:schemeClr>
                </a:solidFill>
              </a:defRPr>
            </a:lvl7pPr>
            <a:lvl8pPr marL="6826133" indent="0">
              <a:buNone/>
              <a:defRPr sz="3413">
                <a:solidFill>
                  <a:schemeClr val="tx1">
                    <a:tint val="82000"/>
                  </a:schemeClr>
                </a:solidFill>
              </a:defRPr>
            </a:lvl8pPr>
            <a:lvl9pPr marL="7801295" indent="0">
              <a:buNone/>
              <a:defRPr sz="3413">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0547F3-8100-4775-BC20-F85370E9D55E}" type="datetimeFigureOut">
              <a:rPr lang="es-MX" smtClean="0"/>
              <a:t>15/10/2025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4D1A7E98-E9FE-4027-932C-37C7C9D9DA59}" type="slidenum">
              <a:rPr lang="es-MX" smtClean="0"/>
              <a:t>‹#›</a:t>
            </a:fld>
            <a:endParaRPr lang="es-MX" dirty="0"/>
          </a:p>
        </p:txBody>
      </p:sp>
    </p:spTree>
    <p:extLst>
      <p:ext uri="{BB962C8B-B14F-4D97-AF65-F5344CB8AC3E}">
        <p14:creationId xmlns:p14="http://schemas.microsoft.com/office/powerpoint/2010/main" val="27313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302" y="3893821"/>
            <a:ext cx="18652411" cy="9280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8312" y="3893821"/>
            <a:ext cx="18652411" cy="9280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0547F3-8100-4775-BC20-F85370E9D55E}" type="datetimeFigureOut">
              <a:rPr lang="es-MX" smtClean="0"/>
              <a:t>15/10/2025</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4D1A7E98-E9FE-4027-932C-37C7C9D9DA59}" type="slidenum">
              <a:rPr lang="es-MX" smtClean="0"/>
              <a:t>‹#›</a:t>
            </a:fld>
            <a:endParaRPr lang="es-MX" dirty="0"/>
          </a:p>
        </p:txBody>
      </p:sp>
    </p:spTree>
    <p:extLst>
      <p:ext uri="{BB962C8B-B14F-4D97-AF65-F5344CB8AC3E}">
        <p14:creationId xmlns:p14="http://schemas.microsoft.com/office/powerpoint/2010/main" val="1829146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018" y="778765"/>
            <a:ext cx="37853422" cy="2827254"/>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020" y="3585703"/>
            <a:ext cx="18566690" cy="1757297"/>
          </a:xfrm>
        </p:spPr>
        <p:txBody>
          <a:bodyPr anchor="b"/>
          <a:lstStyle>
            <a:lvl1pPr marL="0" indent="0">
              <a:buNone/>
              <a:defRPr sz="5119" b="1"/>
            </a:lvl1pPr>
            <a:lvl2pPr marL="975162" indent="0">
              <a:buNone/>
              <a:defRPr sz="4266" b="1"/>
            </a:lvl2pPr>
            <a:lvl3pPr marL="1950324" indent="0">
              <a:buNone/>
              <a:defRPr sz="3839" b="1"/>
            </a:lvl3pPr>
            <a:lvl4pPr marL="2925486" indent="0">
              <a:buNone/>
              <a:defRPr sz="3413" b="1"/>
            </a:lvl4pPr>
            <a:lvl5pPr marL="3900648" indent="0">
              <a:buNone/>
              <a:defRPr sz="3413" b="1"/>
            </a:lvl5pPr>
            <a:lvl6pPr marL="4875809" indent="0">
              <a:buNone/>
              <a:defRPr sz="3413" b="1"/>
            </a:lvl6pPr>
            <a:lvl7pPr marL="5850971" indent="0">
              <a:buNone/>
              <a:defRPr sz="3413" b="1"/>
            </a:lvl7pPr>
            <a:lvl8pPr marL="6826133" indent="0">
              <a:buNone/>
              <a:defRPr sz="3413" b="1"/>
            </a:lvl8pPr>
            <a:lvl9pPr marL="7801295" indent="0">
              <a:buNone/>
              <a:defRPr sz="3413" b="1"/>
            </a:lvl9pPr>
          </a:lstStyle>
          <a:p>
            <a:pPr lvl="0"/>
            <a:r>
              <a:rPr lang="en-US"/>
              <a:t>Click to edit Master text styles</a:t>
            </a:r>
          </a:p>
        </p:txBody>
      </p:sp>
      <p:sp>
        <p:nvSpPr>
          <p:cNvPr id="4" name="Content Placeholder 3"/>
          <p:cNvSpPr>
            <a:spLocks noGrp="1"/>
          </p:cNvSpPr>
          <p:nvPr>
            <p:ph sz="half" idx="2"/>
          </p:nvPr>
        </p:nvSpPr>
        <p:spPr>
          <a:xfrm>
            <a:off x="3023020" y="5343000"/>
            <a:ext cx="18566690" cy="7858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8313" y="3585703"/>
            <a:ext cx="18658127" cy="1757297"/>
          </a:xfrm>
        </p:spPr>
        <p:txBody>
          <a:bodyPr anchor="b"/>
          <a:lstStyle>
            <a:lvl1pPr marL="0" indent="0">
              <a:buNone/>
              <a:defRPr sz="5119" b="1"/>
            </a:lvl1pPr>
            <a:lvl2pPr marL="975162" indent="0">
              <a:buNone/>
              <a:defRPr sz="4266" b="1"/>
            </a:lvl2pPr>
            <a:lvl3pPr marL="1950324" indent="0">
              <a:buNone/>
              <a:defRPr sz="3839" b="1"/>
            </a:lvl3pPr>
            <a:lvl4pPr marL="2925486" indent="0">
              <a:buNone/>
              <a:defRPr sz="3413" b="1"/>
            </a:lvl4pPr>
            <a:lvl5pPr marL="3900648" indent="0">
              <a:buNone/>
              <a:defRPr sz="3413" b="1"/>
            </a:lvl5pPr>
            <a:lvl6pPr marL="4875809" indent="0">
              <a:buNone/>
              <a:defRPr sz="3413" b="1"/>
            </a:lvl6pPr>
            <a:lvl7pPr marL="5850971" indent="0">
              <a:buNone/>
              <a:defRPr sz="3413" b="1"/>
            </a:lvl7pPr>
            <a:lvl8pPr marL="6826133" indent="0">
              <a:buNone/>
              <a:defRPr sz="3413" b="1"/>
            </a:lvl8pPr>
            <a:lvl9pPr marL="7801295" indent="0">
              <a:buNone/>
              <a:defRPr sz="3413" b="1"/>
            </a:lvl9pPr>
          </a:lstStyle>
          <a:p>
            <a:pPr lvl="0"/>
            <a:r>
              <a:rPr lang="en-US"/>
              <a:t>Click to edit Master text styles</a:t>
            </a:r>
          </a:p>
        </p:txBody>
      </p:sp>
      <p:sp>
        <p:nvSpPr>
          <p:cNvPr id="6" name="Content Placeholder 5"/>
          <p:cNvSpPr>
            <a:spLocks noGrp="1"/>
          </p:cNvSpPr>
          <p:nvPr>
            <p:ph sz="quarter" idx="4"/>
          </p:nvPr>
        </p:nvSpPr>
        <p:spPr>
          <a:xfrm>
            <a:off x="22218313" y="5343000"/>
            <a:ext cx="18658127" cy="7858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0547F3-8100-4775-BC20-F85370E9D55E}" type="datetimeFigureOut">
              <a:rPr lang="es-MX" smtClean="0"/>
              <a:t>15/10/2025</a:t>
            </a:fld>
            <a:endParaRPr lang="es-MX" dirty="0"/>
          </a:p>
        </p:txBody>
      </p:sp>
      <p:sp>
        <p:nvSpPr>
          <p:cNvPr id="8" name="Footer Placeholder 7"/>
          <p:cNvSpPr>
            <a:spLocks noGrp="1"/>
          </p:cNvSpPr>
          <p:nvPr>
            <p:ph type="ftr" sz="quarter" idx="11"/>
          </p:nvPr>
        </p:nvSpPr>
        <p:spPr/>
        <p:txBody>
          <a:bodyPr/>
          <a:lstStyle/>
          <a:p>
            <a:endParaRPr lang="es-MX" dirty="0"/>
          </a:p>
        </p:txBody>
      </p:sp>
      <p:sp>
        <p:nvSpPr>
          <p:cNvPr id="9" name="Slide Number Placeholder 8"/>
          <p:cNvSpPr>
            <a:spLocks noGrp="1"/>
          </p:cNvSpPr>
          <p:nvPr>
            <p:ph type="sldNum" sz="quarter" idx="12"/>
          </p:nvPr>
        </p:nvSpPr>
        <p:spPr/>
        <p:txBody>
          <a:bodyPr/>
          <a:lstStyle/>
          <a:p>
            <a:fld id="{4D1A7E98-E9FE-4027-932C-37C7C9D9DA59}" type="slidenum">
              <a:rPr lang="es-MX" smtClean="0"/>
              <a:t>‹#›</a:t>
            </a:fld>
            <a:endParaRPr lang="es-MX" dirty="0"/>
          </a:p>
        </p:txBody>
      </p:sp>
    </p:spTree>
    <p:extLst>
      <p:ext uri="{BB962C8B-B14F-4D97-AF65-F5344CB8AC3E}">
        <p14:creationId xmlns:p14="http://schemas.microsoft.com/office/powerpoint/2010/main" val="2990074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0547F3-8100-4775-BC20-F85370E9D55E}" type="datetimeFigureOut">
              <a:rPr lang="es-MX" smtClean="0"/>
              <a:t>15/10/2025</a:t>
            </a:fld>
            <a:endParaRPr lang="es-MX" dirty="0"/>
          </a:p>
        </p:txBody>
      </p:sp>
      <p:sp>
        <p:nvSpPr>
          <p:cNvPr id="4" name="Footer Placeholder 3"/>
          <p:cNvSpPr>
            <a:spLocks noGrp="1"/>
          </p:cNvSpPr>
          <p:nvPr>
            <p:ph type="ftr" sz="quarter" idx="11"/>
          </p:nvPr>
        </p:nvSpPr>
        <p:spPr/>
        <p:txBody>
          <a:bodyPr/>
          <a:lstStyle/>
          <a:p>
            <a:endParaRPr lang="es-MX" dirty="0"/>
          </a:p>
        </p:txBody>
      </p:sp>
      <p:sp>
        <p:nvSpPr>
          <p:cNvPr id="5" name="Slide Number Placeholder 4"/>
          <p:cNvSpPr>
            <a:spLocks noGrp="1"/>
          </p:cNvSpPr>
          <p:nvPr>
            <p:ph type="sldNum" sz="quarter" idx="12"/>
          </p:nvPr>
        </p:nvSpPr>
        <p:spPr/>
        <p:txBody>
          <a:bodyPr/>
          <a:lstStyle/>
          <a:p>
            <a:fld id="{4D1A7E98-E9FE-4027-932C-37C7C9D9DA59}" type="slidenum">
              <a:rPr lang="es-MX" smtClean="0"/>
              <a:t>‹#›</a:t>
            </a:fld>
            <a:endParaRPr lang="es-MX" dirty="0"/>
          </a:p>
        </p:txBody>
      </p:sp>
    </p:spTree>
    <p:extLst>
      <p:ext uri="{BB962C8B-B14F-4D97-AF65-F5344CB8AC3E}">
        <p14:creationId xmlns:p14="http://schemas.microsoft.com/office/powerpoint/2010/main" val="2024034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547F3-8100-4775-BC20-F85370E9D55E}" type="datetimeFigureOut">
              <a:rPr lang="es-MX" smtClean="0"/>
              <a:t>15/10/2025</a:t>
            </a:fld>
            <a:endParaRPr lang="es-MX" dirty="0"/>
          </a:p>
        </p:txBody>
      </p:sp>
      <p:sp>
        <p:nvSpPr>
          <p:cNvPr id="3" name="Footer Placeholder 2"/>
          <p:cNvSpPr>
            <a:spLocks noGrp="1"/>
          </p:cNvSpPr>
          <p:nvPr>
            <p:ph type="ftr" sz="quarter" idx="11"/>
          </p:nvPr>
        </p:nvSpPr>
        <p:spPr/>
        <p:txBody>
          <a:bodyPr/>
          <a:lstStyle/>
          <a:p>
            <a:endParaRPr lang="es-MX" dirty="0"/>
          </a:p>
        </p:txBody>
      </p:sp>
      <p:sp>
        <p:nvSpPr>
          <p:cNvPr id="4" name="Slide Number Placeholder 3"/>
          <p:cNvSpPr>
            <a:spLocks noGrp="1"/>
          </p:cNvSpPr>
          <p:nvPr>
            <p:ph type="sldNum" sz="quarter" idx="12"/>
          </p:nvPr>
        </p:nvSpPr>
        <p:spPr/>
        <p:txBody>
          <a:bodyPr/>
          <a:lstStyle/>
          <a:p>
            <a:fld id="{4D1A7E98-E9FE-4027-932C-37C7C9D9DA59}" type="slidenum">
              <a:rPr lang="es-MX" smtClean="0"/>
              <a:t>‹#›</a:t>
            </a:fld>
            <a:endParaRPr lang="es-MX" dirty="0"/>
          </a:p>
        </p:txBody>
      </p:sp>
    </p:spTree>
    <p:extLst>
      <p:ext uri="{BB962C8B-B14F-4D97-AF65-F5344CB8AC3E}">
        <p14:creationId xmlns:p14="http://schemas.microsoft.com/office/powerpoint/2010/main" val="3024542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020" y="975148"/>
            <a:ext cx="14155029" cy="3413019"/>
          </a:xfrm>
        </p:spPr>
        <p:txBody>
          <a:bodyPr anchor="b"/>
          <a:lstStyle>
            <a:lvl1pPr>
              <a:defRPr sz="6825"/>
            </a:lvl1pPr>
          </a:lstStyle>
          <a:p>
            <a:r>
              <a:rPr lang="en-US"/>
              <a:t>Click to edit Master title style</a:t>
            </a:r>
            <a:endParaRPr lang="en-US" dirty="0"/>
          </a:p>
        </p:txBody>
      </p:sp>
      <p:sp>
        <p:nvSpPr>
          <p:cNvPr id="3" name="Content Placeholder 2"/>
          <p:cNvSpPr>
            <a:spLocks noGrp="1"/>
          </p:cNvSpPr>
          <p:nvPr>
            <p:ph idx="1"/>
          </p:nvPr>
        </p:nvSpPr>
        <p:spPr>
          <a:xfrm>
            <a:off x="18658127" y="2106051"/>
            <a:ext cx="22218313" cy="10394810"/>
          </a:xfrm>
        </p:spPr>
        <p:txBody>
          <a:bodyPr/>
          <a:lstStyle>
            <a:lvl1pPr>
              <a:defRPr sz="6825"/>
            </a:lvl1pPr>
            <a:lvl2pPr>
              <a:defRPr sz="5972"/>
            </a:lvl2pPr>
            <a:lvl3pPr>
              <a:defRPr sz="5119"/>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020" y="4388168"/>
            <a:ext cx="14155029" cy="8129623"/>
          </a:xfrm>
        </p:spPr>
        <p:txBody>
          <a:bodyPr/>
          <a:lstStyle>
            <a:lvl1pPr marL="0" indent="0">
              <a:buNone/>
              <a:defRPr sz="3413"/>
            </a:lvl1pPr>
            <a:lvl2pPr marL="975162" indent="0">
              <a:buNone/>
              <a:defRPr sz="2986"/>
            </a:lvl2pPr>
            <a:lvl3pPr marL="1950324" indent="0">
              <a:buNone/>
              <a:defRPr sz="2559"/>
            </a:lvl3pPr>
            <a:lvl4pPr marL="2925486" indent="0">
              <a:buNone/>
              <a:defRPr sz="2133"/>
            </a:lvl4pPr>
            <a:lvl5pPr marL="3900648" indent="0">
              <a:buNone/>
              <a:defRPr sz="2133"/>
            </a:lvl5pPr>
            <a:lvl6pPr marL="4875809" indent="0">
              <a:buNone/>
              <a:defRPr sz="2133"/>
            </a:lvl6pPr>
            <a:lvl7pPr marL="5850971" indent="0">
              <a:buNone/>
              <a:defRPr sz="2133"/>
            </a:lvl7pPr>
            <a:lvl8pPr marL="6826133" indent="0">
              <a:buNone/>
              <a:defRPr sz="2133"/>
            </a:lvl8pPr>
            <a:lvl9pPr marL="7801295" indent="0">
              <a:buNone/>
              <a:defRPr sz="2133"/>
            </a:lvl9pPr>
          </a:lstStyle>
          <a:p>
            <a:pPr lvl="0"/>
            <a:r>
              <a:rPr lang="en-US"/>
              <a:t>Click to edit Master text styles</a:t>
            </a:r>
          </a:p>
        </p:txBody>
      </p:sp>
      <p:sp>
        <p:nvSpPr>
          <p:cNvPr id="5" name="Date Placeholder 4"/>
          <p:cNvSpPr>
            <a:spLocks noGrp="1"/>
          </p:cNvSpPr>
          <p:nvPr>
            <p:ph type="dt" sz="half" idx="10"/>
          </p:nvPr>
        </p:nvSpPr>
        <p:spPr/>
        <p:txBody>
          <a:bodyPr/>
          <a:lstStyle/>
          <a:p>
            <a:fld id="{A40547F3-8100-4775-BC20-F85370E9D55E}" type="datetimeFigureOut">
              <a:rPr lang="es-MX" smtClean="0"/>
              <a:t>15/10/2025</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4D1A7E98-E9FE-4027-932C-37C7C9D9DA59}" type="slidenum">
              <a:rPr lang="es-MX" smtClean="0"/>
              <a:t>‹#›</a:t>
            </a:fld>
            <a:endParaRPr lang="es-MX" dirty="0"/>
          </a:p>
        </p:txBody>
      </p:sp>
    </p:spTree>
    <p:extLst>
      <p:ext uri="{BB962C8B-B14F-4D97-AF65-F5344CB8AC3E}">
        <p14:creationId xmlns:p14="http://schemas.microsoft.com/office/powerpoint/2010/main" val="3650871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020" y="975148"/>
            <a:ext cx="14155029" cy="3413019"/>
          </a:xfrm>
        </p:spPr>
        <p:txBody>
          <a:bodyPr anchor="b"/>
          <a:lstStyle>
            <a:lvl1pPr>
              <a:defRPr sz="6825"/>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8127" y="2106051"/>
            <a:ext cx="22218313" cy="10394810"/>
          </a:xfrm>
        </p:spPr>
        <p:txBody>
          <a:bodyPr anchor="t"/>
          <a:lstStyle>
            <a:lvl1pPr marL="0" indent="0">
              <a:buNone/>
              <a:defRPr sz="6825"/>
            </a:lvl1pPr>
            <a:lvl2pPr marL="975162" indent="0">
              <a:buNone/>
              <a:defRPr sz="5972"/>
            </a:lvl2pPr>
            <a:lvl3pPr marL="1950324" indent="0">
              <a:buNone/>
              <a:defRPr sz="5119"/>
            </a:lvl3pPr>
            <a:lvl4pPr marL="2925486" indent="0">
              <a:buNone/>
              <a:defRPr sz="4266"/>
            </a:lvl4pPr>
            <a:lvl5pPr marL="3900648" indent="0">
              <a:buNone/>
              <a:defRPr sz="4266"/>
            </a:lvl5pPr>
            <a:lvl6pPr marL="4875809" indent="0">
              <a:buNone/>
              <a:defRPr sz="4266"/>
            </a:lvl6pPr>
            <a:lvl7pPr marL="5850971" indent="0">
              <a:buNone/>
              <a:defRPr sz="4266"/>
            </a:lvl7pPr>
            <a:lvl8pPr marL="6826133" indent="0">
              <a:buNone/>
              <a:defRPr sz="4266"/>
            </a:lvl8pPr>
            <a:lvl9pPr marL="7801295" indent="0">
              <a:buNone/>
              <a:defRPr sz="4266"/>
            </a:lvl9pPr>
          </a:lstStyle>
          <a:p>
            <a:r>
              <a:rPr lang="en-US" dirty="0"/>
              <a:t>Click icon to add picture</a:t>
            </a:r>
          </a:p>
        </p:txBody>
      </p:sp>
      <p:sp>
        <p:nvSpPr>
          <p:cNvPr id="4" name="Text Placeholder 3"/>
          <p:cNvSpPr>
            <a:spLocks noGrp="1"/>
          </p:cNvSpPr>
          <p:nvPr>
            <p:ph type="body" sz="half" idx="2"/>
          </p:nvPr>
        </p:nvSpPr>
        <p:spPr>
          <a:xfrm>
            <a:off x="3023020" y="4388168"/>
            <a:ext cx="14155029" cy="8129623"/>
          </a:xfrm>
        </p:spPr>
        <p:txBody>
          <a:bodyPr/>
          <a:lstStyle>
            <a:lvl1pPr marL="0" indent="0">
              <a:buNone/>
              <a:defRPr sz="3413"/>
            </a:lvl1pPr>
            <a:lvl2pPr marL="975162" indent="0">
              <a:buNone/>
              <a:defRPr sz="2986"/>
            </a:lvl2pPr>
            <a:lvl3pPr marL="1950324" indent="0">
              <a:buNone/>
              <a:defRPr sz="2559"/>
            </a:lvl3pPr>
            <a:lvl4pPr marL="2925486" indent="0">
              <a:buNone/>
              <a:defRPr sz="2133"/>
            </a:lvl4pPr>
            <a:lvl5pPr marL="3900648" indent="0">
              <a:buNone/>
              <a:defRPr sz="2133"/>
            </a:lvl5pPr>
            <a:lvl6pPr marL="4875809" indent="0">
              <a:buNone/>
              <a:defRPr sz="2133"/>
            </a:lvl6pPr>
            <a:lvl7pPr marL="5850971" indent="0">
              <a:buNone/>
              <a:defRPr sz="2133"/>
            </a:lvl7pPr>
            <a:lvl8pPr marL="6826133" indent="0">
              <a:buNone/>
              <a:defRPr sz="2133"/>
            </a:lvl8pPr>
            <a:lvl9pPr marL="7801295" indent="0">
              <a:buNone/>
              <a:defRPr sz="2133"/>
            </a:lvl9pPr>
          </a:lstStyle>
          <a:p>
            <a:pPr lvl="0"/>
            <a:r>
              <a:rPr lang="en-US"/>
              <a:t>Click to edit Master text styles</a:t>
            </a:r>
          </a:p>
        </p:txBody>
      </p:sp>
      <p:sp>
        <p:nvSpPr>
          <p:cNvPr id="5" name="Date Placeholder 4"/>
          <p:cNvSpPr>
            <a:spLocks noGrp="1"/>
          </p:cNvSpPr>
          <p:nvPr>
            <p:ph type="dt" sz="half" idx="10"/>
          </p:nvPr>
        </p:nvSpPr>
        <p:spPr/>
        <p:txBody>
          <a:bodyPr/>
          <a:lstStyle/>
          <a:p>
            <a:fld id="{A40547F3-8100-4775-BC20-F85370E9D55E}" type="datetimeFigureOut">
              <a:rPr lang="es-MX" smtClean="0"/>
              <a:t>15/10/2025</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4D1A7E98-E9FE-4027-932C-37C7C9D9DA59}" type="slidenum">
              <a:rPr lang="es-MX" smtClean="0"/>
              <a:t>‹#›</a:t>
            </a:fld>
            <a:endParaRPr lang="es-MX" dirty="0"/>
          </a:p>
        </p:txBody>
      </p:sp>
    </p:spTree>
    <p:extLst>
      <p:ext uri="{BB962C8B-B14F-4D97-AF65-F5344CB8AC3E}">
        <p14:creationId xmlns:p14="http://schemas.microsoft.com/office/powerpoint/2010/main" val="1345023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302" y="778765"/>
            <a:ext cx="37853422" cy="282725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302" y="3893821"/>
            <a:ext cx="37853422" cy="92808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302" y="13557272"/>
            <a:ext cx="9874806" cy="778764"/>
          </a:xfrm>
          <a:prstGeom prst="rect">
            <a:avLst/>
          </a:prstGeom>
        </p:spPr>
        <p:txBody>
          <a:bodyPr vert="horz" lIns="91440" tIns="45720" rIns="91440" bIns="45720" rtlCol="0" anchor="ctr"/>
          <a:lstStyle>
            <a:lvl1pPr algn="l">
              <a:defRPr sz="2559">
                <a:solidFill>
                  <a:schemeClr val="tx1">
                    <a:tint val="82000"/>
                  </a:schemeClr>
                </a:solidFill>
              </a:defRPr>
            </a:lvl1pPr>
          </a:lstStyle>
          <a:p>
            <a:fld id="{A40547F3-8100-4775-BC20-F85370E9D55E}" type="datetimeFigureOut">
              <a:rPr lang="es-MX" smtClean="0"/>
              <a:t>15/10/2025</a:t>
            </a:fld>
            <a:endParaRPr lang="es-MX" dirty="0"/>
          </a:p>
        </p:txBody>
      </p:sp>
      <p:sp>
        <p:nvSpPr>
          <p:cNvPr id="5" name="Footer Placeholder 4"/>
          <p:cNvSpPr>
            <a:spLocks noGrp="1"/>
          </p:cNvSpPr>
          <p:nvPr>
            <p:ph type="ftr" sz="quarter" idx="3"/>
          </p:nvPr>
        </p:nvSpPr>
        <p:spPr>
          <a:xfrm>
            <a:off x="14537909" y="13557272"/>
            <a:ext cx="14812208" cy="778764"/>
          </a:xfrm>
          <a:prstGeom prst="rect">
            <a:avLst/>
          </a:prstGeom>
        </p:spPr>
        <p:txBody>
          <a:bodyPr vert="horz" lIns="91440" tIns="45720" rIns="91440" bIns="45720" rtlCol="0" anchor="ctr"/>
          <a:lstStyle>
            <a:lvl1pPr algn="ctr">
              <a:defRPr sz="2559">
                <a:solidFill>
                  <a:schemeClr val="tx1">
                    <a:tint val="82000"/>
                  </a:schemeClr>
                </a:solidFill>
              </a:defRPr>
            </a:lvl1pPr>
          </a:lstStyle>
          <a:p>
            <a:endParaRPr lang="es-MX" dirty="0"/>
          </a:p>
        </p:txBody>
      </p:sp>
      <p:sp>
        <p:nvSpPr>
          <p:cNvPr id="6" name="Slide Number Placeholder 5"/>
          <p:cNvSpPr>
            <a:spLocks noGrp="1"/>
          </p:cNvSpPr>
          <p:nvPr>
            <p:ph type="sldNum" sz="quarter" idx="4"/>
          </p:nvPr>
        </p:nvSpPr>
        <p:spPr>
          <a:xfrm>
            <a:off x="30995917" y="13557272"/>
            <a:ext cx="9874806" cy="778764"/>
          </a:xfrm>
          <a:prstGeom prst="rect">
            <a:avLst/>
          </a:prstGeom>
        </p:spPr>
        <p:txBody>
          <a:bodyPr vert="horz" lIns="91440" tIns="45720" rIns="91440" bIns="45720" rtlCol="0" anchor="ctr"/>
          <a:lstStyle>
            <a:lvl1pPr algn="r">
              <a:defRPr sz="2559">
                <a:solidFill>
                  <a:schemeClr val="tx1">
                    <a:tint val="82000"/>
                  </a:schemeClr>
                </a:solidFill>
              </a:defRPr>
            </a:lvl1pPr>
          </a:lstStyle>
          <a:p>
            <a:fld id="{4D1A7E98-E9FE-4027-932C-37C7C9D9DA59}" type="slidenum">
              <a:rPr lang="es-MX" smtClean="0"/>
              <a:t>‹#›</a:t>
            </a:fld>
            <a:endParaRPr lang="es-MX" dirty="0"/>
          </a:p>
        </p:txBody>
      </p:sp>
    </p:spTree>
    <p:extLst>
      <p:ext uri="{BB962C8B-B14F-4D97-AF65-F5344CB8AC3E}">
        <p14:creationId xmlns:p14="http://schemas.microsoft.com/office/powerpoint/2010/main" val="231393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950324" rtl="0" eaLnBrk="1" latinLnBrk="0" hangingPunct="1">
        <a:lnSpc>
          <a:spcPct val="90000"/>
        </a:lnSpc>
        <a:spcBef>
          <a:spcPct val="0"/>
        </a:spcBef>
        <a:buNone/>
        <a:defRPr sz="9385" kern="1200">
          <a:solidFill>
            <a:schemeClr val="tx1"/>
          </a:solidFill>
          <a:latin typeface="+mj-lt"/>
          <a:ea typeface="+mj-ea"/>
          <a:cs typeface="+mj-cs"/>
        </a:defRPr>
      </a:lvl1pPr>
    </p:titleStyle>
    <p:bodyStyle>
      <a:lvl1pPr marL="487581" indent="-487581" algn="l" defTabSz="1950324" rtl="0" eaLnBrk="1" latinLnBrk="0" hangingPunct="1">
        <a:lnSpc>
          <a:spcPct val="90000"/>
        </a:lnSpc>
        <a:spcBef>
          <a:spcPts val="2133"/>
        </a:spcBef>
        <a:buFont typeface="Arial" panose="020B0604020202020204" pitchFamily="34" charset="0"/>
        <a:buChar char="•"/>
        <a:defRPr sz="5972" kern="1200">
          <a:solidFill>
            <a:schemeClr val="tx1"/>
          </a:solidFill>
          <a:latin typeface="+mn-lt"/>
          <a:ea typeface="+mn-ea"/>
          <a:cs typeface="+mn-cs"/>
        </a:defRPr>
      </a:lvl1pPr>
      <a:lvl2pPr marL="1462743" indent="-487581" algn="l" defTabSz="1950324" rtl="0" eaLnBrk="1" latinLnBrk="0" hangingPunct="1">
        <a:lnSpc>
          <a:spcPct val="90000"/>
        </a:lnSpc>
        <a:spcBef>
          <a:spcPts val="1066"/>
        </a:spcBef>
        <a:buFont typeface="Arial" panose="020B0604020202020204" pitchFamily="34" charset="0"/>
        <a:buChar char="•"/>
        <a:defRPr sz="5119" kern="1200">
          <a:solidFill>
            <a:schemeClr val="tx1"/>
          </a:solidFill>
          <a:latin typeface="+mn-lt"/>
          <a:ea typeface="+mn-ea"/>
          <a:cs typeface="+mn-cs"/>
        </a:defRPr>
      </a:lvl2pPr>
      <a:lvl3pPr marL="2437905" indent="-487581" algn="l" defTabSz="1950324" rtl="0" eaLnBrk="1" latinLnBrk="0" hangingPunct="1">
        <a:lnSpc>
          <a:spcPct val="90000"/>
        </a:lnSpc>
        <a:spcBef>
          <a:spcPts val="1066"/>
        </a:spcBef>
        <a:buFont typeface="Arial" panose="020B0604020202020204" pitchFamily="34" charset="0"/>
        <a:buChar char="•"/>
        <a:defRPr sz="4266" kern="1200">
          <a:solidFill>
            <a:schemeClr val="tx1"/>
          </a:solidFill>
          <a:latin typeface="+mn-lt"/>
          <a:ea typeface="+mn-ea"/>
          <a:cs typeface="+mn-cs"/>
        </a:defRPr>
      </a:lvl3pPr>
      <a:lvl4pPr marL="3413067" indent="-487581" algn="l" defTabSz="1950324" rtl="0" eaLnBrk="1" latinLnBrk="0" hangingPunct="1">
        <a:lnSpc>
          <a:spcPct val="90000"/>
        </a:lnSpc>
        <a:spcBef>
          <a:spcPts val="1066"/>
        </a:spcBef>
        <a:buFont typeface="Arial" panose="020B0604020202020204" pitchFamily="34" charset="0"/>
        <a:buChar char="•"/>
        <a:defRPr sz="3839" kern="1200">
          <a:solidFill>
            <a:schemeClr val="tx1"/>
          </a:solidFill>
          <a:latin typeface="+mn-lt"/>
          <a:ea typeface="+mn-ea"/>
          <a:cs typeface="+mn-cs"/>
        </a:defRPr>
      </a:lvl4pPr>
      <a:lvl5pPr marL="4388228" indent="-487581" algn="l" defTabSz="1950324" rtl="0" eaLnBrk="1" latinLnBrk="0" hangingPunct="1">
        <a:lnSpc>
          <a:spcPct val="90000"/>
        </a:lnSpc>
        <a:spcBef>
          <a:spcPts val="1066"/>
        </a:spcBef>
        <a:buFont typeface="Arial" panose="020B0604020202020204" pitchFamily="34" charset="0"/>
        <a:buChar char="•"/>
        <a:defRPr sz="3839" kern="1200">
          <a:solidFill>
            <a:schemeClr val="tx1"/>
          </a:solidFill>
          <a:latin typeface="+mn-lt"/>
          <a:ea typeface="+mn-ea"/>
          <a:cs typeface="+mn-cs"/>
        </a:defRPr>
      </a:lvl5pPr>
      <a:lvl6pPr marL="5363390" indent="-487581" algn="l" defTabSz="1950324" rtl="0" eaLnBrk="1" latinLnBrk="0" hangingPunct="1">
        <a:lnSpc>
          <a:spcPct val="90000"/>
        </a:lnSpc>
        <a:spcBef>
          <a:spcPts val="1066"/>
        </a:spcBef>
        <a:buFont typeface="Arial" panose="020B0604020202020204" pitchFamily="34" charset="0"/>
        <a:buChar char="•"/>
        <a:defRPr sz="3839" kern="1200">
          <a:solidFill>
            <a:schemeClr val="tx1"/>
          </a:solidFill>
          <a:latin typeface="+mn-lt"/>
          <a:ea typeface="+mn-ea"/>
          <a:cs typeface="+mn-cs"/>
        </a:defRPr>
      </a:lvl6pPr>
      <a:lvl7pPr marL="6338552" indent="-487581" algn="l" defTabSz="1950324" rtl="0" eaLnBrk="1" latinLnBrk="0" hangingPunct="1">
        <a:lnSpc>
          <a:spcPct val="90000"/>
        </a:lnSpc>
        <a:spcBef>
          <a:spcPts val="1066"/>
        </a:spcBef>
        <a:buFont typeface="Arial" panose="020B0604020202020204" pitchFamily="34" charset="0"/>
        <a:buChar char="•"/>
        <a:defRPr sz="3839" kern="1200">
          <a:solidFill>
            <a:schemeClr val="tx1"/>
          </a:solidFill>
          <a:latin typeface="+mn-lt"/>
          <a:ea typeface="+mn-ea"/>
          <a:cs typeface="+mn-cs"/>
        </a:defRPr>
      </a:lvl7pPr>
      <a:lvl8pPr marL="7313714" indent="-487581" algn="l" defTabSz="1950324" rtl="0" eaLnBrk="1" latinLnBrk="0" hangingPunct="1">
        <a:lnSpc>
          <a:spcPct val="90000"/>
        </a:lnSpc>
        <a:spcBef>
          <a:spcPts val="1066"/>
        </a:spcBef>
        <a:buFont typeface="Arial" panose="020B0604020202020204" pitchFamily="34" charset="0"/>
        <a:buChar char="•"/>
        <a:defRPr sz="3839" kern="1200">
          <a:solidFill>
            <a:schemeClr val="tx1"/>
          </a:solidFill>
          <a:latin typeface="+mn-lt"/>
          <a:ea typeface="+mn-ea"/>
          <a:cs typeface="+mn-cs"/>
        </a:defRPr>
      </a:lvl8pPr>
      <a:lvl9pPr marL="8288876" indent="-487581" algn="l" defTabSz="1950324" rtl="0" eaLnBrk="1" latinLnBrk="0" hangingPunct="1">
        <a:lnSpc>
          <a:spcPct val="90000"/>
        </a:lnSpc>
        <a:spcBef>
          <a:spcPts val="1066"/>
        </a:spcBef>
        <a:buFont typeface="Arial" panose="020B0604020202020204" pitchFamily="34" charset="0"/>
        <a:buChar char="•"/>
        <a:defRPr sz="3839" kern="1200">
          <a:solidFill>
            <a:schemeClr val="tx1"/>
          </a:solidFill>
          <a:latin typeface="+mn-lt"/>
          <a:ea typeface="+mn-ea"/>
          <a:cs typeface="+mn-cs"/>
        </a:defRPr>
      </a:lvl9pPr>
    </p:bodyStyle>
    <p:otherStyle>
      <a:defPPr>
        <a:defRPr lang="en-US"/>
      </a:defPPr>
      <a:lvl1pPr marL="0" algn="l" defTabSz="1950324" rtl="0" eaLnBrk="1" latinLnBrk="0" hangingPunct="1">
        <a:defRPr sz="3839" kern="1200">
          <a:solidFill>
            <a:schemeClr val="tx1"/>
          </a:solidFill>
          <a:latin typeface="+mn-lt"/>
          <a:ea typeface="+mn-ea"/>
          <a:cs typeface="+mn-cs"/>
        </a:defRPr>
      </a:lvl1pPr>
      <a:lvl2pPr marL="975162" algn="l" defTabSz="1950324" rtl="0" eaLnBrk="1" latinLnBrk="0" hangingPunct="1">
        <a:defRPr sz="3839" kern="1200">
          <a:solidFill>
            <a:schemeClr val="tx1"/>
          </a:solidFill>
          <a:latin typeface="+mn-lt"/>
          <a:ea typeface="+mn-ea"/>
          <a:cs typeface="+mn-cs"/>
        </a:defRPr>
      </a:lvl2pPr>
      <a:lvl3pPr marL="1950324" algn="l" defTabSz="1950324" rtl="0" eaLnBrk="1" latinLnBrk="0" hangingPunct="1">
        <a:defRPr sz="3839" kern="1200">
          <a:solidFill>
            <a:schemeClr val="tx1"/>
          </a:solidFill>
          <a:latin typeface="+mn-lt"/>
          <a:ea typeface="+mn-ea"/>
          <a:cs typeface="+mn-cs"/>
        </a:defRPr>
      </a:lvl3pPr>
      <a:lvl4pPr marL="2925486" algn="l" defTabSz="1950324" rtl="0" eaLnBrk="1" latinLnBrk="0" hangingPunct="1">
        <a:defRPr sz="3839" kern="1200">
          <a:solidFill>
            <a:schemeClr val="tx1"/>
          </a:solidFill>
          <a:latin typeface="+mn-lt"/>
          <a:ea typeface="+mn-ea"/>
          <a:cs typeface="+mn-cs"/>
        </a:defRPr>
      </a:lvl4pPr>
      <a:lvl5pPr marL="3900648" algn="l" defTabSz="1950324" rtl="0" eaLnBrk="1" latinLnBrk="0" hangingPunct="1">
        <a:defRPr sz="3839" kern="1200">
          <a:solidFill>
            <a:schemeClr val="tx1"/>
          </a:solidFill>
          <a:latin typeface="+mn-lt"/>
          <a:ea typeface="+mn-ea"/>
          <a:cs typeface="+mn-cs"/>
        </a:defRPr>
      </a:lvl5pPr>
      <a:lvl6pPr marL="4875809" algn="l" defTabSz="1950324" rtl="0" eaLnBrk="1" latinLnBrk="0" hangingPunct="1">
        <a:defRPr sz="3839" kern="1200">
          <a:solidFill>
            <a:schemeClr val="tx1"/>
          </a:solidFill>
          <a:latin typeface="+mn-lt"/>
          <a:ea typeface="+mn-ea"/>
          <a:cs typeface="+mn-cs"/>
        </a:defRPr>
      </a:lvl6pPr>
      <a:lvl7pPr marL="5850971" algn="l" defTabSz="1950324" rtl="0" eaLnBrk="1" latinLnBrk="0" hangingPunct="1">
        <a:defRPr sz="3839" kern="1200">
          <a:solidFill>
            <a:schemeClr val="tx1"/>
          </a:solidFill>
          <a:latin typeface="+mn-lt"/>
          <a:ea typeface="+mn-ea"/>
          <a:cs typeface="+mn-cs"/>
        </a:defRPr>
      </a:lvl7pPr>
      <a:lvl8pPr marL="6826133" algn="l" defTabSz="1950324" rtl="0" eaLnBrk="1" latinLnBrk="0" hangingPunct="1">
        <a:defRPr sz="3839" kern="1200">
          <a:solidFill>
            <a:schemeClr val="tx1"/>
          </a:solidFill>
          <a:latin typeface="+mn-lt"/>
          <a:ea typeface="+mn-ea"/>
          <a:cs typeface="+mn-cs"/>
        </a:defRPr>
      </a:lvl8pPr>
      <a:lvl9pPr marL="7801295" algn="l" defTabSz="1950324" rtl="0" eaLnBrk="1" latinLnBrk="0" hangingPunct="1">
        <a:defRPr sz="383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notesSlide" Target="../notesSlides/notesSlide9.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1.xml"/><Relationship Id="rId7" Type="http://schemas.openxmlformats.org/officeDocument/2006/relationships/image" Target="../media/image12.sv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notesSlide" Target="../notesSlides/notesSlide14.xml"/><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4.svg"/><Relationship Id="rId11" Type="http://schemas.openxmlformats.org/officeDocument/2006/relationships/image" Target="../media/image50.png"/><Relationship Id="rId5" Type="http://schemas.openxmlformats.org/officeDocument/2006/relationships/image" Target="../media/image13.png"/><Relationship Id="rId10" Type="http://schemas.openxmlformats.org/officeDocument/2006/relationships/image" Target="../media/image49.svg"/><Relationship Id="rId4" Type="http://schemas.openxmlformats.org/officeDocument/2006/relationships/image" Target="../media/image45.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notesSlide" Target="../notesSlides/notesSlide15.xml"/><Relationship Id="rId7"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42.svg"/><Relationship Id="rId4" Type="http://schemas.openxmlformats.org/officeDocument/2006/relationships/image" Target="../media/image51.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4.jpeg"/><Relationship Id="rId5" Type="http://schemas.openxmlformats.org/officeDocument/2006/relationships/image" Target="../media/image3.sv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58.png"/><Relationship Id="rId5" Type="http://schemas.openxmlformats.org/officeDocument/2006/relationships/image" Target="../media/image3.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2.xml"/><Relationship Id="rId7"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notesSlide" Target="../notesSlides/notesSlide3.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microsoft.com/office/2018/10/relationships/comments" Target="../comments/modernComment_104_2F98D44A.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4.xml"/><Relationship Id="rId7"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7.jpeg"/><Relationship Id="rId11" Type="http://schemas.openxmlformats.org/officeDocument/2006/relationships/image" Target="../media/image22.svg"/><Relationship Id="rId5" Type="http://schemas.openxmlformats.org/officeDocument/2006/relationships/chart" Target="../charts/chart2.xml"/><Relationship Id="rId10" Type="http://schemas.openxmlformats.org/officeDocument/2006/relationships/image" Target="../media/image21.png"/><Relationship Id="rId4" Type="http://schemas.openxmlformats.org/officeDocument/2006/relationships/chart" Target="../charts/chart1.xml"/><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notesSlide" Target="../notesSlides/notesSlide5.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jpe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6328B-127A-107C-1448-D2E85C337B76}"/>
            </a:ext>
          </a:extLst>
        </p:cNvPr>
        <p:cNvGrpSpPr/>
        <p:nvPr/>
      </p:nvGrpSpPr>
      <p:grpSpPr>
        <a:xfrm>
          <a:off x="0" y="0"/>
          <a:ext cx="0" cy="0"/>
          <a:chOff x="0" y="0"/>
          <a:chExt cx="0" cy="0"/>
        </a:xfrm>
      </p:grpSpPr>
      <p:pic>
        <p:nvPicPr>
          <p:cNvPr id="5" name="Picture 4" descr="A blue and purple square&#10;&#10;AI-generated content may be incorrect.">
            <a:extLst>
              <a:ext uri="{FF2B5EF4-FFF2-40B4-BE49-F238E27FC236}">
                <a16:creationId xmlns:a16="http://schemas.microsoft.com/office/drawing/2014/main" id="{49D30E0A-4A34-7896-DCC6-E30DCBCFCFAB}"/>
              </a:ext>
            </a:extLst>
          </p:cNvPr>
          <p:cNvPicPr>
            <a:picLocks noChangeAspect="1"/>
          </p:cNvPicPr>
          <p:nvPr/>
        </p:nvPicPr>
        <p:blipFill>
          <a:blip r:embed="rId2">
            <a:extLst>
              <a:ext uri="{28A0092B-C50C-407E-A947-70E740481C1C}">
                <a14:useLocalDpi xmlns:a14="http://schemas.microsoft.com/office/drawing/2010/main" val="0"/>
              </a:ext>
            </a:extLst>
          </a:blip>
          <a:srcRect l="848"/>
          <a:stretch>
            <a:fillRect/>
          </a:stretch>
        </p:blipFill>
        <p:spPr>
          <a:xfrm>
            <a:off x="0" y="-1"/>
            <a:ext cx="43888025" cy="14627226"/>
          </a:xfrm>
          <a:prstGeom prst="rect">
            <a:avLst/>
          </a:prstGeom>
        </p:spPr>
      </p:pic>
      <p:pic>
        <p:nvPicPr>
          <p:cNvPr id="9" name="Graphic 8">
            <a:extLst>
              <a:ext uri="{FF2B5EF4-FFF2-40B4-BE49-F238E27FC236}">
                <a16:creationId xmlns:a16="http://schemas.microsoft.com/office/drawing/2014/main" id="{84CB8F48-EC1B-7BA2-75D1-F5453014A0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7059" y="1336432"/>
            <a:ext cx="2824031" cy="1131922"/>
          </a:xfrm>
          <a:prstGeom prst="rect">
            <a:avLst/>
          </a:prstGeom>
        </p:spPr>
      </p:pic>
      <p:sp>
        <p:nvSpPr>
          <p:cNvPr id="12" name="TextBox 11">
            <a:extLst>
              <a:ext uri="{FF2B5EF4-FFF2-40B4-BE49-F238E27FC236}">
                <a16:creationId xmlns:a16="http://schemas.microsoft.com/office/drawing/2014/main" id="{6A0B0B48-0254-30FE-CE43-8FDADD571FB1}"/>
              </a:ext>
            </a:extLst>
          </p:cNvPr>
          <p:cNvSpPr txBox="1"/>
          <p:nvPr/>
        </p:nvSpPr>
        <p:spPr>
          <a:xfrm>
            <a:off x="2347059" y="3116722"/>
            <a:ext cx="27511618" cy="5555367"/>
          </a:xfrm>
          <a:prstGeom prst="rect">
            <a:avLst/>
          </a:prstGeom>
          <a:noFill/>
        </p:spPr>
        <p:txBody>
          <a:bodyPr wrap="square" rtlCol="0">
            <a:spAutoFit/>
          </a:bodyPr>
          <a:lstStyle/>
          <a:p>
            <a:r>
              <a:rPr lang="es-MX" sz="35500" dirty="0">
                <a:solidFill>
                  <a:schemeClr val="bg1"/>
                </a:solidFill>
                <a:latin typeface="KPMG Bold" panose="020B0803030202040204" pitchFamily="34" charset="0"/>
              </a:rPr>
              <a:t>Reporte ASG</a:t>
            </a:r>
          </a:p>
        </p:txBody>
      </p:sp>
      <p:sp>
        <p:nvSpPr>
          <p:cNvPr id="13" name="Subtitle 4">
            <a:extLst>
              <a:ext uri="{FF2B5EF4-FFF2-40B4-BE49-F238E27FC236}">
                <a16:creationId xmlns:a16="http://schemas.microsoft.com/office/drawing/2014/main" id="{BA95BF0F-7780-4698-53D2-821D57B62268}"/>
              </a:ext>
            </a:extLst>
          </p:cNvPr>
          <p:cNvSpPr txBox="1">
            <a:spLocks/>
          </p:cNvSpPr>
          <p:nvPr/>
        </p:nvSpPr>
        <p:spPr>
          <a:xfrm>
            <a:off x="2347059" y="11474192"/>
            <a:ext cx="7965265" cy="2032169"/>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55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s-MX" sz="4400" b="1" dirty="0">
                <a:solidFill>
                  <a:schemeClr val="bg1"/>
                </a:solidFill>
                <a:latin typeface="Arial" panose="020B0604020202020204" pitchFamily="34" charset="0"/>
                <a:cs typeface="Arial" panose="020B0604020202020204" pitchFamily="34" charset="0"/>
              </a:rPr>
              <a:t>KPMG México</a:t>
            </a:r>
          </a:p>
          <a:p>
            <a:pPr algn="l"/>
            <a:r>
              <a:rPr lang="es-MX" sz="4400" dirty="0">
                <a:solidFill>
                  <a:schemeClr val="bg1"/>
                </a:solidFill>
                <a:latin typeface="Arial" panose="020B0604020202020204" pitchFamily="34" charset="0"/>
                <a:cs typeface="Arial" panose="020B0604020202020204" pitchFamily="34" charset="0"/>
              </a:rPr>
              <a:t>—</a:t>
            </a:r>
          </a:p>
          <a:p>
            <a:pPr algn="l"/>
            <a:r>
              <a:rPr lang="es-MX" sz="4400" dirty="0">
                <a:solidFill>
                  <a:schemeClr val="bg1"/>
                </a:solidFill>
                <a:latin typeface="Arial" panose="020B0604020202020204" pitchFamily="34" charset="0"/>
                <a:cs typeface="Arial" panose="020B0604020202020204" pitchFamily="34" charset="0"/>
              </a:rPr>
              <a:t>Octubre 2025</a:t>
            </a:r>
          </a:p>
        </p:txBody>
      </p:sp>
    </p:spTree>
    <p:extLst>
      <p:ext uri="{BB962C8B-B14F-4D97-AF65-F5344CB8AC3E}">
        <p14:creationId xmlns:p14="http://schemas.microsoft.com/office/powerpoint/2010/main" val="2893710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FEA1D-099D-A959-427D-2E0F222C83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25F3F9D-E51D-8FA2-5FDA-E7DA1128BF67}"/>
              </a:ext>
            </a:extLst>
          </p:cNvPr>
          <p:cNvSpPr/>
          <p:nvPr/>
        </p:nvSpPr>
        <p:spPr>
          <a:xfrm>
            <a:off x="-1" y="0"/>
            <a:ext cx="43888025" cy="14627225"/>
          </a:xfrm>
          <a:prstGeom prst="rect">
            <a:avLst/>
          </a:prstGeom>
          <a:solidFill>
            <a:srgbClr val="1E4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extBox 11">
            <a:extLst>
              <a:ext uri="{FF2B5EF4-FFF2-40B4-BE49-F238E27FC236}">
                <a16:creationId xmlns:a16="http://schemas.microsoft.com/office/drawing/2014/main" id="{EF8986E3-04C8-EEA9-6B2A-DB52BF7C9707}"/>
              </a:ext>
            </a:extLst>
          </p:cNvPr>
          <p:cNvSpPr txBox="1"/>
          <p:nvPr/>
        </p:nvSpPr>
        <p:spPr>
          <a:xfrm>
            <a:off x="2347059" y="4601309"/>
            <a:ext cx="27511618" cy="6119624"/>
          </a:xfrm>
          <a:prstGeom prst="rect">
            <a:avLst/>
          </a:prstGeom>
          <a:noFill/>
        </p:spPr>
        <p:txBody>
          <a:bodyPr wrap="square" rtlCol="0">
            <a:spAutoFit/>
          </a:bodyPr>
          <a:lstStyle/>
          <a:p>
            <a:pPr>
              <a:lnSpc>
                <a:spcPts val="23500"/>
              </a:lnSpc>
            </a:pPr>
            <a:r>
              <a:rPr lang="es-MX" sz="23900" dirty="0">
                <a:solidFill>
                  <a:schemeClr val="bg1"/>
                </a:solidFill>
                <a:latin typeface="KPMG Bold" panose="020B0803030202040204" pitchFamily="34" charset="0"/>
              </a:rPr>
              <a:t>Normas de Información</a:t>
            </a:r>
          </a:p>
          <a:p>
            <a:pPr>
              <a:lnSpc>
                <a:spcPts val="23500"/>
              </a:lnSpc>
            </a:pPr>
            <a:r>
              <a:rPr lang="es-MX" sz="23900" dirty="0">
                <a:solidFill>
                  <a:schemeClr val="bg1"/>
                </a:solidFill>
                <a:latin typeface="KPMG Bold" panose="020B0803030202040204" pitchFamily="34" charset="0"/>
              </a:rPr>
              <a:t>de Sostenibilidad (NIS) </a:t>
            </a:r>
          </a:p>
        </p:txBody>
      </p:sp>
      <p:sp>
        <p:nvSpPr>
          <p:cNvPr id="3" name="Shape 8">
            <a:extLst>
              <a:ext uri="{FF2B5EF4-FFF2-40B4-BE49-F238E27FC236}">
                <a16:creationId xmlns:a16="http://schemas.microsoft.com/office/drawing/2014/main" id="{4293712F-3458-3400-4157-AB1A5F672E09}"/>
              </a:ext>
            </a:extLst>
          </p:cNvPr>
          <p:cNvSpPr txBox="1">
            <a:spLocks/>
          </p:cNvSpPr>
          <p:nvPr/>
        </p:nvSpPr>
        <p:spPr>
          <a:xfrm>
            <a:off x="12328565"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10</a:t>
            </a:fld>
            <a:endParaRPr lang="en-GB" sz="1000" dirty="0">
              <a:solidFill>
                <a:schemeClr val="bg1"/>
              </a:solidFill>
              <a:latin typeface="+mn-lt"/>
              <a:ea typeface="Arial"/>
              <a:cs typeface="Arial" panose="020B0604020202020204" pitchFamily="34" charset="0"/>
            </a:endParaRPr>
          </a:p>
        </p:txBody>
      </p:sp>
      <p:sp>
        <p:nvSpPr>
          <p:cNvPr id="4" name="TextBox 3">
            <a:extLst>
              <a:ext uri="{FF2B5EF4-FFF2-40B4-BE49-F238E27FC236}">
                <a16:creationId xmlns:a16="http://schemas.microsoft.com/office/drawing/2014/main" id="{D4BE15F4-10CE-F803-3C50-BB7F4348ED18}"/>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chemeClr val="bg1"/>
                </a:solidFill>
                <a:latin typeface="+mn-lt"/>
                <a:ea typeface="+mn-ea"/>
                <a:cs typeface="+mn-cs"/>
              </a:rPr>
              <a:t>Document Classification: KPMG Public</a:t>
            </a:r>
          </a:p>
        </p:txBody>
      </p:sp>
      <p:sp>
        <p:nvSpPr>
          <p:cNvPr id="6" name="Freeform 19">
            <a:extLst>
              <a:ext uri="{FF2B5EF4-FFF2-40B4-BE49-F238E27FC236}">
                <a16:creationId xmlns:a16="http://schemas.microsoft.com/office/drawing/2014/main" id="{EF6FC8E9-FEDC-4105-4CCF-E19F364FF5BF}"/>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7" name="TextBox 6">
            <a:extLst>
              <a:ext uri="{FF2B5EF4-FFF2-40B4-BE49-F238E27FC236}">
                <a16:creationId xmlns:a16="http://schemas.microsoft.com/office/drawing/2014/main" id="{355D39F1-8725-FF2F-B641-3C023FFE0A69}"/>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chemeClr val="bg1"/>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8" name="Straight Connector 7">
            <a:extLst>
              <a:ext uri="{FF2B5EF4-FFF2-40B4-BE49-F238E27FC236}">
                <a16:creationId xmlns:a16="http://schemas.microsoft.com/office/drawing/2014/main" id="{0D018512-A1A7-E1E1-1559-46DE61850610}"/>
              </a:ext>
            </a:extLst>
          </p:cNvPr>
          <p:cNvCxnSpPr>
            <a:cxnSpLocks/>
          </p:cNvCxnSpPr>
          <p:nvPr/>
        </p:nvCxnSpPr>
        <p:spPr>
          <a:xfrm>
            <a:off x="40606106" y="12999551"/>
            <a:ext cx="0" cy="7957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hape 8">
            <a:extLst>
              <a:ext uri="{FF2B5EF4-FFF2-40B4-BE49-F238E27FC236}">
                <a16:creationId xmlns:a16="http://schemas.microsoft.com/office/drawing/2014/main" id="{D8A6B73B-DF98-44F8-CF33-994292FF05F2}"/>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chemeClr val="bg1"/>
                </a:solidFill>
                <a:latin typeface="Arial" panose="020B0604020202020204" pitchFamily="34" charset="0"/>
                <a:cs typeface="Arial" panose="020B0604020202020204" pitchFamily="34" charset="0"/>
              </a:rPr>
              <a:pPr/>
              <a:t>10</a:t>
            </a:fld>
            <a:endParaRPr lang="en-GB" sz="3600" dirty="0">
              <a:solidFill>
                <a:schemeClr val="bg1"/>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9033E018-A86A-C4B8-34E4-B922421287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7059" y="1336432"/>
            <a:ext cx="2824031" cy="1131922"/>
          </a:xfrm>
          <a:prstGeom prst="rect">
            <a:avLst/>
          </a:prstGeom>
        </p:spPr>
      </p:pic>
    </p:spTree>
    <p:extLst>
      <p:ext uri="{BB962C8B-B14F-4D97-AF65-F5344CB8AC3E}">
        <p14:creationId xmlns:p14="http://schemas.microsoft.com/office/powerpoint/2010/main" val="183984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58B47-FC15-4E86-AD02-F4C549BAA39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229D2B1-F906-C069-B971-791EFF1DF702}"/>
              </a:ext>
            </a:extLst>
          </p:cNvPr>
          <p:cNvSpPr txBox="1"/>
          <p:nvPr/>
        </p:nvSpPr>
        <p:spPr>
          <a:xfrm>
            <a:off x="9687022" y="751325"/>
            <a:ext cx="20640640" cy="1669688"/>
          </a:xfrm>
          <a:prstGeom prst="rect">
            <a:avLst/>
          </a:prstGeom>
          <a:noFill/>
        </p:spPr>
        <p:txBody>
          <a:bodyPr wrap="square" rtlCol="0">
            <a:spAutoFit/>
          </a:bodyPr>
          <a:lstStyle/>
          <a:p>
            <a:pPr>
              <a:lnSpc>
                <a:spcPts val="12300"/>
              </a:lnSpc>
            </a:pPr>
            <a:r>
              <a:rPr lang="es-MX" sz="13000" dirty="0">
                <a:solidFill>
                  <a:srgbClr val="00338D"/>
                </a:solidFill>
                <a:latin typeface="KPMG Bold" panose="020B0803030202040204" pitchFamily="34" charset="0"/>
              </a:rPr>
              <a:t>Normas de sostenibilidad en México</a:t>
            </a:r>
          </a:p>
        </p:txBody>
      </p:sp>
      <p:sp>
        <p:nvSpPr>
          <p:cNvPr id="11" name="Shape 8">
            <a:extLst>
              <a:ext uri="{FF2B5EF4-FFF2-40B4-BE49-F238E27FC236}">
                <a16:creationId xmlns:a16="http://schemas.microsoft.com/office/drawing/2014/main" id="{EDAD1004-BEB1-F1AE-E9D2-2AAF268C8DCD}"/>
              </a:ext>
            </a:extLst>
          </p:cNvPr>
          <p:cNvSpPr txBox="1">
            <a:spLocks/>
          </p:cNvSpPr>
          <p:nvPr/>
        </p:nvSpPr>
        <p:spPr>
          <a:xfrm>
            <a:off x="12328565"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11</a:t>
            </a:fld>
            <a:endParaRPr lang="en-GB" sz="1000" dirty="0">
              <a:solidFill>
                <a:schemeClr val="bg1"/>
              </a:solidFill>
              <a:latin typeface="+mn-lt"/>
              <a:ea typeface="Arial"/>
              <a:cs typeface="Arial" panose="020B0604020202020204" pitchFamily="34" charset="0"/>
            </a:endParaRPr>
          </a:p>
        </p:txBody>
      </p:sp>
      <p:sp>
        <p:nvSpPr>
          <p:cNvPr id="15" name="Freeform 19">
            <a:extLst>
              <a:ext uri="{FF2B5EF4-FFF2-40B4-BE49-F238E27FC236}">
                <a16:creationId xmlns:a16="http://schemas.microsoft.com/office/drawing/2014/main" id="{69065497-B67B-563D-BA79-775A99F7DCF7}"/>
              </a:ext>
              <a:ext uri="{C183D7F6-B498-43B3-948B-1728B52AA6E4}">
                <adec:decorative xmlns:adec="http://schemas.microsoft.com/office/drawing/2017/decorative" val="1"/>
              </a:ext>
            </a:extLst>
          </p:cNvPr>
          <p:cNvSpPr>
            <a:spLocks noEditPoints="1"/>
          </p:cNvSpPr>
          <p:nvPr/>
        </p:nvSpPr>
        <p:spPr bwMode="auto">
          <a:xfrm>
            <a:off x="9839421"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C5AB256B-8B44-C209-040F-2B536A12BBF2}"/>
              </a:ext>
              <a:ext uri="{C183D7F6-B498-43B3-948B-1728B52AA6E4}">
                <adec:decorative xmlns:adec="http://schemas.microsoft.com/office/drawing/2017/decorative" val="1"/>
              </a:ext>
            </a:extLst>
          </p:cNvPr>
          <p:cNvSpPr txBox="1"/>
          <p:nvPr/>
        </p:nvSpPr>
        <p:spPr>
          <a:xfrm>
            <a:off x="12815428" y="13140461"/>
            <a:ext cx="16914633" cy="923330"/>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pic>
        <p:nvPicPr>
          <p:cNvPr id="5" name="Content Placeholder 3" descr="Foto de un grupo de empresarios discutiendo estadísticas">
            <a:extLst>
              <a:ext uri="{FF2B5EF4-FFF2-40B4-BE49-F238E27FC236}">
                <a16:creationId xmlns:a16="http://schemas.microsoft.com/office/drawing/2014/main" id="{4B3C3E63-3CB0-F7F5-FBBF-E977114F777C}"/>
              </a:ext>
            </a:extLst>
          </p:cNvPr>
          <p:cNvPicPr>
            <a:picLocks noChangeAspect="1"/>
          </p:cNvPicPr>
          <p:nvPr/>
        </p:nvPicPr>
        <p:blipFill>
          <a:blip r:embed="rId4"/>
          <a:srcRect l="34151" r="25729" b="-2"/>
          <a:stretch/>
        </p:blipFill>
        <p:spPr>
          <a:xfrm>
            <a:off x="0" y="3"/>
            <a:ext cx="8788400" cy="14622180"/>
          </a:xfrm>
          <a:prstGeom prst="rect">
            <a:avLst/>
          </a:prstGeom>
          <a:ln>
            <a:noFill/>
          </a:ln>
          <a:effectLst/>
        </p:spPr>
      </p:pic>
      <p:grpSp>
        <p:nvGrpSpPr>
          <p:cNvPr id="13" name="Group 12">
            <a:extLst>
              <a:ext uri="{FF2B5EF4-FFF2-40B4-BE49-F238E27FC236}">
                <a16:creationId xmlns:a16="http://schemas.microsoft.com/office/drawing/2014/main" id="{E671A979-07D4-5887-98D1-EAD8EFCC1BB4}"/>
              </a:ext>
            </a:extLst>
          </p:cNvPr>
          <p:cNvGrpSpPr/>
          <p:nvPr/>
        </p:nvGrpSpPr>
        <p:grpSpPr>
          <a:xfrm>
            <a:off x="9924013" y="2846474"/>
            <a:ext cx="1592664" cy="8710526"/>
            <a:chOff x="744996" y="2365377"/>
            <a:chExt cx="640404" cy="3668710"/>
          </a:xfrm>
        </p:grpSpPr>
        <p:sp>
          <p:nvSpPr>
            <p:cNvPr id="19" name="Forma libre: forma 8">
              <a:extLst>
                <a:ext uri="{FF2B5EF4-FFF2-40B4-BE49-F238E27FC236}">
                  <a16:creationId xmlns:a16="http://schemas.microsoft.com/office/drawing/2014/main" id="{4C85792B-8AE2-6D25-C56C-5458CF52DEE2}"/>
                </a:ext>
              </a:extLst>
            </p:cNvPr>
            <p:cNvSpPr/>
            <p:nvPr/>
          </p:nvSpPr>
          <p:spPr>
            <a:xfrm>
              <a:off x="803911" y="2427983"/>
              <a:ext cx="522000" cy="594000"/>
            </a:xfrm>
            <a:custGeom>
              <a:avLst/>
              <a:gdLst>
                <a:gd name="connsiteX0" fmla="*/ 547832 w 543817"/>
                <a:gd name="connsiteY0" fmla="*/ 474546 h 621506"/>
                <a:gd name="connsiteX1" fmla="*/ 547832 w 543817"/>
                <a:gd name="connsiteY1" fmla="*/ 158225 h 621506"/>
                <a:gd name="connsiteX2" fmla="*/ 273981 w 543817"/>
                <a:gd name="connsiteY2" fmla="*/ 0 h 621506"/>
                <a:gd name="connsiteX3" fmla="*/ 0 w 543817"/>
                <a:gd name="connsiteY3" fmla="*/ 158225 h 621506"/>
                <a:gd name="connsiteX4" fmla="*/ 0 w 543817"/>
                <a:gd name="connsiteY4" fmla="*/ 474546 h 621506"/>
                <a:gd name="connsiteX5" fmla="*/ 273981 w 543817"/>
                <a:gd name="connsiteY5" fmla="*/ 632771 h 62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817" h="621506">
                  <a:moveTo>
                    <a:pt x="547832" y="474546"/>
                  </a:moveTo>
                  <a:lnTo>
                    <a:pt x="547832" y="158225"/>
                  </a:lnTo>
                  <a:lnTo>
                    <a:pt x="273981" y="0"/>
                  </a:lnTo>
                  <a:lnTo>
                    <a:pt x="0" y="158225"/>
                  </a:lnTo>
                  <a:lnTo>
                    <a:pt x="0" y="474546"/>
                  </a:lnTo>
                  <a:lnTo>
                    <a:pt x="273981" y="632771"/>
                  </a:lnTo>
                  <a:close/>
                </a:path>
              </a:pathLst>
            </a:custGeom>
            <a:solidFill>
              <a:srgbClr val="00338D"/>
            </a:solidFill>
            <a:ln w="12948" cap="flat">
              <a:noFill/>
              <a:prstDash val="solid"/>
              <a:miter/>
            </a:ln>
          </p:spPr>
          <p:txBody>
            <a:bodyPr rtlCol="0" anchor="ctr"/>
            <a:lstStyle/>
            <a:p>
              <a:pPr defTabSz="914507">
                <a:defRPr/>
              </a:pPr>
              <a:endParaRPr lang="es-MX" sz="1350" kern="0" dirty="0">
                <a:solidFill>
                  <a:srgbClr val="000000"/>
                </a:solidFill>
                <a:latin typeface="Arial"/>
              </a:endParaRPr>
            </a:p>
          </p:txBody>
        </p:sp>
        <p:sp>
          <p:nvSpPr>
            <p:cNvPr id="21" name="Forma libre: forma 9">
              <a:extLst>
                <a:ext uri="{FF2B5EF4-FFF2-40B4-BE49-F238E27FC236}">
                  <a16:creationId xmlns:a16="http://schemas.microsoft.com/office/drawing/2014/main" id="{D8EB312F-8C03-EBA3-C545-1C9369BA2A55}"/>
                </a:ext>
              </a:extLst>
            </p:cNvPr>
            <p:cNvSpPr/>
            <p:nvPr/>
          </p:nvSpPr>
          <p:spPr>
            <a:xfrm>
              <a:off x="803911" y="3161304"/>
              <a:ext cx="522000" cy="594000"/>
            </a:xfrm>
            <a:custGeom>
              <a:avLst/>
              <a:gdLst>
                <a:gd name="connsiteX0" fmla="*/ 547832 w 543817"/>
                <a:gd name="connsiteY0" fmla="*/ 474546 h 621506"/>
                <a:gd name="connsiteX1" fmla="*/ 547832 w 543817"/>
                <a:gd name="connsiteY1" fmla="*/ 158096 h 621506"/>
                <a:gd name="connsiteX2" fmla="*/ 273981 w 543817"/>
                <a:gd name="connsiteY2" fmla="*/ 0 h 621506"/>
                <a:gd name="connsiteX3" fmla="*/ 0 w 543817"/>
                <a:gd name="connsiteY3" fmla="*/ 158096 h 621506"/>
                <a:gd name="connsiteX4" fmla="*/ 0 w 543817"/>
                <a:gd name="connsiteY4" fmla="*/ 474546 h 621506"/>
                <a:gd name="connsiteX5" fmla="*/ 273981 w 543817"/>
                <a:gd name="connsiteY5" fmla="*/ 632642 h 62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817" h="621506">
                  <a:moveTo>
                    <a:pt x="547832" y="474546"/>
                  </a:moveTo>
                  <a:lnTo>
                    <a:pt x="547832" y="158096"/>
                  </a:lnTo>
                  <a:lnTo>
                    <a:pt x="273981" y="0"/>
                  </a:lnTo>
                  <a:lnTo>
                    <a:pt x="0" y="158096"/>
                  </a:lnTo>
                  <a:lnTo>
                    <a:pt x="0" y="474546"/>
                  </a:lnTo>
                  <a:lnTo>
                    <a:pt x="273981" y="632642"/>
                  </a:lnTo>
                  <a:close/>
                </a:path>
              </a:pathLst>
            </a:custGeom>
            <a:solidFill>
              <a:srgbClr val="FFFFFF">
                <a:lumMod val="95000"/>
              </a:srgbClr>
            </a:solidFill>
            <a:ln w="12700" cap="flat" cmpd="sng" algn="ctr">
              <a:noFill/>
              <a:prstDash val="solid"/>
              <a:miter lim="800000"/>
            </a:ln>
            <a:effectLst/>
          </p:spPr>
          <p:txBody>
            <a:bodyPr lIns="144000" tIns="144000" rIns="144000" bIns="144000" rtlCol="0" anchor="t"/>
            <a:lstStyle/>
            <a:p>
              <a:pPr marL="12702" defTabSz="914507">
                <a:lnSpc>
                  <a:spcPct val="70000"/>
                </a:lnSpc>
                <a:spcAft>
                  <a:spcPts val="600"/>
                </a:spcAft>
                <a:defRPr/>
              </a:pPr>
              <a:endParaRPr lang="es-MX" sz="2800" b="1" kern="0" spc="-10" dirty="0">
                <a:solidFill>
                  <a:srgbClr val="00338D"/>
                </a:solidFill>
                <a:latin typeface="KPMG Bold"/>
                <a:cs typeface="Arial"/>
              </a:endParaRPr>
            </a:p>
          </p:txBody>
        </p:sp>
        <p:sp>
          <p:nvSpPr>
            <p:cNvPr id="23" name="Forma libre: forma 10">
              <a:extLst>
                <a:ext uri="{FF2B5EF4-FFF2-40B4-BE49-F238E27FC236}">
                  <a16:creationId xmlns:a16="http://schemas.microsoft.com/office/drawing/2014/main" id="{051A1F63-421D-77DF-505B-2E5AEDF1F24D}"/>
                </a:ext>
              </a:extLst>
            </p:cNvPr>
            <p:cNvSpPr/>
            <p:nvPr/>
          </p:nvSpPr>
          <p:spPr>
            <a:xfrm>
              <a:off x="803911" y="3897723"/>
              <a:ext cx="522000" cy="594000"/>
            </a:xfrm>
            <a:custGeom>
              <a:avLst/>
              <a:gdLst>
                <a:gd name="connsiteX0" fmla="*/ 547832 w 543817"/>
                <a:gd name="connsiteY0" fmla="*/ 474546 h 621506"/>
                <a:gd name="connsiteX1" fmla="*/ 547832 w 543817"/>
                <a:gd name="connsiteY1" fmla="*/ 158225 h 621506"/>
                <a:gd name="connsiteX2" fmla="*/ 273981 w 543817"/>
                <a:gd name="connsiteY2" fmla="*/ 0 h 621506"/>
                <a:gd name="connsiteX3" fmla="*/ 0 w 543817"/>
                <a:gd name="connsiteY3" fmla="*/ 158225 h 621506"/>
                <a:gd name="connsiteX4" fmla="*/ 0 w 543817"/>
                <a:gd name="connsiteY4" fmla="*/ 474546 h 621506"/>
                <a:gd name="connsiteX5" fmla="*/ 273981 w 543817"/>
                <a:gd name="connsiteY5" fmla="*/ 632771 h 62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817" h="621506">
                  <a:moveTo>
                    <a:pt x="547832" y="474546"/>
                  </a:moveTo>
                  <a:lnTo>
                    <a:pt x="547832" y="158225"/>
                  </a:lnTo>
                  <a:lnTo>
                    <a:pt x="273981" y="0"/>
                  </a:lnTo>
                  <a:lnTo>
                    <a:pt x="0" y="158225"/>
                  </a:lnTo>
                  <a:lnTo>
                    <a:pt x="0" y="474546"/>
                  </a:lnTo>
                  <a:lnTo>
                    <a:pt x="273981" y="632771"/>
                  </a:lnTo>
                  <a:close/>
                </a:path>
              </a:pathLst>
            </a:custGeom>
            <a:solidFill>
              <a:srgbClr val="00B8F5"/>
            </a:solidFill>
            <a:ln w="12948" cap="flat">
              <a:noFill/>
              <a:prstDash val="solid"/>
              <a:miter/>
            </a:ln>
          </p:spPr>
          <p:txBody>
            <a:bodyPr rtlCol="0" anchor="ctr"/>
            <a:lstStyle/>
            <a:p>
              <a:pPr defTabSz="914507">
                <a:defRPr/>
              </a:pPr>
              <a:endParaRPr lang="es-MX" sz="1350" kern="0" dirty="0">
                <a:solidFill>
                  <a:srgbClr val="000000"/>
                </a:solidFill>
                <a:latin typeface="Arial"/>
              </a:endParaRPr>
            </a:p>
          </p:txBody>
        </p:sp>
        <p:sp>
          <p:nvSpPr>
            <p:cNvPr id="24" name="Forma libre: forma 11">
              <a:extLst>
                <a:ext uri="{FF2B5EF4-FFF2-40B4-BE49-F238E27FC236}">
                  <a16:creationId xmlns:a16="http://schemas.microsoft.com/office/drawing/2014/main" id="{83E58071-1A3F-2A5D-79A7-B5591542B203}"/>
                </a:ext>
              </a:extLst>
            </p:cNvPr>
            <p:cNvSpPr/>
            <p:nvPr/>
          </p:nvSpPr>
          <p:spPr>
            <a:xfrm>
              <a:off x="803912" y="4631044"/>
              <a:ext cx="520957" cy="595087"/>
            </a:xfrm>
            <a:custGeom>
              <a:avLst/>
              <a:gdLst>
                <a:gd name="connsiteX0" fmla="*/ 547832 w 543817"/>
                <a:gd name="connsiteY0" fmla="*/ 474416 h 621506"/>
                <a:gd name="connsiteX1" fmla="*/ 547832 w 543817"/>
                <a:gd name="connsiteY1" fmla="*/ 158096 h 621506"/>
                <a:gd name="connsiteX2" fmla="*/ 273981 w 543817"/>
                <a:gd name="connsiteY2" fmla="*/ 0 h 621506"/>
                <a:gd name="connsiteX3" fmla="*/ 0 w 543817"/>
                <a:gd name="connsiteY3" fmla="*/ 158096 h 621506"/>
                <a:gd name="connsiteX4" fmla="*/ 0 w 543817"/>
                <a:gd name="connsiteY4" fmla="*/ 474416 h 621506"/>
                <a:gd name="connsiteX5" fmla="*/ 273981 w 543817"/>
                <a:gd name="connsiteY5" fmla="*/ 632642 h 62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817" h="621506">
                  <a:moveTo>
                    <a:pt x="547832" y="474416"/>
                  </a:moveTo>
                  <a:lnTo>
                    <a:pt x="547832" y="158096"/>
                  </a:lnTo>
                  <a:lnTo>
                    <a:pt x="273981" y="0"/>
                  </a:lnTo>
                  <a:lnTo>
                    <a:pt x="0" y="158096"/>
                  </a:lnTo>
                  <a:lnTo>
                    <a:pt x="0" y="474416"/>
                  </a:lnTo>
                  <a:lnTo>
                    <a:pt x="273981" y="632642"/>
                  </a:lnTo>
                  <a:close/>
                </a:path>
              </a:pathLst>
            </a:custGeom>
            <a:solidFill>
              <a:srgbClr val="FFFFFF">
                <a:lumMod val="95000"/>
              </a:srgbClr>
            </a:solidFill>
            <a:ln w="12700" cap="flat" cmpd="sng" algn="ctr">
              <a:noFill/>
              <a:prstDash val="solid"/>
              <a:miter lim="800000"/>
            </a:ln>
            <a:effectLst/>
          </p:spPr>
          <p:txBody>
            <a:bodyPr lIns="144000" tIns="144000" rIns="144000" bIns="144000" rtlCol="0" anchor="t"/>
            <a:lstStyle/>
            <a:p>
              <a:pPr marL="12702" defTabSz="914507">
                <a:lnSpc>
                  <a:spcPct val="70000"/>
                </a:lnSpc>
                <a:spcAft>
                  <a:spcPts val="600"/>
                </a:spcAft>
                <a:defRPr/>
              </a:pPr>
              <a:endParaRPr lang="es-MX" sz="2800" b="1" kern="0" spc="-10" dirty="0">
                <a:solidFill>
                  <a:srgbClr val="00338D"/>
                </a:solidFill>
                <a:latin typeface="KPMG Bold"/>
                <a:cs typeface="Arial"/>
              </a:endParaRPr>
            </a:p>
          </p:txBody>
        </p:sp>
        <p:sp>
          <p:nvSpPr>
            <p:cNvPr id="25" name="Forma libre: forma 12">
              <a:extLst>
                <a:ext uri="{FF2B5EF4-FFF2-40B4-BE49-F238E27FC236}">
                  <a16:creationId xmlns:a16="http://schemas.microsoft.com/office/drawing/2014/main" id="{EF2A2D36-1D9A-69BD-C4D2-0A5ABAC0D9BD}"/>
                </a:ext>
              </a:extLst>
            </p:cNvPr>
            <p:cNvSpPr/>
            <p:nvPr/>
          </p:nvSpPr>
          <p:spPr>
            <a:xfrm>
              <a:off x="803911" y="5365232"/>
              <a:ext cx="522000" cy="594000"/>
            </a:xfrm>
            <a:custGeom>
              <a:avLst/>
              <a:gdLst>
                <a:gd name="connsiteX0" fmla="*/ 547832 w 543817"/>
                <a:gd name="connsiteY0" fmla="*/ 474546 h 621506"/>
                <a:gd name="connsiteX1" fmla="*/ 547832 w 543817"/>
                <a:gd name="connsiteY1" fmla="*/ 158225 h 621506"/>
                <a:gd name="connsiteX2" fmla="*/ 273981 w 543817"/>
                <a:gd name="connsiteY2" fmla="*/ 0 h 621506"/>
                <a:gd name="connsiteX3" fmla="*/ 0 w 543817"/>
                <a:gd name="connsiteY3" fmla="*/ 158225 h 621506"/>
                <a:gd name="connsiteX4" fmla="*/ 0 w 543817"/>
                <a:gd name="connsiteY4" fmla="*/ 474546 h 621506"/>
                <a:gd name="connsiteX5" fmla="*/ 273981 w 543817"/>
                <a:gd name="connsiteY5" fmla="*/ 632641 h 62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3817" h="621506">
                  <a:moveTo>
                    <a:pt x="547832" y="474546"/>
                  </a:moveTo>
                  <a:lnTo>
                    <a:pt x="547832" y="158225"/>
                  </a:lnTo>
                  <a:lnTo>
                    <a:pt x="273981" y="0"/>
                  </a:lnTo>
                  <a:lnTo>
                    <a:pt x="0" y="158225"/>
                  </a:lnTo>
                  <a:lnTo>
                    <a:pt x="0" y="474546"/>
                  </a:lnTo>
                  <a:lnTo>
                    <a:pt x="273981" y="632641"/>
                  </a:lnTo>
                  <a:close/>
                </a:path>
              </a:pathLst>
            </a:custGeom>
            <a:solidFill>
              <a:srgbClr val="7213EA"/>
            </a:solidFill>
            <a:ln w="12948" cap="flat">
              <a:noFill/>
              <a:prstDash val="solid"/>
              <a:miter/>
            </a:ln>
          </p:spPr>
          <p:txBody>
            <a:bodyPr rtlCol="0" anchor="ctr"/>
            <a:lstStyle/>
            <a:p>
              <a:pPr defTabSz="914507">
                <a:defRPr/>
              </a:pPr>
              <a:endParaRPr lang="es-MX" sz="1350" kern="0" dirty="0">
                <a:solidFill>
                  <a:srgbClr val="000000"/>
                </a:solidFill>
                <a:latin typeface="Arial"/>
              </a:endParaRPr>
            </a:p>
          </p:txBody>
        </p:sp>
        <p:sp>
          <p:nvSpPr>
            <p:cNvPr id="26" name="Forma libre: forma 15">
              <a:extLst>
                <a:ext uri="{FF2B5EF4-FFF2-40B4-BE49-F238E27FC236}">
                  <a16:creationId xmlns:a16="http://schemas.microsoft.com/office/drawing/2014/main" id="{65CDEE2E-ABD7-1B65-D97F-7D4512C4509F}"/>
                </a:ext>
              </a:extLst>
            </p:cNvPr>
            <p:cNvSpPr/>
            <p:nvPr/>
          </p:nvSpPr>
          <p:spPr>
            <a:xfrm>
              <a:off x="744996" y="2365377"/>
              <a:ext cx="310093" cy="731461"/>
            </a:xfrm>
            <a:custGeom>
              <a:avLst/>
              <a:gdLst>
                <a:gd name="connsiteX0" fmla="*/ 335095 w 323701"/>
                <a:gd name="connsiteY0" fmla="*/ 761604 h 763934"/>
                <a:gd name="connsiteX1" fmla="*/ 333930 w 323701"/>
                <a:gd name="connsiteY1" fmla="*/ 762770 h 763934"/>
                <a:gd name="connsiteX2" fmla="*/ 334189 w 323701"/>
                <a:gd name="connsiteY2" fmla="*/ 763158 h 763934"/>
                <a:gd name="connsiteX3" fmla="*/ 331858 w 323701"/>
                <a:gd name="connsiteY3" fmla="*/ 767172 h 763934"/>
                <a:gd name="connsiteX4" fmla="*/ 335484 w 323701"/>
                <a:gd name="connsiteY4" fmla="*/ 769244 h 763934"/>
                <a:gd name="connsiteX5" fmla="*/ 335484 w 323701"/>
                <a:gd name="connsiteY5" fmla="*/ 761734 h 763934"/>
                <a:gd name="connsiteX6" fmla="*/ 335095 w 323701"/>
                <a:gd name="connsiteY6" fmla="*/ 761604 h 763934"/>
                <a:gd name="connsiteX7" fmla="*/ 290295 w 323701"/>
                <a:gd name="connsiteY7" fmla="*/ 735708 h 763934"/>
                <a:gd name="connsiteX8" fmla="*/ 287058 w 323701"/>
                <a:gd name="connsiteY8" fmla="*/ 741276 h 763934"/>
                <a:gd name="connsiteX9" fmla="*/ 309458 w 323701"/>
                <a:gd name="connsiteY9" fmla="*/ 754224 h 763934"/>
                <a:gd name="connsiteX10" fmla="*/ 312695 w 323701"/>
                <a:gd name="connsiteY10" fmla="*/ 748656 h 763934"/>
                <a:gd name="connsiteX11" fmla="*/ 290295 w 323701"/>
                <a:gd name="connsiteY11" fmla="*/ 735708 h 763934"/>
                <a:gd name="connsiteX12" fmla="*/ 245365 w 323701"/>
                <a:gd name="connsiteY12" fmla="*/ 709812 h 763934"/>
                <a:gd name="connsiteX13" fmla="*/ 242128 w 323701"/>
                <a:gd name="connsiteY13" fmla="*/ 715380 h 763934"/>
                <a:gd name="connsiteX14" fmla="*/ 264529 w 323701"/>
                <a:gd name="connsiteY14" fmla="*/ 728328 h 763934"/>
                <a:gd name="connsiteX15" fmla="*/ 267766 w 323701"/>
                <a:gd name="connsiteY15" fmla="*/ 722760 h 763934"/>
                <a:gd name="connsiteX16" fmla="*/ 245365 w 323701"/>
                <a:gd name="connsiteY16" fmla="*/ 709812 h 763934"/>
                <a:gd name="connsiteX17" fmla="*/ 200565 w 323701"/>
                <a:gd name="connsiteY17" fmla="*/ 683916 h 763934"/>
                <a:gd name="connsiteX18" fmla="*/ 197328 w 323701"/>
                <a:gd name="connsiteY18" fmla="*/ 689484 h 763934"/>
                <a:gd name="connsiteX19" fmla="*/ 219728 w 323701"/>
                <a:gd name="connsiteY19" fmla="*/ 702432 h 763934"/>
                <a:gd name="connsiteX20" fmla="*/ 222965 w 323701"/>
                <a:gd name="connsiteY20" fmla="*/ 696864 h 763934"/>
                <a:gd name="connsiteX21" fmla="*/ 200565 w 323701"/>
                <a:gd name="connsiteY21" fmla="*/ 683916 h 763934"/>
                <a:gd name="connsiteX22" fmla="*/ 155636 w 323701"/>
                <a:gd name="connsiteY22" fmla="*/ 658020 h 763934"/>
                <a:gd name="connsiteX23" fmla="*/ 152399 w 323701"/>
                <a:gd name="connsiteY23" fmla="*/ 663587 h 763934"/>
                <a:gd name="connsiteX24" fmla="*/ 174928 w 323701"/>
                <a:gd name="connsiteY24" fmla="*/ 676536 h 763934"/>
                <a:gd name="connsiteX25" fmla="*/ 178165 w 323701"/>
                <a:gd name="connsiteY25" fmla="*/ 670968 h 763934"/>
                <a:gd name="connsiteX26" fmla="*/ 155636 w 323701"/>
                <a:gd name="connsiteY26" fmla="*/ 658020 h 763934"/>
                <a:gd name="connsiteX27" fmla="*/ 110835 w 323701"/>
                <a:gd name="connsiteY27" fmla="*/ 632124 h 763934"/>
                <a:gd name="connsiteX28" fmla="*/ 107598 w 323701"/>
                <a:gd name="connsiteY28" fmla="*/ 637691 h 763934"/>
                <a:gd name="connsiteX29" fmla="*/ 129998 w 323701"/>
                <a:gd name="connsiteY29" fmla="*/ 650639 h 763934"/>
                <a:gd name="connsiteX30" fmla="*/ 133235 w 323701"/>
                <a:gd name="connsiteY30" fmla="*/ 645072 h 763934"/>
                <a:gd name="connsiteX31" fmla="*/ 110835 w 323701"/>
                <a:gd name="connsiteY31" fmla="*/ 632124 h 763934"/>
                <a:gd name="connsiteX32" fmla="*/ 66035 w 323701"/>
                <a:gd name="connsiteY32" fmla="*/ 606228 h 763934"/>
                <a:gd name="connsiteX33" fmla="*/ 62798 w 323701"/>
                <a:gd name="connsiteY33" fmla="*/ 611795 h 763934"/>
                <a:gd name="connsiteX34" fmla="*/ 85198 w 323701"/>
                <a:gd name="connsiteY34" fmla="*/ 624743 h 763934"/>
                <a:gd name="connsiteX35" fmla="*/ 88435 w 323701"/>
                <a:gd name="connsiteY35" fmla="*/ 619176 h 763934"/>
                <a:gd name="connsiteX36" fmla="*/ 66035 w 323701"/>
                <a:gd name="connsiteY36" fmla="*/ 606228 h 763934"/>
                <a:gd name="connsiteX37" fmla="*/ 21105 w 323701"/>
                <a:gd name="connsiteY37" fmla="*/ 580332 h 763934"/>
                <a:gd name="connsiteX38" fmla="*/ 17868 w 323701"/>
                <a:gd name="connsiteY38" fmla="*/ 585899 h 763934"/>
                <a:gd name="connsiteX39" fmla="*/ 40268 w 323701"/>
                <a:gd name="connsiteY39" fmla="*/ 598847 h 763934"/>
                <a:gd name="connsiteX40" fmla="*/ 43505 w 323701"/>
                <a:gd name="connsiteY40" fmla="*/ 593280 h 763934"/>
                <a:gd name="connsiteX41" fmla="*/ 21105 w 323701"/>
                <a:gd name="connsiteY41" fmla="*/ 580332 h 763934"/>
                <a:gd name="connsiteX42" fmla="*/ 0 w 323701"/>
                <a:gd name="connsiteY42" fmla="*/ 540710 h 763934"/>
                <a:gd name="connsiteX43" fmla="*/ 0 w 323701"/>
                <a:gd name="connsiteY43" fmla="*/ 566607 h 763934"/>
                <a:gd name="connsiteX44" fmla="*/ 6474 w 323701"/>
                <a:gd name="connsiteY44" fmla="*/ 566607 h 763934"/>
                <a:gd name="connsiteX45" fmla="*/ 6474 w 323701"/>
                <a:gd name="connsiteY45" fmla="*/ 540710 h 763934"/>
                <a:gd name="connsiteX46" fmla="*/ 0 w 323701"/>
                <a:gd name="connsiteY46" fmla="*/ 540710 h 763934"/>
                <a:gd name="connsiteX47" fmla="*/ 0 w 323701"/>
                <a:gd name="connsiteY47" fmla="*/ 488918 h 763934"/>
                <a:gd name="connsiteX48" fmla="*/ 0 w 323701"/>
                <a:gd name="connsiteY48" fmla="*/ 514814 h 763934"/>
                <a:gd name="connsiteX49" fmla="*/ 6474 w 323701"/>
                <a:gd name="connsiteY49" fmla="*/ 514814 h 763934"/>
                <a:gd name="connsiteX50" fmla="*/ 6474 w 323701"/>
                <a:gd name="connsiteY50" fmla="*/ 488918 h 763934"/>
                <a:gd name="connsiteX51" fmla="*/ 0 w 323701"/>
                <a:gd name="connsiteY51" fmla="*/ 488918 h 763934"/>
                <a:gd name="connsiteX52" fmla="*/ 0 w 323701"/>
                <a:gd name="connsiteY52" fmla="*/ 437126 h 763934"/>
                <a:gd name="connsiteX53" fmla="*/ 0 w 323701"/>
                <a:gd name="connsiteY53" fmla="*/ 463022 h 763934"/>
                <a:gd name="connsiteX54" fmla="*/ 6474 w 323701"/>
                <a:gd name="connsiteY54" fmla="*/ 463022 h 763934"/>
                <a:gd name="connsiteX55" fmla="*/ 6474 w 323701"/>
                <a:gd name="connsiteY55" fmla="*/ 437126 h 763934"/>
                <a:gd name="connsiteX56" fmla="*/ 0 w 323701"/>
                <a:gd name="connsiteY56" fmla="*/ 437126 h 763934"/>
                <a:gd name="connsiteX57" fmla="*/ 0 w 323701"/>
                <a:gd name="connsiteY57" fmla="*/ 385334 h 763934"/>
                <a:gd name="connsiteX58" fmla="*/ 0 w 323701"/>
                <a:gd name="connsiteY58" fmla="*/ 411230 h 763934"/>
                <a:gd name="connsiteX59" fmla="*/ 6474 w 323701"/>
                <a:gd name="connsiteY59" fmla="*/ 411230 h 763934"/>
                <a:gd name="connsiteX60" fmla="*/ 6474 w 323701"/>
                <a:gd name="connsiteY60" fmla="*/ 385334 h 763934"/>
                <a:gd name="connsiteX61" fmla="*/ 0 w 323701"/>
                <a:gd name="connsiteY61" fmla="*/ 385334 h 763934"/>
                <a:gd name="connsiteX62" fmla="*/ 0 w 323701"/>
                <a:gd name="connsiteY62" fmla="*/ 333542 h 763934"/>
                <a:gd name="connsiteX63" fmla="*/ 0 w 323701"/>
                <a:gd name="connsiteY63" fmla="*/ 359438 h 763934"/>
                <a:gd name="connsiteX64" fmla="*/ 6474 w 323701"/>
                <a:gd name="connsiteY64" fmla="*/ 359438 h 763934"/>
                <a:gd name="connsiteX65" fmla="*/ 6474 w 323701"/>
                <a:gd name="connsiteY65" fmla="*/ 333542 h 763934"/>
                <a:gd name="connsiteX66" fmla="*/ 0 w 323701"/>
                <a:gd name="connsiteY66" fmla="*/ 333542 h 763934"/>
                <a:gd name="connsiteX67" fmla="*/ 0 w 323701"/>
                <a:gd name="connsiteY67" fmla="*/ 281750 h 763934"/>
                <a:gd name="connsiteX68" fmla="*/ 0 w 323701"/>
                <a:gd name="connsiteY68" fmla="*/ 307646 h 763934"/>
                <a:gd name="connsiteX69" fmla="*/ 6474 w 323701"/>
                <a:gd name="connsiteY69" fmla="*/ 307646 h 763934"/>
                <a:gd name="connsiteX70" fmla="*/ 6474 w 323701"/>
                <a:gd name="connsiteY70" fmla="*/ 281750 h 763934"/>
                <a:gd name="connsiteX71" fmla="*/ 0 w 323701"/>
                <a:gd name="connsiteY71" fmla="*/ 281750 h 763934"/>
                <a:gd name="connsiteX72" fmla="*/ 0 w 323701"/>
                <a:gd name="connsiteY72" fmla="*/ 229957 h 763934"/>
                <a:gd name="connsiteX73" fmla="*/ 0 w 323701"/>
                <a:gd name="connsiteY73" fmla="*/ 255853 h 763934"/>
                <a:gd name="connsiteX74" fmla="*/ 6474 w 323701"/>
                <a:gd name="connsiteY74" fmla="*/ 255853 h 763934"/>
                <a:gd name="connsiteX75" fmla="*/ 6474 w 323701"/>
                <a:gd name="connsiteY75" fmla="*/ 229957 h 763934"/>
                <a:gd name="connsiteX76" fmla="*/ 0 w 323701"/>
                <a:gd name="connsiteY76" fmla="*/ 229957 h 763934"/>
                <a:gd name="connsiteX77" fmla="*/ 11783 w 323701"/>
                <a:gd name="connsiteY77" fmla="*/ 181273 h 763934"/>
                <a:gd name="connsiteX78" fmla="*/ 0 w 323701"/>
                <a:gd name="connsiteY78" fmla="*/ 188006 h 763934"/>
                <a:gd name="connsiteX79" fmla="*/ 0 w 323701"/>
                <a:gd name="connsiteY79" fmla="*/ 204061 h 763934"/>
                <a:gd name="connsiteX80" fmla="*/ 6474 w 323701"/>
                <a:gd name="connsiteY80" fmla="*/ 204061 h 763934"/>
                <a:gd name="connsiteX81" fmla="*/ 6474 w 323701"/>
                <a:gd name="connsiteY81" fmla="*/ 191761 h 763934"/>
                <a:gd name="connsiteX82" fmla="*/ 15020 w 323701"/>
                <a:gd name="connsiteY82" fmla="*/ 186840 h 763934"/>
                <a:gd name="connsiteX83" fmla="*/ 11783 w 323701"/>
                <a:gd name="connsiteY83" fmla="*/ 181273 h 763934"/>
                <a:gd name="connsiteX84" fmla="*/ 56583 w 323701"/>
                <a:gd name="connsiteY84" fmla="*/ 155377 h 763934"/>
                <a:gd name="connsiteX85" fmla="*/ 34183 w 323701"/>
                <a:gd name="connsiteY85" fmla="*/ 168325 h 763934"/>
                <a:gd name="connsiteX86" fmla="*/ 37420 w 323701"/>
                <a:gd name="connsiteY86" fmla="*/ 173892 h 763934"/>
                <a:gd name="connsiteX87" fmla="*/ 59820 w 323701"/>
                <a:gd name="connsiteY87" fmla="*/ 160944 h 763934"/>
                <a:gd name="connsiteX88" fmla="*/ 56583 w 323701"/>
                <a:gd name="connsiteY88" fmla="*/ 155377 h 763934"/>
                <a:gd name="connsiteX89" fmla="*/ 101383 w 323701"/>
                <a:gd name="connsiteY89" fmla="*/ 129480 h 763934"/>
                <a:gd name="connsiteX90" fmla="*/ 78983 w 323701"/>
                <a:gd name="connsiteY90" fmla="*/ 142429 h 763934"/>
                <a:gd name="connsiteX91" fmla="*/ 82220 w 323701"/>
                <a:gd name="connsiteY91" fmla="*/ 147996 h 763934"/>
                <a:gd name="connsiteX92" fmla="*/ 104620 w 323701"/>
                <a:gd name="connsiteY92" fmla="*/ 135048 h 763934"/>
                <a:gd name="connsiteX93" fmla="*/ 101383 w 323701"/>
                <a:gd name="connsiteY93" fmla="*/ 129480 h 763934"/>
                <a:gd name="connsiteX94" fmla="*/ 146313 w 323701"/>
                <a:gd name="connsiteY94" fmla="*/ 103584 h 763934"/>
                <a:gd name="connsiteX95" fmla="*/ 123913 w 323701"/>
                <a:gd name="connsiteY95" fmla="*/ 116532 h 763934"/>
                <a:gd name="connsiteX96" fmla="*/ 127150 w 323701"/>
                <a:gd name="connsiteY96" fmla="*/ 122100 h 763934"/>
                <a:gd name="connsiteX97" fmla="*/ 149550 w 323701"/>
                <a:gd name="connsiteY97" fmla="*/ 109152 h 763934"/>
                <a:gd name="connsiteX98" fmla="*/ 146313 w 323701"/>
                <a:gd name="connsiteY98" fmla="*/ 103584 h 763934"/>
                <a:gd name="connsiteX99" fmla="*/ 191113 w 323701"/>
                <a:gd name="connsiteY99" fmla="*/ 77688 h 763934"/>
                <a:gd name="connsiteX100" fmla="*/ 168713 w 323701"/>
                <a:gd name="connsiteY100" fmla="*/ 90636 h 763934"/>
                <a:gd name="connsiteX101" fmla="*/ 171950 w 323701"/>
                <a:gd name="connsiteY101" fmla="*/ 96204 h 763934"/>
                <a:gd name="connsiteX102" fmla="*/ 194350 w 323701"/>
                <a:gd name="connsiteY102" fmla="*/ 83256 h 763934"/>
                <a:gd name="connsiteX103" fmla="*/ 191113 w 323701"/>
                <a:gd name="connsiteY103" fmla="*/ 77688 h 763934"/>
                <a:gd name="connsiteX104" fmla="*/ 236043 w 323701"/>
                <a:gd name="connsiteY104" fmla="*/ 51792 h 763934"/>
                <a:gd name="connsiteX105" fmla="*/ 213513 w 323701"/>
                <a:gd name="connsiteY105" fmla="*/ 64740 h 763934"/>
                <a:gd name="connsiteX106" fmla="*/ 216750 w 323701"/>
                <a:gd name="connsiteY106" fmla="*/ 70308 h 763934"/>
                <a:gd name="connsiteX107" fmla="*/ 239280 w 323701"/>
                <a:gd name="connsiteY107" fmla="*/ 57360 h 763934"/>
                <a:gd name="connsiteX108" fmla="*/ 236043 w 323701"/>
                <a:gd name="connsiteY108" fmla="*/ 51792 h 763934"/>
                <a:gd name="connsiteX109" fmla="*/ 280843 w 323701"/>
                <a:gd name="connsiteY109" fmla="*/ 25896 h 763934"/>
                <a:gd name="connsiteX110" fmla="*/ 258443 w 323701"/>
                <a:gd name="connsiteY110" fmla="*/ 38844 h 763934"/>
                <a:gd name="connsiteX111" fmla="*/ 261680 w 323701"/>
                <a:gd name="connsiteY111" fmla="*/ 44412 h 763934"/>
                <a:gd name="connsiteX112" fmla="*/ 284080 w 323701"/>
                <a:gd name="connsiteY112" fmla="*/ 31464 h 763934"/>
                <a:gd name="connsiteX113" fmla="*/ 280843 w 323701"/>
                <a:gd name="connsiteY113" fmla="*/ 25896 h 763934"/>
                <a:gd name="connsiteX114" fmla="*/ 325643 w 323701"/>
                <a:gd name="connsiteY114" fmla="*/ 0 h 763934"/>
                <a:gd name="connsiteX115" fmla="*/ 303243 w 323701"/>
                <a:gd name="connsiteY115" fmla="*/ 12948 h 763934"/>
                <a:gd name="connsiteX116" fmla="*/ 306480 w 323701"/>
                <a:gd name="connsiteY116" fmla="*/ 18516 h 763934"/>
                <a:gd name="connsiteX117" fmla="*/ 328880 w 323701"/>
                <a:gd name="connsiteY117" fmla="*/ 5568 h 763934"/>
                <a:gd name="connsiteX118" fmla="*/ 325643 w 323701"/>
                <a:gd name="connsiteY118" fmla="*/ 0 h 76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23701" h="763934">
                  <a:moveTo>
                    <a:pt x="335095" y="761604"/>
                  </a:moveTo>
                  <a:lnTo>
                    <a:pt x="333930" y="762770"/>
                  </a:lnTo>
                  <a:lnTo>
                    <a:pt x="334189" y="763158"/>
                  </a:lnTo>
                  <a:lnTo>
                    <a:pt x="331858" y="767172"/>
                  </a:lnTo>
                  <a:lnTo>
                    <a:pt x="335484" y="769244"/>
                  </a:lnTo>
                  <a:lnTo>
                    <a:pt x="335484" y="761734"/>
                  </a:lnTo>
                  <a:lnTo>
                    <a:pt x="335095" y="761604"/>
                  </a:lnTo>
                  <a:close/>
                  <a:moveTo>
                    <a:pt x="290295" y="735708"/>
                  </a:moveTo>
                  <a:lnTo>
                    <a:pt x="287058" y="741276"/>
                  </a:lnTo>
                  <a:lnTo>
                    <a:pt x="309458" y="754224"/>
                  </a:lnTo>
                  <a:lnTo>
                    <a:pt x="312695" y="748656"/>
                  </a:lnTo>
                  <a:lnTo>
                    <a:pt x="290295" y="735708"/>
                  </a:lnTo>
                  <a:close/>
                  <a:moveTo>
                    <a:pt x="245365" y="709812"/>
                  </a:moveTo>
                  <a:lnTo>
                    <a:pt x="242128" y="715380"/>
                  </a:lnTo>
                  <a:lnTo>
                    <a:pt x="264529" y="728328"/>
                  </a:lnTo>
                  <a:lnTo>
                    <a:pt x="267766" y="722760"/>
                  </a:lnTo>
                  <a:lnTo>
                    <a:pt x="245365" y="709812"/>
                  </a:lnTo>
                  <a:close/>
                  <a:moveTo>
                    <a:pt x="200565" y="683916"/>
                  </a:moveTo>
                  <a:lnTo>
                    <a:pt x="197328" y="689484"/>
                  </a:lnTo>
                  <a:lnTo>
                    <a:pt x="219728" y="702432"/>
                  </a:lnTo>
                  <a:lnTo>
                    <a:pt x="222965" y="696864"/>
                  </a:lnTo>
                  <a:lnTo>
                    <a:pt x="200565" y="683916"/>
                  </a:lnTo>
                  <a:close/>
                  <a:moveTo>
                    <a:pt x="155636" y="658020"/>
                  </a:moveTo>
                  <a:lnTo>
                    <a:pt x="152399" y="663587"/>
                  </a:lnTo>
                  <a:lnTo>
                    <a:pt x="174928" y="676536"/>
                  </a:lnTo>
                  <a:lnTo>
                    <a:pt x="178165" y="670968"/>
                  </a:lnTo>
                  <a:lnTo>
                    <a:pt x="155636" y="658020"/>
                  </a:lnTo>
                  <a:close/>
                  <a:moveTo>
                    <a:pt x="110835" y="632124"/>
                  </a:moveTo>
                  <a:lnTo>
                    <a:pt x="107598" y="637691"/>
                  </a:lnTo>
                  <a:lnTo>
                    <a:pt x="129998" y="650639"/>
                  </a:lnTo>
                  <a:lnTo>
                    <a:pt x="133235" y="645072"/>
                  </a:lnTo>
                  <a:lnTo>
                    <a:pt x="110835" y="632124"/>
                  </a:lnTo>
                  <a:close/>
                  <a:moveTo>
                    <a:pt x="66035" y="606228"/>
                  </a:moveTo>
                  <a:lnTo>
                    <a:pt x="62798" y="611795"/>
                  </a:lnTo>
                  <a:lnTo>
                    <a:pt x="85198" y="624743"/>
                  </a:lnTo>
                  <a:lnTo>
                    <a:pt x="88435" y="619176"/>
                  </a:lnTo>
                  <a:lnTo>
                    <a:pt x="66035" y="606228"/>
                  </a:lnTo>
                  <a:close/>
                  <a:moveTo>
                    <a:pt x="21105" y="580332"/>
                  </a:moveTo>
                  <a:lnTo>
                    <a:pt x="17868" y="585899"/>
                  </a:lnTo>
                  <a:lnTo>
                    <a:pt x="40268" y="598847"/>
                  </a:lnTo>
                  <a:lnTo>
                    <a:pt x="43505" y="593280"/>
                  </a:lnTo>
                  <a:lnTo>
                    <a:pt x="21105" y="580332"/>
                  </a:lnTo>
                  <a:close/>
                  <a:moveTo>
                    <a:pt x="0" y="540710"/>
                  </a:moveTo>
                  <a:lnTo>
                    <a:pt x="0" y="566607"/>
                  </a:lnTo>
                  <a:lnTo>
                    <a:pt x="6474" y="566607"/>
                  </a:lnTo>
                  <a:lnTo>
                    <a:pt x="6474" y="540710"/>
                  </a:lnTo>
                  <a:lnTo>
                    <a:pt x="0" y="540710"/>
                  </a:lnTo>
                  <a:close/>
                  <a:moveTo>
                    <a:pt x="0" y="488918"/>
                  </a:moveTo>
                  <a:lnTo>
                    <a:pt x="0" y="514814"/>
                  </a:lnTo>
                  <a:lnTo>
                    <a:pt x="6474" y="514814"/>
                  </a:lnTo>
                  <a:lnTo>
                    <a:pt x="6474" y="488918"/>
                  </a:lnTo>
                  <a:lnTo>
                    <a:pt x="0" y="488918"/>
                  </a:lnTo>
                  <a:close/>
                  <a:moveTo>
                    <a:pt x="0" y="437126"/>
                  </a:moveTo>
                  <a:lnTo>
                    <a:pt x="0" y="463022"/>
                  </a:lnTo>
                  <a:lnTo>
                    <a:pt x="6474" y="463022"/>
                  </a:lnTo>
                  <a:lnTo>
                    <a:pt x="6474" y="437126"/>
                  </a:lnTo>
                  <a:lnTo>
                    <a:pt x="0" y="437126"/>
                  </a:lnTo>
                  <a:close/>
                  <a:moveTo>
                    <a:pt x="0" y="385334"/>
                  </a:moveTo>
                  <a:lnTo>
                    <a:pt x="0" y="411230"/>
                  </a:lnTo>
                  <a:lnTo>
                    <a:pt x="6474" y="411230"/>
                  </a:lnTo>
                  <a:lnTo>
                    <a:pt x="6474" y="385334"/>
                  </a:lnTo>
                  <a:lnTo>
                    <a:pt x="0" y="385334"/>
                  </a:lnTo>
                  <a:close/>
                  <a:moveTo>
                    <a:pt x="0" y="333542"/>
                  </a:moveTo>
                  <a:lnTo>
                    <a:pt x="0" y="359438"/>
                  </a:lnTo>
                  <a:lnTo>
                    <a:pt x="6474" y="359438"/>
                  </a:lnTo>
                  <a:lnTo>
                    <a:pt x="6474" y="333542"/>
                  </a:lnTo>
                  <a:lnTo>
                    <a:pt x="0" y="333542"/>
                  </a:lnTo>
                  <a:close/>
                  <a:moveTo>
                    <a:pt x="0" y="281750"/>
                  </a:moveTo>
                  <a:lnTo>
                    <a:pt x="0" y="307646"/>
                  </a:lnTo>
                  <a:lnTo>
                    <a:pt x="6474" y="307646"/>
                  </a:lnTo>
                  <a:lnTo>
                    <a:pt x="6474" y="281750"/>
                  </a:lnTo>
                  <a:lnTo>
                    <a:pt x="0" y="281750"/>
                  </a:lnTo>
                  <a:close/>
                  <a:moveTo>
                    <a:pt x="0" y="229957"/>
                  </a:moveTo>
                  <a:lnTo>
                    <a:pt x="0" y="255853"/>
                  </a:lnTo>
                  <a:lnTo>
                    <a:pt x="6474" y="255853"/>
                  </a:lnTo>
                  <a:lnTo>
                    <a:pt x="6474" y="229957"/>
                  </a:lnTo>
                  <a:lnTo>
                    <a:pt x="0" y="229957"/>
                  </a:lnTo>
                  <a:close/>
                  <a:moveTo>
                    <a:pt x="11783" y="181273"/>
                  </a:moveTo>
                  <a:lnTo>
                    <a:pt x="0" y="188006"/>
                  </a:lnTo>
                  <a:lnTo>
                    <a:pt x="0" y="204061"/>
                  </a:lnTo>
                  <a:lnTo>
                    <a:pt x="6474" y="204061"/>
                  </a:lnTo>
                  <a:lnTo>
                    <a:pt x="6474" y="191761"/>
                  </a:lnTo>
                  <a:lnTo>
                    <a:pt x="15020" y="186840"/>
                  </a:lnTo>
                  <a:lnTo>
                    <a:pt x="11783" y="181273"/>
                  </a:lnTo>
                  <a:close/>
                  <a:moveTo>
                    <a:pt x="56583" y="155377"/>
                  </a:moveTo>
                  <a:lnTo>
                    <a:pt x="34183" y="168325"/>
                  </a:lnTo>
                  <a:lnTo>
                    <a:pt x="37420" y="173892"/>
                  </a:lnTo>
                  <a:lnTo>
                    <a:pt x="59820" y="160944"/>
                  </a:lnTo>
                  <a:lnTo>
                    <a:pt x="56583" y="155377"/>
                  </a:lnTo>
                  <a:close/>
                  <a:moveTo>
                    <a:pt x="101383" y="129480"/>
                  </a:moveTo>
                  <a:lnTo>
                    <a:pt x="78983" y="142429"/>
                  </a:lnTo>
                  <a:lnTo>
                    <a:pt x="82220" y="147996"/>
                  </a:lnTo>
                  <a:lnTo>
                    <a:pt x="104620" y="135048"/>
                  </a:lnTo>
                  <a:lnTo>
                    <a:pt x="101383" y="129480"/>
                  </a:lnTo>
                  <a:close/>
                  <a:moveTo>
                    <a:pt x="146313" y="103584"/>
                  </a:moveTo>
                  <a:lnTo>
                    <a:pt x="123913" y="116532"/>
                  </a:lnTo>
                  <a:lnTo>
                    <a:pt x="127150" y="122100"/>
                  </a:lnTo>
                  <a:lnTo>
                    <a:pt x="149550" y="109152"/>
                  </a:lnTo>
                  <a:lnTo>
                    <a:pt x="146313" y="103584"/>
                  </a:lnTo>
                  <a:close/>
                  <a:moveTo>
                    <a:pt x="191113" y="77688"/>
                  </a:moveTo>
                  <a:lnTo>
                    <a:pt x="168713" y="90636"/>
                  </a:lnTo>
                  <a:lnTo>
                    <a:pt x="171950" y="96204"/>
                  </a:lnTo>
                  <a:lnTo>
                    <a:pt x="194350" y="83256"/>
                  </a:lnTo>
                  <a:lnTo>
                    <a:pt x="191113" y="77688"/>
                  </a:lnTo>
                  <a:close/>
                  <a:moveTo>
                    <a:pt x="236043" y="51792"/>
                  </a:moveTo>
                  <a:lnTo>
                    <a:pt x="213513" y="64740"/>
                  </a:lnTo>
                  <a:lnTo>
                    <a:pt x="216750" y="70308"/>
                  </a:lnTo>
                  <a:lnTo>
                    <a:pt x="239280" y="57360"/>
                  </a:lnTo>
                  <a:lnTo>
                    <a:pt x="236043" y="51792"/>
                  </a:lnTo>
                  <a:close/>
                  <a:moveTo>
                    <a:pt x="280843" y="25896"/>
                  </a:moveTo>
                  <a:lnTo>
                    <a:pt x="258443" y="38844"/>
                  </a:lnTo>
                  <a:lnTo>
                    <a:pt x="261680" y="44412"/>
                  </a:lnTo>
                  <a:lnTo>
                    <a:pt x="284080" y="31464"/>
                  </a:lnTo>
                  <a:lnTo>
                    <a:pt x="280843" y="25896"/>
                  </a:lnTo>
                  <a:close/>
                  <a:moveTo>
                    <a:pt x="325643" y="0"/>
                  </a:moveTo>
                  <a:lnTo>
                    <a:pt x="303243" y="12948"/>
                  </a:lnTo>
                  <a:lnTo>
                    <a:pt x="306480" y="18516"/>
                  </a:lnTo>
                  <a:lnTo>
                    <a:pt x="328880" y="5568"/>
                  </a:lnTo>
                  <a:lnTo>
                    <a:pt x="325643" y="0"/>
                  </a:lnTo>
                  <a:close/>
                </a:path>
              </a:pathLst>
            </a:custGeom>
            <a:solidFill>
              <a:srgbClr val="00338D"/>
            </a:solidFill>
            <a:ln w="12948" cap="flat">
              <a:noFill/>
              <a:prstDash val="solid"/>
              <a:miter/>
            </a:ln>
          </p:spPr>
          <p:txBody>
            <a:bodyPr rtlCol="0" anchor="ctr"/>
            <a:lstStyle/>
            <a:p>
              <a:pPr defTabSz="914507">
                <a:defRPr/>
              </a:pPr>
              <a:endParaRPr lang="es-MX" sz="1350" kern="0" dirty="0">
                <a:solidFill>
                  <a:srgbClr val="000000"/>
                </a:solidFill>
                <a:latin typeface="Arial"/>
              </a:endParaRPr>
            </a:p>
          </p:txBody>
        </p:sp>
        <p:sp>
          <p:nvSpPr>
            <p:cNvPr id="27" name="Forma libre: forma 16">
              <a:extLst>
                <a:ext uri="{FF2B5EF4-FFF2-40B4-BE49-F238E27FC236}">
                  <a16:creationId xmlns:a16="http://schemas.microsoft.com/office/drawing/2014/main" id="{3F5C51BD-39C9-319E-2054-2B0B8E856314}"/>
                </a:ext>
              </a:extLst>
            </p:cNvPr>
            <p:cNvSpPr/>
            <p:nvPr/>
          </p:nvSpPr>
          <p:spPr>
            <a:xfrm>
              <a:off x="1062903" y="3101921"/>
              <a:ext cx="322497" cy="731461"/>
            </a:xfrm>
            <a:custGeom>
              <a:avLst/>
              <a:gdLst>
                <a:gd name="connsiteX0" fmla="*/ 19552 w 336649"/>
                <a:gd name="connsiteY0" fmla="*/ 0 h 763934"/>
                <a:gd name="connsiteX1" fmla="*/ 16315 w 336649"/>
                <a:gd name="connsiteY1" fmla="*/ 5697 h 763934"/>
                <a:gd name="connsiteX2" fmla="*/ 38715 w 336649"/>
                <a:gd name="connsiteY2" fmla="*/ 18645 h 763934"/>
                <a:gd name="connsiteX3" fmla="*/ 41952 w 336649"/>
                <a:gd name="connsiteY3" fmla="*/ 12948 h 763934"/>
                <a:gd name="connsiteX4" fmla="*/ 19552 w 336649"/>
                <a:gd name="connsiteY4" fmla="*/ 0 h 763934"/>
                <a:gd name="connsiteX5" fmla="*/ 64352 w 336649"/>
                <a:gd name="connsiteY5" fmla="*/ 25896 h 763934"/>
                <a:gd name="connsiteX6" fmla="*/ 61115 w 336649"/>
                <a:gd name="connsiteY6" fmla="*/ 31593 h 763934"/>
                <a:gd name="connsiteX7" fmla="*/ 83515 w 336649"/>
                <a:gd name="connsiteY7" fmla="*/ 44541 h 763934"/>
                <a:gd name="connsiteX8" fmla="*/ 86752 w 336649"/>
                <a:gd name="connsiteY8" fmla="*/ 38844 h 763934"/>
                <a:gd name="connsiteX9" fmla="*/ 64352 w 336649"/>
                <a:gd name="connsiteY9" fmla="*/ 25896 h 763934"/>
                <a:gd name="connsiteX10" fmla="*/ 109152 w 336649"/>
                <a:gd name="connsiteY10" fmla="*/ 51792 h 763934"/>
                <a:gd name="connsiteX11" fmla="*/ 105915 w 336649"/>
                <a:gd name="connsiteY11" fmla="*/ 57489 h 763934"/>
                <a:gd name="connsiteX12" fmla="*/ 128445 w 336649"/>
                <a:gd name="connsiteY12" fmla="*/ 70437 h 763934"/>
                <a:gd name="connsiteX13" fmla="*/ 131682 w 336649"/>
                <a:gd name="connsiteY13" fmla="*/ 64740 h 763934"/>
                <a:gd name="connsiteX14" fmla="*/ 109152 w 336649"/>
                <a:gd name="connsiteY14" fmla="*/ 51792 h 763934"/>
                <a:gd name="connsiteX15" fmla="*/ 154082 w 336649"/>
                <a:gd name="connsiteY15" fmla="*/ 77688 h 763934"/>
                <a:gd name="connsiteX16" fmla="*/ 150845 w 336649"/>
                <a:gd name="connsiteY16" fmla="*/ 83385 h 763934"/>
                <a:gd name="connsiteX17" fmla="*/ 173245 w 336649"/>
                <a:gd name="connsiteY17" fmla="*/ 96333 h 763934"/>
                <a:gd name="connsiteX18" fmla="*/ 176482 w 336649"/>
                <a:gd name="connsiteY18" fmla="*/ 90636 h 763934"/>
                <a:gd name="connsiteX19" fmla="*/ 154082 w 336649"/>
                <a:gd name="connsiteY19" fmla="*/ 77688 h 763934"/>
                <a:gd name="connsiteX20" fmla="*/ 198882 w 336649"/>
                <a:gd name="connsiteY20" fmla="*/ 103584 h 763934"/>
                <a:gd name="connsiteX21" fmla="*/ 195645 w 336649"/>
                <a:gd name="connsiteY21" fmla="*/ 109282 h 763934"/>
                <a:gd name="connsiteX22" fmla="*/ 218045 w 336649"/>
                <a:gd name="connsiteY22" fmla="*/ 122230 h 763934"/>
                <a:gd name="connsiteX23" fmla="*/ 221282 w 336649"/>
                <a:gd name="connsiteY23" fmla="*/ 116532 h 763934"/>
                <a:gd name="connsiteX24" fmla="*/ 198882 w 336649"/>
                <a:gd name="connsiteY24" fmla="*/ 103584 h 763934"/>
                <a:gd name="connsiteX25" fmla="*/ 243812 w 336649"/>
                <a:gd name="connsiteY25" fmla="*/ 129481 h 763934"/>
                <a:gd name="connsiteX26" fmla="*/ 240575 w 336649"/>
                <a:gd name="connsiteY26" fmla="*/ 135178 h 763934"/>
                <a:gd name="connsiteX27" fmla="*/ 262975 w 336649"/>
                <a:gd name="connsiteY27" fmla="*/ 148126 h 763934"/>
                <a:gd name="connsiteX28" fmla="*/ 266212 w 336649"/>
                <a:gd name="connsiteY28" fmla="*/ 142429 h 763934"/>
                <a:gd name="connsiteX29" fmla="*/ 243812 w 336649"/>
                <a:gd name="connsiteY29" fmla="*/ 129481 h 763934"/>
                <a:gd name="connsiteX30" fmla="*/ 288612 w 336649"/>
                <a:gd name="connsiteY30" fmla="*/ 155377 h 763934"/>
                <a:gd name="connsiteX31" fmla="*/ 285375 w 336649"/>
                <a:gd name="connsiteY31" fmla="*/ 161074 h 763934"/>
                <a:gd name="connsiteX32" fmla="*/ 307775 w 336649"/>
                <a:gd name="connsiteY32" fmla="*/ 174022 h 763934"/>
                <a:gd name="connsiteX33" fmla="*/ 311012 w 336649"/>
                <a:gd name="connsiteY33" fmla="*/ 168325 h 763934"/>
                <a:gd name="connsiteX34" fmla="*/ 288612 w 336649"/>
                <a:gd name="connsiteY34" fmla="*/ 155377 h 763934"/>
                <a:gd name="connsiteX35" fmla="*/ 333412 w 336649"/>
                <a:gd name="connsiteY35" fmla="*/ 181273 h 763934"/>
                <a:gd name="connsiteX36" fmla="*/ 330175 w 336649"/>
                <a:gd name="connsiteY36" fmla="*/ 186970 h 763934"/>
                <a:gd name="connsiteX37" fmla="*/ 332765 w 336649"/>
                <a:gd name="connsiteY37" fmla="*/ 188394 h 763934"/>
                <a:gd name="connsiteX38" fmla="*/ 332765 w 336649"/>
                <a:gd name="connsiteY38" fmla="*/ 207687 h 763934"/>
                <a:gd name="connsiteX39" fmla="*/ 339239 w 336649"/>
                <a:gd name="connsiteY39" fmla="*/ 207687 h 763934"/>
                <a:gd name="connsiteX40" fmla="*/ 339239 w 336649"/>
                <a:gd name="connsiteY40" fmla="*/ 184639 h 763934"/>
                <a:gd name="connsiteX41" fmla="*/ 333412 w 336649"/>
                <a:gd name="connsiteY41" fmla="*/ 181273 h 763934"/>
                <a:gd name="connsiteX42" fmla="*/ 332765 w 336649"/>
                <a:gd name="connsiteY42" fmla="*/ 233583 h 763934"/>
                <a:gd name="connsiteX43" fmla="*/ 332765 w 336649"/>
                <a:gd name="connsiteY43" fmla="*/ 259479 h 763934"/>
                <a:gd name="connsiteX44" fmla="*/ 339239 w 336649"/>
                <a:gd name="connsiteY44" fmla="*/ 259479 h 763934"/>
                <a:gd name="connsiteX45" fmla="*/ 339239 w 336649"/>
                <a:gd name="connsiteY45" fmla="*/ 233583 h 763934"/>
                <a:gd name="connsiteX46" fmla="*/ 332765 w 336649"/>
                <a:gd name="connsiteY46" fmla="*/ 233583 h 763934"/>
                <a:gd name="connsiteX47" fmla="*/ 332765 w 336649"/>
                <a:gd name="connsiteY47" fmla="*/ 285375 h 763934"/>
                <a:gd name="connsiteX48" fmla="*/ 332765 w 336649"/>
                <a:gd name="connsiteY48" fmla="*/ 311271 h 763934"/>
                <a:gd name="connsiteX49" fmla="*/ 339239 w 336649"/>
                <a:gd name="connsiteY49" fmla="*/ 311271 h 763934"/>
                <a:gd name="connsiteX50" fmla="*/ 339239 w 336649"/>
                <a:gd name="connsiteY50" fmla="*/ 285375 h 763934"/>
                <a:gd name="connsiteX51" fmla="*/ 332765 w 336649"/>
                <a:gd name="connsiteY51" fmla="*/ 285375 h 763934"/>
                <a:gd name="connsiteX52" fmla="*/ 332765 w 336649"/>
                <a:gd name="connsiteY52" fmla="*/ 337167 h 763934"/>
                <a:gd name="connsiteX53" fmla="*/ 332765 w 336649"/>
                <a:gd name="connsiteY53" fmla="*/ 363063 h 763934"/>
                <a:gd name="connsiteX54" fmla="*/ 339239 w 336649"/>
                <a:gd name="connsiteY54" fmla="*/ 363063 h 763934"/>
                <a:gd name="connsiteX55" fmla="*/ 339239 w 336649"/>
                <a:gd name="connsiteY55" fmla="*/ 337167 h 763934"/>
                <a:gd name="connsiteX56" fmla="*/ 332765 w 336649"/>
                <a:gd name="connsiteY56" fmla="*/ 337167 h 763934"/>
                <a:gd name="connsiteX57" fmla="*/ 332765 w 336649"/>
                <a:gd name="connsiteY57" fmla="*/ 388959 h 763934"/>
                <a:gd name="connsiteX58" fmla="*/ 332765 w 336649"/>
                <a:gd name="connsiteY58" fmla="*/ 414855 h 763934"/>
                <a:gd name="connsiteX59" fmla="*/ 339239 w 336649"/>
                <a:gd name="connsiteY59" fmla="*/ 414855 h 763934"/>
                <a:gd name="connsiteX60" fmla="*/ 339239 w 336649"/>
                <a:gd name="connsiteY60" fmla="*/ 388959 h 763934"/>
                <a:gd name="connsiteX61" fmla="*/ 332765 w 336649"/>
                <a:gd name="connsiteY61" fmla="*/ 388959 h 763934"/>
                <a:gd name="connsiteX62" fmla="*/ 332765 w 336649"/>
                <a:gd name="connsiteY62" fmla="*/ 440752 h 763934"/>
                <a:gd name="connsiteX63" fmla="*/ 332765 w 336649"/>
                <a:gd name="connsiteY63" fmla="*/ 466648 h 763934"/>
                <a:gd name="connsiteX64" fmla="*/ 339239 w 336649"/>
                <a:gd name="connsiteY64" fmla="*/ 466648 h 763934"/>
                <a:gd name="connsiteX65" fmla="*/ 339239 w 336649"/>
                <a:gd name="connsiteY65" fmla="*/ 440752 h 763934"/>
                <a:gd name="connsiteX66" fmla="*/ 332765 w 336649"/>
                <a:gd name="connsiteY66" fmla="*/ 440752 h 763934"/>
                <a:gd name="connsiteX67" fmla="*/ 332765 w 336649"/>
                <a:gd name="connsiteY67" fmla="*/ 492544 h 763934"/>
                <a:gd name="connsiteX68" fmla="*/ 332765 w 336649"/>
                <a:gd name="connsiteY68" fmla="*/ 518440 h 763934"/>
                <a:gd name="connsiteX69" fmla="*/ 339239 w 336649"/>
                <a:gd name="connsiteY69" fmla="*/ 518440 h 763934"/>
                <a:gd name="connsiteX70" fmla="*/ 339239 w 336649"/>
                <a:gd name="connsiteY70" fmla="*/ 492544 h 763934"/>
                <a:gd name="connsiteX71" fmla="*/ 332765 w 336649"/>
                <a:gd name="connsiteY71" fmla="*/ 492544 h 763934"/>
                <a:gd name="connsiteX72" fmla="*/ 332765 w 336649"/>
                <a:gd name="connsiteY72" fmla="*/ 544336 h 763934"/>
                <a:gd name="connsiteX73" fmla="*/ 332765 w 336649"/>
                <a:gd name="connsiteY73" fmla="*/ 568290 h 763934"/>
                <a:gd name="connsiteX74" fmla="*/ 313990 w 336649"/>
                <a:gd name="connsiteY74" fmla="*/ 579166 h 763934"/>
                <a:gd name="connsiteX75" fmla="*/ 317227 w 336649"/>
                <a:gd name="connsiteY75" fmla="*/ 584734 h 763934"/>
                <a:gd name="connsiteX76" fmla="*/ 339239 w 336649"/>
                <a:gd name="connsiteY76" fmla="*/ 572045 h 763934"/>
                <a:gd name="connsiteX77" fmla="*/ 339239 w 336649"/>
                <a:gd name="connsiteY77" fmla="*/ 544336 h 763934"/>
                <a:gd name="connsiteX78" fmla="*/ 332765 w 336649"/>
                <a:gd name="connsiteY78" fmla="*/ 544336 h 763934"/>
                <a:gd name="connsiteX79" fmla="*/ 291590 w 336649"/>
                <a:gd name="connsiteY79" fmla="*/ 592114 h 763934"/>
                <a:gd name="connsiteX80" fmla="*/ 269190 w 336649"/>
                <a:gd name="connsiteY80" fmla="*/ 605062 h 763934"/>
                <a:gd name="connsiteX81" fmla="*/ 272427 w 336649"/>
                <a:gd name="connsiteY81" fmla="*/ 610630 h 763934"/>
                <a:gd name="connsiteX82" fmla="*/ 294827 w 336649"/>
                <a:gd name="connsiteY82" fmla="*/ 597682 h 763934"/>
                <a:gd name="connsiteX83" fmla="*/ 291590 w 336649"/>
                <a:gd name="connsiteY83" fmla="*/ 592114 h 763934"/>
                <a:gd name="connsiteX84" fmla="*/ 246660 w 336649"/>
                <a:gd name="connsiteY84" fmla="*/ 618010 h 763934"/>
                <a:gd name="connsiteX85" fmla="*/ 224260 w 336649"/>
                <a:gd name="connsiteY85" fmla="*/ 630958 h 763934"/>
                <a:gd name="connsiteX86" fmla="*/ 227497 w 336649"/>
                <a:gd name="connsiteY86" fmla="*/ 636526 h 763934"/>
                <a:gd name="connsiteX87" fmla="*/ 249897 w 336649"/>
                <a:gd name="connsiteY87" fmla="*/ 623578 h 763934"/>
                <a:gd name="connsiteX88" fmla="*/ 246660 w 336649"/>
                <a:gd name="connsiteY88" fmla="*/ 618010 h 763934"/>
                <a:gd name="connsiteX89" fmla="*/ 201860 w 336649"/>
                <a:gd name="connsiteY89" fmla="*/ 643906 h 763934"/>
                <a:gd name="connsiteX90" fmla="*/ 179460 w 336649"/>
                <a:gd name="connsiteY90" fmla="*/ 656854 h 763934"/>
                <a:gd name="connsiteX91" fmla="*/ 182697 w 336649"/>
                <a:gd name="connsiteY91" fmla="*/ 662422 h 763934"/>
                <a:gd name="connsiteX92" fmla="*/ 205097 w 336649"/>
                <a:gd name="connsiteY92" fmla="*/ 649474 h 763934"/>
                <a:gd name="connsiteX93" fmla="*/ 201860 w 336649"/>
                <a:gd name="connsiteY93" fmla="*/ 643906 h 763934"/>
                <a:gd name="connsiteX94" fmla="*/ 157060 w 336649"/>
                <a:gd name="connsiteY94" fmla="*/ 669803 h 763934"/>
                <a:gd name="connsiteX95" fmla="*/ 134530 w 336649"/>
                <a:gd name="connsiteY95" fmla="*/ 682751 h 763934"/>
                <a:gd name="connsiteX96" fmla="*/ 137767 w 336649"/>
                <a:gd name="connsiteY96" fmla="*/ 688318 h 763934"/>
                <a:gd name="connsiteX97" fmla="*/ 160297 w 336649"/>
                <a:gd name="connsiteY97" fmla="*/ 675370 h 763934"/>
                <a:gd name="connsiteX98" fmla="*/ 157060 w 336649"/>
                <a:gd name="connsiteY98" fmla="*/ 669803 h 763934"/>
                <a:gd name="connsiteX99" fmla="*/ 112130 w 336649"/>
                <a:gd name="connsiteY99" fmla="*/ 695699 h 763934"/>
                <a:gd name="connsiteX100" fmla="*/ 89730 w 336649"/>
                <a:gd name="connsiteY100" fmla="*/ 708647 h 763934"/>
                <a:gd name="connsiteX101" fmla="*/ 92967 w 336649"/>
                <a:gd name="connsiteY101" fmla="*/ 714214 h 763934"/>
                <a:gd name="connsiteX102" fmla="*/ 115367 w 336649"/>
                <a:gd name="connsiteY102" fmla="*/ 701266 h 763934"/>
                <a:gd name="connsiteX103" fmla="*/ 112130 w 336649"/>
                <a:gd name="connsiteY103" fmla="*/ 695699 h 763934"/>
                <a:gd name="connsiteX104" fmla="*/ 67330 w 336649"/>
                <a:gd name="connsiteY104" fmla="*/ 721595 h 763934"/>
                <a:gd name="connsiteX105" fmla="*/ 44930 w 336649"/>
                <a:gd name="connsiteY105" fmla="*/ 734543 h 763934"/>
                <a:gd name="connsiteX106" fmla="*/ 48167 w 336649"/>
                <a:gd name="connsiteY106" fmla="*/ 740110 h 763934"/>
                <a:gd name="connsiteX107" fmla="*/ 70567 w 336649"/>
                <a:gd name="connsiteY107" fmla="*/ 727162 h 763934"/>
                <a:gd name="connsiteX108" fmla="*/ 67330 w 336649"/>
                <a:gd name="connsiteY108" fmla="*/ 721595 h 763934"/>
                <a:gd name="connsiteX109" fmla="*/ 22400 w 336649"/>
                <a:gd name="connsiteY109" fmla="*/ 747491 h 763934"/>
                <a:gd name="connsiteX110" fmla="*/ 3625 w 336649"/>
                <a:gd name="connsiteY110" fmla="*/ 758367 h 763934"/>
                <a:gd name="connsiteX111" fmla="*/ 3237 w 336649"/>
                <a:gd name="connsiteY111" fmla="*/ 758108 h 763934"/>
                <a:gd name="connsiteX112" fmla="*/ 2072 w 336649"/>
                <a:gd name="connsiteY112" fmla="*/ 759274 h 763934"/>
                <a:gd name="connsiteX113" fmla="*/ 2331 w 336649"/>
                <a:gd name="connsiteY113" fmla="*/ 759791 h 763934"/>
                <a:gd name="connsiteX114" fmla="*/ 0 w 336649"/>
                <a:gd name="connsiteY114" fmla="*/ 763676 h 763934"/>
                <a:gd name="connsiteX115" fmla="*/ 3625 w 336649"/>
                <a:gd name="connsiteY115" fmla="*/ 765748 h 763934"/>
                <a:gd name="connsiteX116" fmla="*/ 25637 w 336649"/>
                <a:gd name="connsiteY116" fmla="*/ 753058 h 763934"/>
                <a:gd name="connsiteX117" fmla="*/ 22400 w 336649"/>
                <a:gd name="connsiteY117" fmla="*/ 747491 h 76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36649" h="763934">
                  <a:moveTo>
                    <a:pt x="19552" y="0"/>
                  </a:moveTo>
                  <a:lnTo>
                    <a:pt x="16315" y="5697"/>
                  </a:lnTo>
                  <a:lnTo>
                    <a:pt x="38715" y="18645"/>
                  </a:lnTo>
                  <a:lnTo>
                    <a:pt x="41952" y="12948"/>
                  </a:lnTo>
                  <a:lnTo>
                    <a:pt x="19552" y="0"/>
                  </a:lnTo>
                  <a:close/>
                  <a:moveTo>
                    <a:pt x="64352" y="25896"/>
                  </a:moveTo>
                  <a:lnTo>
                    <a:pt x="61115" y="31593"/>
                  </a:lnTo>
                  <a:lnTo>
                    <a:pt x="83515" y="44541"/>
                  </a:lnTo>
                  <a:lnTo>
                    <a:pt x="86752" y="38844"/>
                  </a:lnTo>
                  <a:lnTo>
                    <a:pt x="64352" y="25896"/>
                  </a:lnTo>
                  <a:close/>
                  <a:moveTo>
                    <a:pt x="109152" y="51792"/>
                  </a:moveTo>
                  <a:lnTo>
                    <a:pt x="105915" y="57489"/>
                  </a:lnTo>
                  <a:lnTo>
                    <a:pt x="128445" y="70437"/>
                  </a:lnTo>
                  <a:lnTo>
                    <a:pt x="131682" y="64740"/>
                  </a:lnTo>
                  <a:lnTo>
                    <a:pt x="109152" y="51792"/>
                  </a:lnTo>
                  <a:close/>
                  <a:moveTo>
                    <a:pt x="154082" y="77688"/>
                  </a:moveTo>
                  <a:lnTo>
                    <a:pt x="150845" y="83385"/>
                  </a:lnTo>
                  <a:lnTo>
                    <a:pt x="173245" y="96333"/>
                  </a:lnTo>
                  <a:lnTo>
                    <a:pt x="176482" y="90636"/>
                  </a:lnTo>
                  <a:lnTo>
                    <a:pt x="154082" y="77688"/>
                  </a:lnTo>
                  <a:close/>
                  <a:moveTo>
                    <a:pt x="198882" y="103584"/>
                  </a:moveTo>
                  <a:lnTo>
                    <a:pt x="195645" y="109282"/>
                  </a:lnTo>
                  <a:lnTo>
                    <a:pt x="218045" y="122230"/>
                  </a:lnTo>
                  <a:lnTo>
                    <a:pt x="221282" y="116532"/>
                  </a:lnTo>
                  <a:lnTo>
                    <a:pt x="198882" y="103584"/>
                  </a:lnTo>
                  <a:close/>
                  <a:moveTo>
                    <a:pt x="243812" y="129481"/>
                  </a:moveTo>
                  <a:lnTo>
                    <a:pt x="240575" y="135178"/>
                  </a:lnTo>
                  <a:lnTo>
                    <a:pt x="262975" y="148126"/>
                  </a:lnTo>
                  <a:lnTo>
                    <a:pt x="266212" y="142429"/>
                  </a:lnTo>
                  <a:lnTo>
                    <a:pt x="243812" y="129481"/>
                  </a:lnTo>
                  <a:close/>
                  <a:moveTo>
                    <a:pt x="288612" y="155377"/>
                  </a:moveTo>
                  <a:lnTo>
                    <a:pt x="285375" y="161074"/>
                  </a:lnTo>
                  <a:lnTo>
                    <a:pt x="307775" y="174022"/>
                  </a:lnTo>
                  <a:lnTo>
                    <a:pt x="311012" y="168325"/>
                  </a:lnTo>
                  <a:lnTo>
                    <a:pt x="288612" y="155377"/>
                  </a:lnTo>
                  <a:close/>
                  <a:moveTo>
                    <a:pt x="333412" y="181273"/>
                  </a:moveTo>
                  <a:lnTo>
                    <a:pt x="330175" y="186970"/>
                  </a:lnTo>
                  <a:lnTo>
                    <a:pt x="332765" y="188394"/>
                  </a:lnTo>
                  <a:lnTo>
                    <a:pt x="332765" y="207687"/>
                  </a:lnTo>
                  <a:lnTo>
                    <a:pt x="339239" y="207687"/>
                  </a:lnTo>
                  <a:lnTo>
                    <a:pt x="339239" y="184639"/>
                  </a:lnTo>
                  <a:lnTo>
                    <a:pt x="333412" y="181273"/>
                  </a:lnTo>
                  <a:close/>
                  <a:moveTo>
                    <a:pt x="332765" y="233583"/>
                  </a:moveTo>
                  <a:lnTo>
                    <a:pt x="332765" y="259479"/>
                  </a:lnTo>
                  <a:lnTo>
                    <a:pt x="339239" y="259479"/>
                  </a:lnTo>
                  <a:lnTo>
                    <a:pt x="339239" y="233583"/>
                  </a:lnTo>
                  <a:lnTo>
                    <a:pt x="332765" y="233583"/>
                  </a:lnTo>
                  <a:close/>
                  <a:moveTo>
                    <a:pt x="332765" y="285375"/>
                  </a:moveTo>
                  <a:lnTo>
                    <a:pt x="332765" y="311271"/>
                  </a:lnTo>
                  <a:lnTo>
                    <a:pt x="339239" y="311271"/>
                  </a:lnTo>
                  <a:lnTo>
                    <a:pt x="339239" y="285375"/>
                  </a:lnTo>
                  <a:lnTo>
                    <a:pt x="332765" y="285375"/>
                  </a:lnTo>
                  <a:close/>
                  <a:moveTo>
                    <a:pt x="332765" y="337167"/>
                  </a:moveTo>
                  <a:lnTo>
                    <a:pt x="332765" y="363063"/>
                  </a:lnTo>
                  <a:lnTo>
                    <a:pt x="339239" y="363063"/>
                  </a:lnTo>
                  <a:lnTo>
                    <a:pt x="339239" y="337167"/>
                  </a:lnTo>
                  <a:lnTo>
                    <a:pt x="332765" y="337167"/>
                  </a:lnTo>
                  <a:close/>
                  <a:moveTo>
                    <a:pt x="332765" y="388959"/>
                  </a:moveTo>
                  <a:lnTo>
                    <a:pt x="332765" y="414855"/>
                  </a:lnTo>
                  <a:lnTo>
                    <a:pt x="339239" y="414855"/>
                  </a:lnTo>
                  <a:lnTo>
                    <a:pt x="339239" y="388959"/>
                  </a:lnTo>
                  <a:lnTo>
                    <a:pt x="332765" y="388959"/>
                  </a:lnTo>
                  <a:close/>
                  <a:moveTo>
                    <a:pt x="332765" y="440752"/>
                  </a:moveTo>
                  <a:lnTo>
                    <a:pt x="332765" y="466648"/>
                  </a:lnTo>
                  <a:lnTo>
                    <a:pt x="339239" y="466648"/>
                  </a:lnTo>
                  <a:lnTo>
                    <a:pt x="339239" y="440752"/>
                  </a:lnTo>
                  <a:lnTo>
                    <a:pt x="332765" y="440752"/>
                  </a:lnTo>
                  <a:close/>
                  <a:moveTo>
                    <a:pt x="332765" y="492544"/>
                  </a:moveTo>
                  <a:lnTo>
                    <a:pt x="332765" y="518440"/>
                  </a:lnTo>
                  <a:lnTo>
                    <a:pt x="339239" y="518440"/>
                  </a:lnTo>
                  <a:lnTo>
                    <a:pt x="339239" y="492544"/>
                  </a:lnTo>
                  <a:lnTo>
                    <a:pt x="332765" y="492544"/>
                  </a:lnTo>
                  <a:close/>
                  <a:moveTo>
                    <a:pt x="332765" y="544336"/>
                  </a:moveTo>
                  <a:lnTo>
                    <a:pt x="332765" y="568290"/>
                  </a:lnTo>
                  <a:lnTo>
                    <a:pt x="313990" y="579166"/>
                  </a:lnTo>
                  <a:lnTo>
                    <a:pt x="317227" y="584734"/>
                  </a:lnTo>
                  <a:lnTo>
                    <a:pt x="339239" y="572045"/>
                  </a:lnTo>
                  <a:lnTo>
                    <a:pt x="339239" y="544336"/>
                  </a:lnTo>
                  <a:lnTo>
                    <a:pt x="332765" y="544336"/>
                  </a:lnTo>
                  <a:close/>
                  <a:moveTo>
                    <a:pt x="291590" y="592114"/>
                  </a:moveTo>
                  <a:lnTo>
                    <a:pt x="269190" y="605062"/>
                  </a:lnTo>
                  <a:lnTo>
                    <a:pt x="272427" y="610630"/>
                  </a:lnTo>
                  <a:lnTo>
                    <a:pt x="294827" y="597682"/>
                  </a:lnTo>
                  <a:lnTo>
                    <a:pt x="291590" y="592114"/>
                  </a:lnTo>
                  <a:close/>
                  <a:moveTo>
                    <a:pt x="246660" y="618010"/>
                  </a:moveTo>
                  <a:lnTo>
                    <a:pt x="224260" y="630958"/>
                  </a:lnTo>
                  <a:lnTo>
                    <a:pt x="227497" y="636526"/>
                  </a:lnTo>
                  <a:lnTo>
                    <a:pt x="249897" y="623578"/>
                  </a:lnTo>
                  <a:lnTo>
                    <a:pt x="246660" y="618010"/>
                  </a:lnTo>
                  <a:close/>
                  <a:moveTo>
                    <a:pt x="201860" y="643906"/>
                  </a:moveTo>
                  <a:lnTo>
                    <a:pt x="179460" y="656854"/>
                  </a:lnTo>
                  <a:lnTo>
                    <a:pt x="182697" y="662422"/>
                  </a:lnTo>
                  <a:lnTo>
                    <a:pt x="205097" y="649474"/>
                  </a:lnTo>
                  <a:lnTo>
                    <a:pt x="201860" y="643906"/>
                  </a:lnTo>
                  <a:close/>
                  <a:moveTo>
                    <a:pt x="157060" y="669803"/>
                  </a:moveTo>
                  <a:lnTo>
                    <a:pt x="134530" y="682751"/>
                  </a:lnTo>
                  <a:lnTo>
                    <a:pt x="137767" y="688318"/>
                  </a:lnTo>
                  <a:lnTo>
                    <a:pt x="160297" y="675370"/>
                  </a:lnTo>
                  <a:lnTo>
                    <a:pt x="157060" y="669803"/>
                  </a:lnTo>
                  <a:close/>
                  <a:moveTo>
                    <a:pt x="112130" y="695699"/>
                  </a:moveTo>
                  <a:lnTo>
                    <a:pt x="89730" y="708647"/>
                  </a:lnTo>
                  <a:lnTo>
                    <a:pt x="92967" y="714214"/>
                  </a:lnTo>
                  <a:lnTo>
                    <a:pt x="115367" y="701266"/>
                  </a:lnTo>
                  <a:lnTo>
                    <a:pt x="112130" y="695699"/>
                  </a:lnTo>
                  <a:close/>
                  <a:moveTo>
                    <a:pt x="67330" y="721595"/>
                  </a:moveTo>
                  <a:lnTo>
                    <a:pt x="44930" y="734543"/>
                  </a:lnTo>
                  <a:lnTo>
                    <a:pt x="48167" y="740110"/>
                  </a:lnTo>
                  <a:lnTo>
                    <a:pt x="70567" y="727162"/>
                  </a:lnTo>
                  <a:lnTo>
                    <a:pt x="67330" y="721595"/>
                  </a:lnTo>
                  <a:close/>
                  <a:moveTo>
                    <a:pt x="22400" y="747491"/>
                  </a:moveTo>
                  <a:lnTo>
                    <a:pt x="3625" y="758367"/>
                  </a:lnTo>
                  <a:lnTo>
                    <a:pt x="3237" y="758108"/>
                  </a:lnTo>
                  <a:lnTo>
                    <a:pt x="2072" y="759274"/>
                  </a:lnTo>
                  <a:lnTo>
                    <a:pt x="2331" y="759791"/>
                  </a:lnTo>
                  <a:lnTo>
                    <a:pt x="0" y="763676"/>
                  </a:lnTo>
                  <a:lnTo>
                    <a:pt x="3625" y="765748"/>
                  </a:lnTo>
                  <a:lnTo>
                    <a:pt x="25637" y="753058"/>
                  </a:lnTo>
                  <a:lnTo>
                    <a:pt x="22400" y="747491"/>
                  </a:lnTo>
                  <a:close/>
                </a:path>
              </a:pathLst>
            </a:custGeom>
            <a:solidFill>
              <a:srgbClr val="00338D"/>
            </a:solidFill>
            <a:ln w="12948" cap="flat">
              <a:noFill/>
              <a:prstDash val="solid"/>
              <a:miter/>
            </a:ln>
          </p:spPr>
          <p:txBody>
            <a:bodyPr rtlCol="0" anchor="ctr"/>
            <a:lstStyle/>
            <a:p>
              <a:pPr defTabSz="914507">
                <a:defRPr/>
              </a:pPr>
              <a:endParaRPr lang="es-MX" sz="1350" kern="0" dirty="0">
                <a:solidFill>
                  <a:srgbClr val="000000"/>
                </a:solidFill>
                <a:latin typeface="Arial"/>
              </a:endParaRPr>
            </a:p>
          </p:txBody>
        </p:sp>
        <p:sp>
          <p:nvSpPr>
            <p:cNvPr id="28" name="Forma libre: forma 17">
              <a:extLst>
                <a:ext uri="{FF2B5EF4-FFF2-40B4-BE49-F238E27FC236}">
                  <a16:creationId xmlns:a16="http://schemas.microsoft.com/office/drawing/2014/main" id="{3DD6FD49-AF0C-3934-231B-2DBE886752C9}"/>
                </a:ext>
              </a:extLst>
            </p:cNvPr>
            <p:cNvSpPr/>
            <p:nvPr/>
          </p:nvSpPr>
          <p:spPr>
            <a:xfrm>
              <a:off x="744996" y="3835117"/>
              <a:ext cx="310093" cy="731461"/>
            </a:xfrm>
            <a:custGeom>
              <a:avLst/>
              <a:gdLst>
                <a:gd name="connsiteX0" fmla="*/ 325643 w 323701"/>
                <a:gd name="connsiteY0" fmla="*/ 0 h 763934"/>
                <a:gd name="connsiteX1" fmla="*/ 303243 w 323701"/>
                <a:gd name="connsiteY1" fmla="*/ 12948 h 763934"/>
                <a:gd name="connsiteX2" fmla="*/ 306480 w 323701"/>
                <a:gd name="connsiteY2" fmla="*/ 18516 h 763934"/>
                <a:gd name="connsiteX3" fmla="*/ 328880 w 323701"/>
                <a:gd name="connsiteY3" fmla="*/ 5568 h 763934"/>
                <a:gd name="connsiteX4" fmla="*/ 325643 w 323701"/>
                <a:gd name="connsiteY4" fmla="*/ 0 h 763934"/>
                <a:gd name="connsiteX5" fmla="*/ 280843 w 323701"/>
                <a:gd name="connsiteY5" fmla="*/ 25896 h 763934"/>
                <a:gd name="connsiteX6" fmla="*/ 258443 w 323701"/>
                <a:gd name="connsiteY6" fmla="*/ 38844 h 763934"/>
                <a:gd name="connsiteX7" fmla="*/ 261680 w 323701"/>
                <a:gd name="connsiteY7" fmla="*/ 44412 h 763934"/>
                <a:gd name="connsiteX8" fmla="*/ 284080 w 323701"/>
                <a:gd name="connsiteY8" fmla="*/ 31464 h 763934"/>
                <a:gd name="connsiteX9" fmla="*/ 280843 w 323701"/>
                <a:gd name="connsiteY9" fmla="*/ 25896 h 763934"/>
                <a:gd name="connsiteX10" fmla="*/ 236043 w 323701"/>
                <a:gd name="connsiteY10" fmla="*/ 51792 h 763934"/>
                <a:gd name="connsiteX11" fmla="*/ 213513 w 323701"/>
                <a:gd name="connsiteY11" fmla="*/ 64740 h 763934"/>
                <a:gd name="connsiteX12" fmla="*/ 216750 w 323701"/>
                <a:gd name="connsiteY12" fmla="*/ 70308 h 763934"/>
                <a:gd name="connsiteX13" fmla="*/ 239280 w 323701"/>
                <a:gd name="connsiteY13" fmla="*/ 57360 h 763934"/>
                <a:gd name="connsiteX14" fmla="*/ 236043 w 323701"/>
                <a:gd name="connsiteY14" fmla="*/ 51792 h 763934"/>
                <a:gd name="connsiteX15" fmla="*/ 191113 w 323701"/>
                <a:gd name="connsiteY15" fmla="*/ 77688 h 763934"/>
                <a:gd name="connsiteX16" fmla="*/ 168713 w 323701"/>
                <a:gd name="connsiteY16" fmla="*/ 90636 h 763934"/>
                <a:gd name="connsiteX17" fmla="*/ 171950 w 323701"/>
                <a:gd name="connsiteY17" fmla="*/ 96204 h 763934"/>
                <a:gd name="connsiteX18" fmla="*/ 194350 w 323701"/>
                <a:gd name="connsiteY18" fmla="*/ 83256 h 763934"/>
                <a:gd name="connsiteX19" fmla="*/ 191113 w 323701"/>
                <a:gd name="connsiteY19" fmla="*/ 77688 h 763934"/>
                <a:gd name="connsiteX20" fmla="*/ 146313 w 323701"/>
                <a:gd name="connsiteY20" fmla="*/ 103584 h 763934"/>
                <a:gd name="connsiteX21" fmla="*/ 123913 w 323701"/>
                <a:gd name="connsiteY21" fmla="*/ 116532 h 763934"/>
                <a:gd name="connsiteX22" fmla="*/ 127150 w 323701"/>
                <a:gd name="connsiteY22" fmla="*/ 122100 h 763934"/>
                <a:gd name="connsiteX23" fmla="*/ 149550 w 323701"/>
                <a:gd name="connsiteY23" fmla="*/ 109152 h 763934"/>
                <a:gd name="connsiteX24" fmla="*/ 146313 w 323701"/>
                <a:gd name="connsiteY24" fmla="*/ 103584 h 763934"/>
                <a:gd name="connsiteX25" fmla="*/ 101383 w 323701"/>
                <a:gd name="connsiteY25" fmla="*/ 129480 h 763934"/>
                <a:gd name="connsiteX26" fmla="*/ 78983 w 323701"/>
                <a:gd name="connsiteY26" fmla="*/ 142429 h 763934"/>
                <a:gd name="connsiteX27" fmla="*/ 82220 w 323701"/>
                <a:gd name="connsiteY27" fmla="*/ 147996 h 763934"/>
                <a:gd name="connsiteX28" fmla="*/ 104620 w 323701"/>
                <a:gd name="connsiteY28" fmla="*/ 135048 h 763934"/>
                <a:gd name="connsiteX29" fmla="*/ 101383 w 323701"/>
                <a:gd name="connsiteY29" fmla="*/ 129480 h 763934"/>
                <a:gd name="connsiteX30" fmla="*/ 56583 w 323701"/>
                <a:gd name="connsiteY30" fmla="*/ 155377 h 763934"/>
                <a:gd name="connsiteX31" fmla="*/ 34183 w 323701"/>
                <a:gd name="connsiteY31" fmla="*/ 168325 h 763934"/>
                <a:gd name="connsiteX32" fmla="*/ 37420 w 323701"/>
                <a:gd name="connsiteY32" fmla="*/ 173892 h 763934"/>
                <a:gd name="connsiteX33" fmla="*/ 59820 w 323701"/>
                <a:gd name="connsiteY33" fmla="*/ 160944 h 763934"/>
                <a:gd name="connsiteX34" fmla="*/ 56583 w 323701"/>
                <a:gd name="connsiteY34" fmla="*/ 155377 h 763934"/>
                <a:gd name="connsiteX35" fmla="*/ 11783 w 323701"/>
                <a:gd name="connsiteY35" fmla="*/ 181273 h 763934"/>
                <a:gd name="connsiteX36" fmla="*/ 0 w 323701"/>
                <a:gd name="connsiteY36" fmla="*/ 188006 h 763934"/>
                <a:gd name="connsiteX37" fmla="*/ 0 w 323701"/>
                <a:gd name="connsiteY37" fmla="*/ 204061 h 763934"/>
                <a:gd name="connsiteX38" fmla="*/ 6474 w 323701"/>
                <a:gd name="connsiteY38" fmla="*/ 204061 h 763934"/>
                <a:gd name="connsiteX39" fmla="*/ 6474 w 323701"/>
                <a:gd name="connsiteY39" fmla="*/ 191761 h 763934"/>
                <a:gd name="connsiteX40" fmla="*/ 15020 w 323701"/>
                <a:gd name="connsiteY40" fmla="*/ 186840 h 763934"/>
                <a:gd name="connsiteX41" fmla="*/ 11783 w 323701"/>
                <a:gd name="connsiteY41" fmla="*/ 181273 h 763934"/>
                <a:gd name="connsiteX42" fmla="*/ 0 w 323701"/>
                <a:gd name="connsiteY42" fmla="*/ 229957 h 763934"/>
                <a:gd name="connsiteX43" fmla="*/ 0 w 323701"/>
                <a:gd name="connsiteY43" fmla="*/ 255853 h 763934"/>
                <a:gd name="connsiteX44" fmla="*/ 6474 w 323701"/>
                <a:gd name="connsiteY44" fmla="*/ 255853 h 763934"/>
                <a:gd name="connsiteX45" fmla="*/ 6474 w 323701"/>
                <a:gd name="connsiteY45" fmla="*/ 229957 h 763934"/>
                <a:gd name="connsiteX46" fmla="*/ 0 w 323701"/>
                <a:gd name="connsiteY46" fmla="*/ 229957 h 763934"/>
                <a:gd name="connsiteX47" fmla="*/ 0 w 323701"/>
                <a:gd name="connsiteY47" fmla="*/ 281749 h 763934"/>
                <a:gd name="connsiteX48" fmla="*/ 0 w 323701"/>
                <a:gd name="connsiteY48" fmla="*/ 307646 h 763934"/>
                <a:gd name="connsiteX49" fmla="*/ 6474 w 323701"/>
                <a:gd name="connsiteY49" fmla="*/ 307646 h 763934"/>
                <a:gd name="connsiteX50" fmla="*/ 6474 w 323701"/>
                <a:gd name="connsiteY50" fmla="*/ 281749 h 763934"/>
                <a:gd name="connsiteX51" fmla="*/ 0 w 323701"/>
                <a:gd name="connsiteY51" fmla="*/ 281749 h 763934"/>
                <a:gd name="connsiteX52" fmla="*/ 0 w 323701"/>
                <a:gd name="connsiteY52" fmla="*/ 333542 h 763934"/>
                <a:gd name="connsiteX53" fmla="*/ 0 w 323701"/>
                <a:gd name="connsiteY53" fmla="*/ 359438 h 763934"/>
                <a:gd name="connsiteX54" fmla="*/ 6474 w 323701"/>
                <a:gd name="connsiteY54" fmla="*/ 359438 h 763934"/>
                <a:gd name="connsiteX55" fmla="*/ 6474 w 323701"/>
                <a:gd name="connsiteY55" fmla="*/ 333542 h 763934"/>
                <a:gd name="connsiteX56" fmla="*/ 0 w 323701"/>
                <a:gd name="connsiteY56" fmla="*/ 333542 h 763934"/>
                <a:gd name="connsiteX57" fmla="*/ 0 w 323701"/>
                <a:gd name="connsiteY57" fmla="*/ 385334 h 763934"/>
                <a:gd name="connsiteX58" fmla="*/ 0 w 323701"/>
                <a:gd name="connsiteY58" fmla="*/ 411230 h 763934"/>
                <a:gd name="connsiteX59" fmla="*/ 6474 w 323701"/>
                <a:gd name="connsiteY59" fmla="*/ 411230 h 763934"/>
                <a:gd name="connsiteX60" fmla="*/ 6474 w 323701"/>
                <a:gd name="connsiteY60" fmla="*/ 385334 h 763934"/>
                <a:gd name="connsiteX61" fmla="*/ 0 w 323701"/>
                <a:gd name="connsiteY61" fmla="*/ 385334 h 763934"/>
                <a:gd name="connsiteX62" fmla="*/ 0 w 323701"/>
                <a:gd name="connsiteY62" fmla="*/ 437126 h 763934"/>
                <a:gd name="connsiteX63" fmla="*/ 0 w 323701"/>
                <a:gd name="connsiteY63" fmla="*/ 463022 h 763934"/>
                <a:gd name="connsiteX64" fmla="*/ 6474 w 323701"/>
                <a:gd name="connsiteY64" fmla="*/ 463022 h 763934"/>
                <a:gd name="connsiteX65" fmla="*/ 6474 w 323701"/>
                <a:gd name="connsiteY65" fmla="*/ 437126 h 763934"/>
                <a:gd name="connsiteX66" fmla="*/ 0 w 323701"/>
                <a:gd name="connsiteY66" fmla="*/ 437126 h 763934"/>
                <a:gd name="connsiteX67" fmla="*/ 0 w 323701"/>
                <a:gd name="connsiteY67" fmla="*/ 488918 h 763934"/>
                <a:gd name="connsiteX68" fmla="*/ 0 w 323701"/>
                <a:gd name="connsiteY68" fmla="*/ 514814 h 763934"/>
                <a:gd name="connsiteX69" fmla="*/ 6474 w 323701"/>
                <a:gd name="connsiteY69" fmla="*/ 514814 h 763934"/>
                <a:gd name="connsiteX70" fmla="*/ 6474 w 323701"/>
                <a:gd name="connsiteY70" fmla="*/ 488918 h 763934"/>
                <a:gd name="connsiteX71" fmla="*/ 0 w 323701"/>
                <a:gd name="connsiteY71" fmla="*/ 488918 h 763934"/>
                <a:gd name="connsiteX72" fmla="*/ 0 w 323701"/>
                <a:gd name="connsiteY72" fmla="*/ 540710 h 763934"/>
                <a:gd name="connsiteX73" fmla="*/ 0 w 323701"/>
                <a:gd name="connsiteY73" fmla="*/ 566607 h 763934"/>
                <a:gd name="connsiteX74" fmla="*/ 6474 w 323701"/>
                <a:gd name="connsiteY74" fmla="*/ 566607 h 763934"/>
                <a:gd name="connsiteX75" fmla="*/ 6474 w 323701"/>
                <a:gd name="connsiteY75" fmla="*/ 540710 h 763934"/>
                <a:gd name="connsiteX76" fmla="*/ 0 w 323701"/>
                <a:gd name="connsiteY76" fmla="*/ 540710 h 763934"/>
                <a:gd name="connsiteX77" fmla="*/ 21105 w 323701"/>
                <a:gd name="connsiteY77" fmla="*/ 580202 h 763934"/>
                <a:gd name="connsiteX78" fmla="*/ 17868 w 323701"/>
                <a:gd name="connsiteY78" fmla="*/ 585899 h 763934"/>
                <a:gd name="connsiteX79" fmla="*/ 40268 w 323701"/>
                <a:gd name="connsiteY79" fmla="*/ 598847 h 763934"/>
                <a:gd name="connsiteX80" fmla="*/ 43505 w 323701"/>
                <a:gd name="connsiteY80" fmla="*/ 593150 h 763934"/>
                <a:gd name="connsiteX81" fmla="*/ 21105 w 323701"/>
                <a:gd name="connsiteY81" fmla="*/ 580202 h 763934"/>
                <a:gd name="connsiteX82" fmla="*/ 66035 w 323701"/>
                <a:gd name="connsiteY82" fmla="*/ 606098 h 763934"/>
                <a:gd name="connsiteX83" fmla="*/ 62798 w 323701"/>
                <a:gd name="connsiteY83" fmla="*/ 611795 h 763934"/>
                <a:gd name="connsiteX84" fmla="*/ 85198 w 323701"/>
                <a:gd name="connsiteY84" fmla="*/ 624743 h 763934"/>
                <a:gd name="connsiteX85" fmla="*/ 88435 w 323701"/>
                <a:gd name="connsiteY85" fmla="*/ 619046 h 763934"/>
                <a:gd name="connsiteX86" fmla="*/ 66035 w 323701"/>
                <a:gd name="connsiteY86" fmla="*/ 606098 h 763934"/>
                <a:gd name="connsiteX87" fmla="*/ 110835 w 323701"/>
                <a:gd name="connsiteY87" fmla="*/ 631994 h 763934"/>
                <a:gd name="connsiteX88" fmla="*/ 107598 w 323701"/>
                <a:gd name="connsiteY88" fmla="*/ 637691 h 763934"/>
                <a:gd name="connsiteX89" fmla="*/ 129998 w 323701"/>
                <a:gd name="connsiteY89" fmla="*/ 650639 h 763934"/>
                <a:gd name="connsiteX90" fmla="*/ 133235 w 323701"/>
                <a:gd name="connsiteY90" fmla="*/ 644942 h 763934"/>
                <a:gd name="connsiteX91" fmla="*/ 110835 w 323701"/>
                <a:gd name="connsiteY91" fmla="*/ 631994 h 763934"/>
                <a:gd name="connsiteX92" fmla="*/ 155765 w 323701"/>
                <a:gd name="connsiteY92" fmla="*/ 657890 h 763934"/>
                <a:gd name="connsiteX93" fmla="*/ 152528 w 323701"/>
                <a:gd name="connsiteY93" fmla="*/ 663587 h 763934"/>
                <a:gd name="connsiteX94" fmla="*/ 174928 w 323701"/>
                <a:gd name="connsiteY94" fmla="*/ 676536 h 763934"/>
                <a:gd name="connsiteX95" fmla="*/ 178165 w 323701"/>
                <a:gd name="connsiteY95" fmla="*/ 670838 h 763934"/>
                <a:gd name="connsiteX96" fmla="*/ 155765 w 323701"/>
                <a:gd name="connsiteY96" fmla="*/ 657890 h 763934"/>
                <a:gd name="connsiteX97" fmla="*/ 200565 w 323701"/>
                <a:gd name="connsiteY97" fmla="*/ 683786 h 763934"/>
                <a:gd name="connsiteX98" fmla="*/ 197328 w 323701"/>
                <a:gd name="connsiteY98" fmla="*/ 689484 h 763934"/>
                <a:gd name="connsiteX99" fmla="*/ 219728 w 323701"/>
                <a:gd name="connsiteY99" fmla="*/ 702432 h 763934"/>
                <a:gd name="connsiteX100" fmla="*/ 222965 w 323701"/>
                <a:gd name="connsiteY100" fmla="*/ 696734 h 763934"/>
                <a:gd name="connsiteX101" fmla="*/ 200565 w 323701"/>
                <a:gd name="connsiteY101" fmla="*/ 683786 h 763934"/>
                <a:gd name="connsiteX102" fmla="*/ 245365 w 323701"/>
                <a:gd name="connsiteY102" fmla="*/ 709683 h 763934"/>
                <a:gd name="connsiteX103" fmla="*/ 242128 w 323701"/>
                <a:gd name="connsiteY103" fmla="*/ 715380 h 763934"/>
                <a:gd name="connsiteX104" fmla="*/ 264658 w 323701"/>
                <a:gd name="connsiteY104" fmla="*/ 728328 h 763934"/>
                <a:gd name="connsiteX105" fmla="*/ 267895 w 323701"/>
                <a:gd name="connsiteY105" fmla="*/ 722631 h 763934"/>
                <a:gd name="connsiteX106" fmla="*/ 245365 w 323701"/>
                <a:gd name="connsiteY106" fmla="*/ 709683 h 763934"/>
                <a:gd name="connsiteX107" fmla="*/ 290295 w 323701"/>
                <a:gd name="connsiteY107" fmla="*/ 735579 h 763934"/>
                <a:gd name="connsiteX108" fmla="*/ 287058 w 323701"/>
                <a:gd name="connsiteY108" fmla="*/ 741276 h 763934"/>
                <a:gd name="connsiteX109" fmla="*/ 309458 w 323701"/>
                <a:gd name="connsiteY109" fmla="*/ 754224 h 763934"/>
                <a:gd name="connsiteX110" fmla="*/ 312695 w 323701"/>
                <a:gd name="connsiteY110" fmla="*/ 748527 h 763934"/>
                <a:gd name="connsiteX111" fmla="*/ 290295 w 323701"/>
                <a:gd name="connsiteY111" fmla="*/ 735579 h 763934"/>
                <a:gd name="connsiteX112" fmla="*/ 335095 w 323701"/>
                <a:gd name="connsiteY112" fmla="*/ 761475 h 763934"/>
                <a:gd name="connsiteX113" fmla="*/ 333930 w 323701"/>
                <a:gd name="connsiteY113" fmla="*/ 762640 h 763934"/>
                <a:gd name="connsiteX114" fmla="*/ 334189 w 323701"/>
                <a:gd name="connsiteY114" fmla="*/ 763158 h 763934"/>
                <a:gd name="connsiteX115" fmla="*/ 331858 w 323701"/>
                <a:gd name="connsiteY115" fmla="*/ 767172 h 763934"/>
                <a:gd name="connsiteX116" fmla="*/ 335484 w 323701"/>
                <a:gd name="connsiteY116" fmla="*/ 769244 h 763934"/>
                <a:gd name="connsiteX117" fmla="*/ 335484 w 323701"/>
                <a:gd name="connsiteY117" fmla="*/ 761734 h 763934"/>
                <a:gd name="connsiteX118" fmla="*/ 335095 w 323701"/>
                <a:gd name="connsiteY118" fmla="*/ 761475 h 76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23701" h="763934">
                  <a:moveTo>
                    <a:pt x="325643" y="0"/>
                  </a:moveTo>
                  <a:lnTo>
                    <a:pt x="303243" y="12948"/>
                  </a:lnTo>
                  <a:lnTo>
                    <a:pt x="306480" y="18516"/>
                  </a:lnTo>
                  <a:lnTo>
                    <a:pt x="328880" y="5568"/>
                  </a:lnTo>
                  <a:lnTo>
                    <a:pt x="325643" y="0"/>
                  </a:lnTo>
                  <a:close/>
                  <a:moveTo>
                    <a:pt x="280843" y="25896"/>
                  </a:moveTo>
                  <a:lnTo>
                    <a:pt x="258443" y="38844"/>
                  </a:lnTo>
                  <a:lnTo>
                    <a:pt x="261680" y="44412"/>
                  </a:lnTo>
                  <a:lnTo>
                    <a:pt x="284080" y="31464"/>
                  </a:lnTo>
                  <a:lnTo>
                    <a:pt x="280843" y="25896"/>
                  </a:lnTo>
                  <a:close/>
                  <a:moveTo>
                    <a:pt x="236043" y="51792"/>
                  </a:moveTo>
                  <a:lnTo>
                    <a:pt x="213513" y="64740"/>
                  </a:lnTo>
                  <a:lnTo>
                    <a:pt x="216750" y="70308"/>
                  </a:lnTo>
                  <a:lnTo>
                    <a:pt x="239280" y="57360"/>
                  </a:lnTo>
                  <a:lnTo>
                    <a:pt x="236043" y="51792"/>
                  </a:lnTo>
                  <a:close/>
                  <a:moveTo>
                    <a:pt x="191113" y="77688"/>
                  </a:moveTo>
                  <a:lnTo>
                    <a:pt x="168713" y="90636"/>
                  </a:lnTo>
                  <a:lnTo>
                    <a:pt x="171950" y="96204"/>
                  </a:lnTo>
                  <a:lnTo>
                    <a:pt x="194350" y="83256"/>
                  </a:lnTo>
                  <a:lnTo>
                    <a:pt x="191113" y="77688"/>
                  </a:lnTo>
                  <a:close/>
                  <a:moveTo>
                    <a:pt x="146313" y="103584"/>
                  </a:moveTo>
                  <a:lnTo>
                    <a:pt x="123913" y="116532"/>
                  </a:lnTo>
                  <a:lnTo>
                    <a:pt x="127150" y="122100"/>
                  </a:lnTo>
                  <a:lnTo>
                    <a:pt x="149550" y="109152"/>
                  </a:lnTo>
                  <a:lnTo>
                    <a:pt x="146313" y="103584"/>
                  </a:lnTo>
                  <a:close/>
                  <a:moveTo>
                    <a:pt x="101383" y="129480"/>
                  </a:moveTo>
                  <a:lnTo>
                    <a:pt x="78983" y="142429"/>
                  </a:lnTo>
                  <a:lnTo>
                    <a:pt x="82220" y="147996"/>
                  </a:lnTo>
                  <a:lnTo>
                    <a:pt x="104620" y="135048"/>
                  </a:lnTo>
                  <a:lnTo>
                    <a:pt x="101383" y="129480"/>
                  </a:lnTo>
                  <a:close/>
                  <a:moveTo>
                    <a:pt x="56583" y="155377"/>
                  </a:moveTo>
                  <a:lnTo>
                    <a:pt x="34183" y="168325"/>
                  </a:lnTo>
                  <a:lnTo>
                    <a:pt x="37420" y="173892"/>
                  </a:lnTo>
                  <a:lnTo>
                    <a:pt x="59820" y="160944"/>
                  </a:lnTo>
                  <a:lnTo>
                    <a:pt x="56583" y="155377"/>
                  </a:lnTo>
                  <a:close/>
                  <a:moveTo>
                    <a:pt x="11783" y="181273"/>
                  </a:moveTo>
                  <a:lnTo>
                    <a:pt x="0" y="188006"/>
                  </a:lnTo>
                  <a:lnTo>
                    <a:pt x="0" y="204061"/>
                  </a:lnTo>
                  <a:lnTo>
                    <a:pt x="6474" y="204061"/>
                  </a:lnTo>
                  <a:lnTo>
                    <a:pt x="6474" y="191761"/>
                  </a:lnTo>
                  <a:lnTo>
                    <a:pt x="15020" y="186840"/>
                  </a:lnTo>
                  <a:lnTo>
                    <a:pt x="11783" y="181273"/>
                  </a:lnTo>
                  <a:close/>
                  <a:moveTo>
                    <a:pt x="0" y="229957"/>
                  </a:moveTo>
                  <a:lnTo>
                    <a:pt x="0" y="255853"/>
                  </a:lnTo>
                  <a:lnTo>
                    <a:pt x="6474" y="255853"/>
                  </a:lnTo>
                  <a:lnTo>
                    <a:pt x="6474" y="229957"/>
                  </a:lnTo>
                  <a:lnTo>
                    <a:pt x="0" y="229957"/>
                  </a:lnTo>
                  <a:close/>
                  <a:moveTo>
                    <a:pt x="0" y="281749"/>
                  </a:moveTo>
                  <a:lnTo>
                    <a:pt x="0" y="307646"/>
                  </a:lnTo>
                  <a:lnTo>
                    <a:pt x="6474" y="307646"/>
                  </a:lnTo>
                  <a:lnTo>
                    <a:pt x="6474" y="281749"/>
                  </a:lnTo>
                  <a:lnTo>
                    <a:pt x="0" y="281749"/>
                  </a:lnTo>
                  <a:close/>
                  <a:moveTo>
                    <a:pt x="0" y="333542"/>
                  </a:moveTo>
                  <a:lnTo>
                    <a:pt x="0" y="359438"/>
                  </a:lnTo>
                  <a:lnTo>
                    <a:pt x="6474" y="359438"/>
                  </a:lnTo>
                  <a:lnTo>
                    <a:pt x="6474" y="333542"/>
                  </a:lnTo>
                  <a:lnTo>
                    <a:pt x="0" y="333542"/>
                  </a:lnTo>
                  <a:close/>
                  <a:moveTo>
                    <a:pt x="0" y="385334"/>
                  </a:moveTo>
                  <a:lnTo>
                    <a:pt x="0" y="411230"/>
                  </a:lnTo>
                  <a:lnTo>
                    <a:pt x="6474" y="411230"/>
                  </a:lnTo>
                  <a:lnTo>
                    <a:pt x="6474" y="385334"/>
                  </a:lnTo>
                  <a:lnTo>
                    <a:pt x="0" y="385334"/>
                  </a:lnTo>
                  <a:close/>
                  <a:moveTo>
                    <a:pt x="0" y="437126"/>
                  </a:moveTo>
                  <a:lnTo>
                    <a:pt x="0" y="463022"/>
                  </a:lnTo>
                  <a:lnTo>
                    <a:pt x="6474" y="463022"/>
                  </a:lnTo>
                  <a:lnTo>
                    <a:pt x="6474" y="437126"/>
                  </a:lnTo>
                  <a:lnTo>
                    <a:pt x="0" y="437126"/>
                  </a:lnTo>
                  <a:close/>
                  <a:moveTo>
                    <a:pt x="0" y="488918"/>
                  </a:moveTo>
                  <a:lnTo>
                    <a:pt x="0" y="514814"/>
                  </a:lnTo>
                  <a:lnTo>
                    <a:pt x="6474" y="514814"/>
                  </a:lnTo>
                  <a:lnTo>
                    <a:pt x="6474" y="488918"/>
                  </a:lnTo>
                  <a:lnTo>
                    <a:pt x="0" y="488918"/>
                  </a:lnTo>
                  <a:close/>
                  <a:moveTo>
                    <a:pt x="0" y="540710"/>
                  </a:moveTo>
                  <a:lnTo>
                    <a:pt x="0" y="566607"/>
                  </a:lnTo>
                  <a:lnTo>
                    <a:pt x="6474" y="566607"/>
                  </a:lnTo>
                  <a:lnTo>
                    <a:pt x="6474" y="540710"/>
                  </a:lnTo>
                  <a:lnTo>
                    <a:pt x="0" y="540710"/>
                  </a:lnTo>
                  <a:close/>
                  <a:moveTo>
                    <a:pt x="21105" y="580202"/>
                  </a:moveTo>
                  <a:lnTo>
                    <a:pt x="17868" y="585899"/>
                  </a:lnTo>
                  <a:lnTo>
                    <a:pt x="40268" y="598847"/>
                  </a:lnTo>
                  <a:lnTo>
                    <a:pt x="43505" y="593150"/>
                  </a:lnTo>
                  <a:lnTo>
                    <a:pt x="21105" y="580202"/>
                  </a:lnTo>
                  <a:close/>
                  <a:moveTo>
                    <a:pt x="66035" y="606098"/>
                  </a:moveTo>
                  <a:lnTo>
                    <a:pt x="62798" y="611795"/>
                  </a:lnTo>
                  <a:lnTo>
                    <a:pt x="85198" y="624743"/>
                  </a:lnTo>
                  <a:lnTo>
                    <a:pt x="88435" y="619046"/>
                  </a:lnTo>
                  <a:lnTo>
                    <a:pt x="66035" y="606098"/>
                  </a:lnTo>
                  <a:close/>
                  <a:moveTo>
                    <a:pt x="110835" y="631994"/>
                  </a:moveTo>
                  <a:lnTo>
                    <a:pt x="107598" y="637691"/>
                  </a:lnTo>
                  <a:lnTo>
                    <a:pt x="129998" y="650639"/>
                  </a:lnTo>
                  <a:lnTo>
                    <a:pt x="133235" y="644942"/>
                  </a:lnTo>
                  <a:lnTo>
                    <a:pt x="110835" y="631994"/>
                  </a:lnTo>
                  <a:close/>
                  <a:moveTo>
                    <a:pt x="155765" y="657890"/>
                  </a:moveTo>
                  <a:lnTo>
                    <a:pt x="152528" y="663587"/>
                  </a:lnTo>
                  <a:lnTo>
                    <a:pt x="174928" y="676536"/>
                  </a:lnTo>
                  <a:lnTo>
                    <a:pt x="178165" y="670838"/>
                  </a:lnTo>
                  <a:lnTo>
                    <a:pt x="155765" y="657890"/>
                  </a:lnTo>
                  <a:close/>
                  <a:moveTo>
                    <a:pt x="200565" y="683786"/>
                  </a:moveTo>
                  <a:lnTo>
                    <a:pt x="197328" y="689484"/>
                  </a:lnTo>
                  <a:lnTo>
                    <a:pt x="219728" y="702432"/>
                  </a:lnTo>
                  <a:lnTo>
                    <a:pt x="222965" y="696734"/>
                  </a:lnTo>
                  <a:lnTo>
                    <a:pt x="200565" y="683786"/>
                  </a:lnTo>
                  <a:close/>
                  <a:moveTo>
                    <a:pt x="245365" y="709683"/>
                  </a:moveTo>
                  <a:lnTo>
                    <a:pt x="242128" y="715380"/>
                  </a:lnTo>
                  <a:lnTo>
                    <a:pt x="264658" y="728328"/>
                  </a:lnTo>
                  <a:lnTo>
                    <a:pt x="267895" y="722631"/>
                  </a:lnTo>
                  <a:lnTo>
                    <a:pt x="245365" y="709683"/>
                  </a:lnTo>
                  <a:close/>
                  <a:moveTo>
                    <a:pt x="290295" y="735579"/>
                  </a:moveTo>
                  <a:lnTo>
                    <a:pt x="287058" y="741276"/>
                  </a:lnTo>
                  <a:lnTo>
                    <a:pt x="309458" y="754224"/>
                  </a:lnTo>
                  <a:lnTo>
                    <a:pt x="312695" y="748527"/>
                  </a:lnTo>
                  <a:lnTo>
                    <a:pt x="290295" y="735579"/>
                  </a:lnTo>
                  <a:close/>
                  <a:moveTo>
                    <a:pt x="335095" y="761475"/>
                  </a:moveTo>
                  <a:lnTo>
                    <a:pt x="333930" y="762640"/>
                  </a:lnTo>
                  <a:lnTo>
                    <a:pt x="334189" y="763158"/>
                  </a:lnTo>
                  <a:lnTo>
                    <a:pt x="331858" y="767172"/>
                  </a:lnTo>
                  <a:lnTo>
                    <a:pt x="335484" y="769244"/>
                  </a:lnTo>
                  <a:lnTo>
                    <a:pt x="335484" y="761734"/>
                  </a:lnTo>
                  <a:lnTo>
                    <a:pt x="335095" y="761475"/>
                  </a:lnTo>
                  <a:close/>
                </a:path>
              </a:pathLst>
            </a:custGeom>
            <a:solidFill>
              <a:srgbClr val="00338D"/>
            </a:solidFill>
            <a:ln w="12948" cap="flat">
              <a:noFill/>
              <a:prstDash val="solid"/>
              <a:miter/>
            </a:ln>
          </p:spPr>
          <p:txBody>
            <a:bodyPr rtlCol="0" anchor="ctr"/>
            <a:lstStyle/>
            <a:p>
              <a:pPr defTabSz="914507">
                <a:defRPr/>
              </a:pPr>
              <a:endParaRPr lang="es-MX" sz="1350" kern="0" dirty="0">
                <a:solidFill>
                  <a:srgbClr val="000000"/>
                </a:solidFill>
                <a:latin typeface="Arial"/>
              </a:endParaRPr>
            </a:p>
          </p:txBody>
        </p:sp>
        <p:sp>
          <p:nvSpPr>
            <p:cNvPr id="29" name="Forma libre: forma 19">
              <a:extLst>
                <a:ext uri="{FF2B5EF4-FFF2-40B4-BE49-F238E27FC236}">
                  <a16:creationId xmlns:a16="http://schemas.microsoft.com/office/drawing/2014/main" id="{147ECF7B-F5CE-1684-40D5-D36431473C34}"/>
                </a:ext>
              </a:extLst>
            </p:cNvPr>
            <p:cNvSpPr/>
            <p:nvPr/>
          </p:nvSpPr>
          <p:spPr>
            <a:xfrm>
              <a:off x="1062903" y="4571662"/>
              <a:ext cx="322497" cy="731461"/>
            </a:xfrm>
            <a:custGeom>
              <a:avLst/>
              <a:gdLst>
                <a:gd name="connsiteX0" fmla="*/ 19552 w 336649"/>
                <a:gd name="connsiteY0" fmla="*/ 0 h 763934"/>
                <a:gd name="connsiteX1" fmla="*/ 16315 w 336649"/>
                <a:gd name="connsiteY1" fmla="*/ 5697 h 763934"/>
                <a:gd name="connsiteX2" fmla="*/ 38715 w 336649"/>
                <a:gd name="connsiteY2" fmla="*/ 18645 h 763934"/>
                <a:gd name="connsiteX3" fmla="*/ 41952 w 336649"/>
                <a:gd name="connsiteY3" fmla="*/ 12948 h 763934"/>
                <a:gd name="connsiteX4" fmla="*/ 19552 w 336649"/>
                <a:gd name="connsiteY4" fmla="*/ 0 h 763934"/>
                <a:gd name="connsiteX5" fmla="*/ 64352 w 336649"/>
                <a:gd name="connsiteY5" fmla="*/ 25896 h 763934"/>
                <a:gd name="connsiteX6" fmla="*/ 61115 w 336649"/>
                <a:gd name="connsiteY6" fmla="*/ 31593 h 763934"/>
                <a:gd name="connsiteX7" fmla="*/ 83515 w 336649"/>
                <a:gd name="connsiteY7" fmla="*/ 44541 h 763934"/>
                <a:gd name="connsiteX8" fmla="*/ 86752 w 336649"/>
                <a:gd name="connsiteY8" fmla="*/ 38844 h 763934"/>
                <a:gd name="connsiteX9" fmla="*/ 64352 w 336649"/>
                <a:gd name="connsiteY9" fmla="*/ 25896 h 763934"/>
                <a:gd name="connsiteX10" fmla="*/ 109152 w 336649"/>
                <a:gd name="connsiteY10" fmla="*/ 51792 h 763934"/>
                <a:gd name="connsiteX11" fmla="*/ 105915 w 336649"/>
                <a:gd name="connsiteY11" fmla="*/ 57489 h 763934"/>
                <a:gd name="connsiteX12" fmla="*/ 128445 w 336649"/>
                <a:gd name="connsiteY12" fmla="*/ 70437 h 763934"/>
                <a:gd name="connsiteX13" fmla="*/ 131682 w 336649"/>
                <a:gd name="connsiteY13" fmla="*/ 64740 h 763934"/>
                <a:gd name="connsiteX14" fmla="*/ 109152 w 336649"/>
                <a:gd name="connsiteY14" fmla="*/ 51792 h 763934"/>
                <a:gd name="connsiteX15" fmla="*/ 154082 w 336649"/>
                <a:gd name="connsiteY15" fmla="*/ 77688 h 763934"/>
                <a:gd name="connsiteX16" fmla="*/ 150845 w 336649"/>
                <a:gd name="connsiteY16" fmla="*/ 83385 h 763934"/>
                <a:gd name="connsiteX17" fmla="*/ 173245 w 336649"/>
                <a:gd name="connsiteY17" fmla="*/ 96333 h 763934"/>
                <a:gd name="connsiteX18" fmla="*/ 176482 w 336649"/>
                <a:gd name="connsiteY18" fmla="*/ 90636 h 763934"/>
                <a:gd name="connsiteX19" fmla="*/ 154082 w 336649"/>
                <a:gd name="connsiteY19" fmla="*/ 77688 h 763934"/>
                <a:gd name="connsiteX20" fmla="*/ 198882 w 336649"/>
                <a:gd name="connsiteY20" fmla="*/ 103584 h 763934"/>
                <a:gd name="connsiteX21" fmla="*/ 195645 w 336649"/>
                <a:gd name="connsiteY21" fmla="*/ 109281 h 763934"/>
                <a:gd name="connsiteX22" fmla="*/ 218045 w 336649"/>
                <a:gd name="connsiteY22" fmla="*/ 122229 h 763934"/>
                <a:gd name="connsiteX23" fmla="*/ 221282 w 336649"/>
                <a:gd name="connsiteY23" fmla="*/ 116532 h 763934"/>
                <a:gd name="connsiteX24" fmla="*/ 198882 w 336649"/>
                <a:gd name="connsiteY24" fmla="*/ 103584 h 763934"/>
                <a:gd name="connsiteX25" fmla="*/ 243812 w 336649"/>
                <a:gd name="connsiteY25" fmla="*/ 129480 h 763934"/>
                <a:gd name="connsiteX26" fmla="*/ 240575 w 336649"/>
                <a:gd name="connsiteY26" fmla="*/ 135177 h 763934"/>
                <a:gd name="connsiteX27" fmla="*/ 262975 w 336649"/>
                <a:gd name="connsiteY27" fmla="*/ 148126 h 763934"/>
                <a:gd name="connsiteX28" fmla="*/ 266212 w 336649"/>
                <a:gd name="connsiteY28" fmla="*/ 142429 h 763934"/>
                <a:gd name="connsiteX29" fmla="*/ 243812 w 336649"/>
                <a:gd name="connsiteY29" fmla="*/ 129480 h 763934"/>
                <a:gd name="connsiteX30" fmla="*/ 288612 w 336649"/>
                <a:gd name="connsiteY30" fmla="*/ 155377 h 763934"/>
                <a:gd name="connsiteX31" fmla="*/ 285375 w 336649"/>
                <a:gd name="connsiteY31" fmla="*/ 161074 h 763934"/>
                <a:gd name="connsiteX32" fmla="*/ 307775 w 336649"/>
                <a:gd name="connsiteY32" fmla="*/ 174022 h 763934"/>
                <a:gd name="connsiteX33" fmla="*/ 311012 w 336649"/>
                <a:gd name="connsiteY33" fmla="*/ 168325 h 763934"/>
                <a:gd name="connsiteX34" fmla="*/ 288612 w 336649"/>
                <a:gd name="connsiteY34" fmla="*/ 155377 h 763934"/>
                <a:gd name="connsiteX35" fmla="*/ 333412 w 336649"/>
                <a:gd name="connsiteY35" fmla="*/ 181273 h 763934"/>
                <a:gd name="connsiteX36" fmla="*/ 330175 w 336649"/>
                <a:gd name="connsiteY36" fmla="*/ 186970 h 763934"/>
                <a:gd name="connsiteX37" fmla="*/ 332765 w 336649"/>
                <a:gd name="connsiteY37" fmla="*/ 188394 h 763934"/>
                <a:gd name="connsiteX38" fmla="*/ 332765 w 336649"/>
                <a:gd name="connsiteY38" fmla="*/ 207687 h 763934"/>
                <a:gd name="connsiteX39" fmla="*/ 339239 w 336649"/>
                <a:gd name="connsiteY39" fmla="*/ 207687 h 763934"/>
                <a:gd name="connsiteX40" fmla="*/ 339239 w 336649"/>
                <a:gd name="connsiteY40" fmla="*/ 184639 h 763934"/>
                <a:gd name="connsiteX41" fmla="*/ 333412 w 336649"/>
                <a:gd name="connsiteY41" fmla="*/ 181273 h 763934"/>
                <a:gd name="connsiteX42" fmla="*/ 332765 w 336649"/>
                <a:gd name="connsiteY42" fmla="*/ 233583 h 763934"/>
                <a:gd name="connsiteX43" fmla="*/ 332765 w 336649"/>
                <a:gd name="connsiteY43" fmla="*/ 259479 h 763934"/>
                <a:gd name="connsiteX44" fmla="*/ 339239 w 336649"/>
                <a:gd name="connsiteY44" fmla="*/ 259479 h 763934"/>
                <a:gd name="connsiteX45" fmla="*/ 339239 w 336649"/>
                <a:gd name="connsiteY45" fmla="*/ 233583 h 763934"/>
                <a:gd name="connsiteX46" fmla="*/ 332765 w 336649"/>
                <a:gd name="connsiteY46" fmla="*/ 233583 h 763934"/>
                <a:gd name="connsiteX47" fmla="*/ 332765 w 336649"/>
                <a:gd name="connsiteY47" fmla="*/ 285375 h 763934"/>
                <a:gd name="connsiteX48" fmla="*/ 332765 w 336649"/>
                <a:gd name="connsiteY48" fmla="*/ 311271 h 763934"/>
                <a:gd name="connsiteX49" fmla="*/ 339239 w 336649"/>
                <a:gd name="connsiteY49" fmla="*/ 311271 h 763934"/>
                <a:gd name="connsiteX50" fmla="*/ 339239 w 336649"/>
                <a:gd name="connsiteY50" fmla="*/ 285375 h 763934"/>
                <a:gd name="connsiteX51" fmla="*/ 332765 w 336649"/>
                <a:gd name="connsiteY51" fmla="*/ 285375 h 763934"/>
                <a:gd name="connsiteX52" fmla="*/ 332765 w 336649"/>
                <a:gd name="connsiteY52" fmla="*/ 337167 h 763934"/>
                <a:gd name="connsiteX53" fmla="*/ 332765 w 336649"/>
                <a:gd name="connsiteY53" fmla="*/ 363063 h 763934"/>
                <a:gd name="connsiteX54" fmla="*/ 339239 w 336649"/>
                <a:gd name="connsiteY54" fmla="*/ 363063 h 763934"/>
                <a:gd name="connsiteX55" fmla="*/ 339239 w 336649"/>
                <a:gd name="connsiteY55" fmla="*/ 337167 h 763934"/>
                <a:gd name="connsiteX56" fmla="*/ 332765 w 336649"/>
                <a:gd name="connsiteY56" fmla="*/ 337167 h 763934"/>
                <a:gd name="connsiteX57" fmla="*/ 332765 w 336649"/>
                <a:gd name="connsiteY57" fmla="*/ 388959 h 763934"/>
                <a:gd name="connsiteX58" fmla="*/ 332765 w 336649"/>
                <a:gd name="connsiteY58" fmla="*/ 414855 h 763934"/>
                <a:gd name="connsiteX59" fmla="*/ 339239 w 336649"/>
                <a:gd name="connsiteY59" fmla="*/ 414855 h 763934"/>
                <a:gd name="connsiteX60" fmla="*/ 339239 w 336649"/>
                <a:gd name="connsiteY60" fmla="*/ 388959 h 763934"/>
                <a:gd name="connsiteX61" fmla="*/ 332765 w 336649"/>
                <a:gd name="connsiteY61" fmla="*/ 388959 h 763934"/>
                <a:gd name="connsiteX62" fmla="*/ 332765 w 336649"/>
                <a:gd name="connsiteY62" fmla="*/ 440751 h 763934"/>
                <a:gd name="connsiteX63" fmla="*/ 332765 w 336649"/>
                <a:gd name="connsiteY63" fmla="*/ 466648 h 763934"/>
                <a:gd name="connsiteX64" fmla="*/ 339239 w 336649"/>
                <a:gd name="connsiteY64" fmla="*/ 466648 h 763934"/>
                <a:gd name="connsiteX65" fmla="*/ 339239 w 336649"/>
                <a:gd name="connsiteY65" fmla="*/ 440751 h 763934"/>
                <a:gd name="connsiteX66" fmla="*/ 332765 w 336649"/>
                <a:gd name="connsiteY66" fmla="*/ 440751 h 763934"/>
                <a:gd name="connsiteX67" fmla="*/ 332765 w 336649"/>
                <a:gd name="connsiteY67" fmla="*/ 492544 h 763934"/>
                <a:gd name="connsiteX68" fmla="*/ 332765 w 336649"/>
                <a:gd name="connsiteY68" fmla="*/ 518440 h 763934"/>
                <a:gd name="connsiteX69" fmla="*/ 339239 w 336649"/>
                <a:gd name="connsiteY69" fmla="*/ 518440 h 763934"/>
                <a:gd name="connsiteX70" fmla="*/ 339239 w 336649"/>
                <a:gd name="connsiteY70" fmla="*/ 492544 h 763934"/>
                <a:gd name="connsiteX71" fmla="*/ 332765 w 336649"/>
                <a:gd name="connsiteY71" fmla="*/ 492544 h 763934"/>
                <a:gd name="connsiteX72" fmla="*/ 332765 w 336649"/>
                <a:gd name="connsiteY72" fmla="*/ 544336 h 763934"/>
                <a:gd name="connsiteX73" fmla="*/ 332765 w 336649"/>
                <a:gd name="connsiteY73" fmla="*/ 568290 h 763934"/>
                <a:gd name="connsiteX74" fmla="*/ 313990 w 336649"/>
                <a:gd name="connsiteY74" fmla="*/ 579166 h 763934"/>
                <a:gd name="connsiteX75" fmla="*/ 317227 w 336649"/>
                <a:gd name="connsiteY75" fmla="*/ 584734 h 763934"/>
                <a:gd name="connsiteX76" fmla="*/ 339239 w 336649"/>
                <a:gd name="connsiteY76" fmla="*/ 572045 h 763934"/>
                <a:gd name="connsiteX77" fmla="*/ 339239 w 336649"/>
                <a:gd name="connsiteY77" fmla="*/ 544336 h 763934"/>
                <a:gd name="connsiteX78" fmla="*/ 332765 w 336649"/>
                <a:gd name="connsiteY78" fmla="*/ 544336 h 763934"/>
                <a:gd name="connsiteX79" fmla="*/ 291590 w 336649"/>
                <a:gd name="connsiteY79" fmla="*/ 592114 h 763934"/>
                <a:gd name="connsiteX80" fmla="*/ 269190 w 336649"/>
                <a:gd name="connsiteY80" fmla="*/ 605062 h 763934"/>
                <a:gd name="connsiteX81" fmla="*/ 272427 w 336649"/>
                <a:gd name="connsiteY81" fmla="*/ 610630 h 763934"/>
                <a:gd name="connsiteX82" fmla="*/ 294827 w 336649"/>
                <a:gd name="connsiteY82" fmla="*/ 597682 h 763934"/>
                <a:gd name="connsiteX83" fmla="*/ 291590 w 336649"/>
                <a:gd name="connsiteY83" fmla="*/ 592114 h 763934"/>
                <a:gd name="connsiteX84" fmla="*/ 246660 w 336649"/>
                <a:gd name="connsiteY84" fmla="*/ 618010 h 763934"/>
                <a:gd name="connsiteX85" fmla="*/ 224260 w 336649"/>
                <a:gd name="connsiteY85" fmla="*/ 630958 h 763934"/>
                <a:gd name="connsiteX86" fmla="*/ 227497 w 336649"/>
                <a:gd name="connsiteY86" fmla="*/ 636526 h 763934"/>
                <a:gd name="connsiteX87" fmla="*/ 249897 w 336649"/>
                <a:gd name="connsiteY87" fmla="*/ 623578 h 763934"/>
                <a:gd name="connsiteX88" fmla="*/ 246660 w 336649"/>
                <a:gd name="connsiteY88" fmla="*/ 618010 h 763934"/>
                <a:gd name="connsiteX89" fmla="*/ 201860 w 336649"/>
                <a:gd name="connsiteY89" fmla="*/ 643906 h 763934"/>
                <a:gd name="connsiteX90" fmla="*/ 179460 w 336649"/>
                <a:gd name="connsiteY90" fmla="*/ 656854 h 763934"/>
                <a:gd name="connsiteX91" fmla="*/ 182697 w 336649"/>
                <a:gd name="connsiteY91" fmla="*/ 662422 h 763934"/>
                <a:gd name="connsiteX92" fmla="*/ 205097 w 336649"/>
                <a:gd name="connsiteY92" fmla="*/ 649474 h 763934"/>
                <a:gd name="connsiteX93" fmla="*/ 201860 w 336649"/>
                <a:gd name="connsiteY93" fmla="*/ 643906 h 763934"/>
                <a:gd name="connsiteX94" fmla="*/ 157060 w 336649"/>
                <a:gd name="connsiteY94" fmla="*/ 669802 h 763934"/>
                <a:gd name="connsiteX95" fmla="*/ 134530 w 336649"/>
                <a:gd name="connsiteY95" fmla="*/ 682751 h 763934"/>
                <a:gd name="connsiteX96" fmla="*/ 137767 w 336649"/>
                <a:gd name="connsiteY96" fmla="*/ 688318 h 763934"/>
                <a:gd name="connsiteX97" fmla="*/ 160297 w 336649"/>
                <a:gd name="connsiteY97" fmla="*/ 675370 h 763934"/>
                <a:gd name="connsiteX98" fmla="*/ 157060 w 336649"/>
                <a:gd name="connsiteY98" fmla="*/ 669802 h 763934"/>
                <a:gd name="connsiteX99" fmla="*/ 112130 w 336649"/>
                <a:gd name="connsiteY99" fmla="*/ 695699 h 763934"/>
                <a:gd name="connsiteX100" fmla="*/ 89730 w 336649"/>
                <a:gd name="connsiteY100" fmla="*/ 708647 h 763934"/>
                <a:gd name="connsiteX101" fmla="*/ 92967 w 336649"/>
                <a:gd name="connsiteY101" fmla="*/ 714214 h 763934"/>
                <a:gd name="connsiteX102" fmla="*/ 115367 w 336649"/>
                <a:gd name="connsiteY102" fmla="*/ 701266 h 763934"/>
                <a:gd name="connsiteX103" fmla="*/ 112130 w 336649"/>
                <a:gd name="connsiteY103" fmla="*/ 695699 h 763934"/>
                <a:gd name="connsiteX104" fmla="*/ 67330 w 336649"/>
                <a:gd name="connsiteY104" fmla="*/ 721595 h 763934"/>
                <a:gd name="connsiteX105" fmla="*/ 44930 w 336649"/>
                <a:gd name="connsiteY105" fmla="*/ 734543 h 763934"/>
                <a:gd name="connsiteX106" fmla="*/ 48167 w 336649"/>
                <a:gd name="connsiteY106" fmla="*/ 740110 h 763934"/>
                <a:gd name="connsiteX107" fmla="*/ 70567 w 336649"/>
                <a:gd name="connsiteY107" fmla="*/ 727162 h 763934"/>
                <a:gd name="connsiteX108" fmla="*/ 67330 w 336649"/>
                <a:gd name="connsiteY108" fmla="*/ 721595 h 763934"/>
                <a:gd name="connsiteX109" fmla="*/ 22400 w 336649"/>
                <a:gd name="connsiteY109" fmla="*/ 747491 h 763934"/>
                <a:gd name="connsiteX110" fmla="*/ 3625 w 336649"/>
                <a:gd name="connsiteY110" fmla="*/ 758367 h 763934"/>
                <a:gd name="connsiteX111" fmla="*/ 3237 w 336649"/>
                <a:gd name="connsiteY111" fmla="*/ 758108 h 763934"/>
                <a:gd name="connsiteX112" fmla="*/ 2072 w 336649"/>
                <a:gd name="connsiteY112" fmla="*/ 759274 h 763934"/>
                <a:gd name="connsiteX113" fmla="*/ 2331 w 336649"/>
                <a:gd name="connsiteY113" fmla="*/ 759791 h 763934"/>
                <a:gd name="connsiteX114" fmla="*/ 0 w 336649"/>
                <a:gd name="connsiteY114" fmla="*/ 763676 h 763934"/>
                <a:gd name="connsiteX115" fmla="*/ 3625 w 336649"/>
                <a:gd name="connsiteY115" fmla="*/ 765748 h 763934"/>
                <a:gd name="connsiteX116" fmla="*/ 25637 w 336649"/>
                <a:gd name="connsiteY116" fmla="*/ 753058 h 763934"/>
                <a:gd name="connsiteX117" fmla="*/ 22400 w 336649"/>
                <a:gd name="connsiteY117" fmla="*/ 747491 h 76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36649" h="763934">
                  <a:moveTo>
                    <a:pt x="19552" y="0"/>
                  </a:moveTo>
                  <a:lnTo>
                    <a:pt x="16315" y="5697"/>
                  </a:lnTo>
                  <a:lnTo>
                    <a:pt x="38715" y="18645"/>
                  </a:lnTo>
                  <a:lnTo>
                    <a:pt x="41952" y="12948"/>
                  </a:lnTo>
                  <a:lnTo>
                    <a:pt x="19552" y="0"/>
                  </a:lnTo>
                  <a:close/>
                  <a:moveTo>
                    <a:pt x="64352" y="25896"/>
                  </a:moveTo>
                  <a:lnTo>
                    <a:pt x="61115" y="31593"/>
                  </a:lnTo>
                  <a:lnTo>
                    <a:pt x="83515" y="44541"/>
                  </a:lnTo>
                  <a:lnTo>
                    <a:pt x="86752" y="38844"/>
                  </a:lnTo>
                  <a:lnTo>
                    <a:pt x="64352" y="25896"/>
                  </a:lnTo>
                  <a:close/>
                  <a:moveTo>
                    <a:pt x="109152" y="51792"/>
                  </a:moveTo>
                  <a:lnTo>
                    <a:pt x="105915" y="57489"/>
                  </a:lnTo>
                  <a:lnTo>
                    <a:pt x="128445" y="70437"/>
                  </a:lnTo>
                  <a:lnTo>
                    <a:pt x="131682" y="64740"/>
                  </a:lnTo>
                  <a:lnTo>
                    <a:pt x="109152" y="51792"/>
                  </a:lnTo>
                  <a:close/>
                  <a:moveTo>
                    <a:pt x="154082" y="77688"/>
                  </a:moveTo>
                  <a:lnTo>
                    <a:pt x="150845" y="83385"/>
                  </a:lnTo>
                  <a:lnTo>
                    <a:pt x="173245" y="96333"/>
                  </a:lnTo>
                  <a:lnTo>
                    <a:pt x="176482" y="90636"/>
                  </a:lnTo>
                  <a:lnTo>
                    <a:pt x="154082" y="77688"/>
                  </a:lnTo>
                  <a:close/>
                  <a:moveTo>
                    <a:pt x="198882" y="103584"/>
                  </a:moveTo>
                  <a:lnTo>
                    <a:pt x="195645" y="109281"/>
                  </a:lnTo>
                  <a:lnTo>
                    <a:pt x="218045" y="122229"/>
                  </a:lnTo>
                  <a:lnTo>
                    <a:pt x="221282" y="116532"/>
                  </a:lnTo>
                  <a:lnTo>
                    <a:pt x="198882" y="103584"/>
                  </a:lnTo>
                  <a:close/>
                  <a:moveTo>
                    <a:pt x="243812" y="129480"/>
                  </a:moveTo>
                  <a:lnTo>
                    <a:pt x="240575" y="135177"/>
                  </a:lnTo>
                  <a:lnTo>
                    <a:pt x="262975" y="148126"/>
                  </a:lnTo>
                  <a:lnTo>
                    <a:pt x="266212" y="142429"/>
                  </a:lnTo>
                  <a:lnTo>
                    <a:pt x="243812" y="129480"/>
                  </a:lnTo>
                  <a:close/>
                  <a:moveTo>
                    <a:pt x="288612" y="155377"/>
                  </a:moveTo>
                  <a:lnTo>
                    <a:pt x="285375" y="161074"/>
                  </a:lnTo>
                  <a:lnTo>
                    <a:pt x="307775" y="174022"/>
                  </a:lnTo>
                  <a:lnTo>
                    <a:pt x="311012" y="168325"/>
                  </a:lnTo>
                  <a:lnTo>
                    <a:pt x="288612" y="155377"/>
                  </a:lnTo>
                  <a:close/>
                  <a:moveTo>
                    <a:pt x="333412" y="181273"/>
                  </a:moveTo>
                  <a:lnTo>
                    <a:pt x="330175" y="186970"/>
                  </a:lnTo>
                  <a:lnTo>
                    <a:pt x="332765" y="188394"/>
                  </a:lnTo>
                  <a:lnTo>
                    <a:pt x="332765" y="207687"/>
                  </a:lnTo>
                  <a:lnTo>
                    <a:pt x="339239" y="207687"/>
                  </a:lnTo>
                  <a:lnTo>
                    <a:pt x="339239" y="184639"/>
                  </a:lnTo>
                  <a:lnTo>
                    <a:pt x="333412" y="181273"/>
                  </a:lnTo>
                  <a:close/>
                  <a:moveTo>
                    <a:pt x="332765" y="233583"/>
                  </a:moveTo>
                  <a:lnTo>
                    <a:pt x="332765" y="259479"/>
                  </a:lnTo>
                  <a:lnTo>
                    <a:pt x="339239" y="259479"/>
                  </a:lnTo>
                  <a:lnTo>
                    <a:pt x="339239" y="233583"/>
                  </a:lnTo>
                  <a:lnTo>
                    <a:pt x="332765" y="233583"/>
                  </a:lnTo>
                  <a:close/>
                  <a:moveTo>
                    <a:pt x="332765" y="285375"/>
                  </a:moveTo>
                  <a:lnTo>
                    <a:pt x="332765" y="311271"/>
                  </a:lnTo>
                  <a:lnTo>
                    <a:pt x="339239" y="311271"/>
                  </a:lnTo>
                  <a:lnTo>
                    <a:pt x="339239" y="285375"/>
                  </a:lnTo>
                  <a:lnTo>
                    <a:pt x="332765" y="285375"/>
                  </a:lnTo>
                  <a:close/>
                  <a:moveTo>
                    <a:pt x="332765" y="337167"/>
                  </a:moveTo>
                  <a:lnTo>
                    <a:pt x="332765" y="363063"/>
                  </a:lnTo>
                  <a:lnTo>
                    <a:pt x="339239" y="363063"/>
                  </a:lnTo>
                  <a:lnTo>
                    <a:pt x="339239" y="337167"/>
                  </a:lnTo>
                  <a:lnTo>
                    <a:pt x="332765" y="337167"/>
                  </a:lnTo>
                  <a:close/>
                  <a:moveTo>
                    <a:pt x="332765" y="388959"/>
                  </a:moveTo>
                  <a:lnTo>
                    <a:pt x="332765" y="414855"/>
                  </a:lnTo>
                  <a:lnTo>
                    <a:pt x="339239" y="414855"/>
                  </a:lnTo>
                  <a:lnTo>
                    <a:pt x="339239" y="388959"/>
                  </a:lnTo>
                  <a:lnTo>
                    <a:pt x="332765" y="388959"/>
                  </a:lnTo>
                  <a:close/>
                  <a:moveTo>
                    <a:pt x="332765" y="440751"/>
                  </a:moveTo>
                  <a:lnTo>
                    <a:pt x="332765" y="466648"/>
                  </a:lnTo>
                  <a:lnTo>
                    <a:pt x="339239" y="466648"/>
                  </a:lnTo>
                  <a:lnTo>
                    <a:pt x="339239" y="440751"/>
                  </a:lnTo>
                  <a:lnTo>
                    <a:pt x="332765" y="440751"/>
                  </a:lnTo>
                  <a:close/>
                  <a:moveTo>
                    <a:pt x="332765" y="492544"/>
                  </a:moveTo>
                  <a:lnTo>
                    <a:pt x="332765" y="518440"/>
                  </a:lnTo>
                  <a:lnTo>
                    <a:pt x="339239" y="518440"/>
                  </a:lnTo>
                  <a:lnTo>
                    <a:pt x="339239" y="492544"/>
                  </a:lnTo>
                  <a:lnTo>
                    <a:pt x="332765" y="492544"/>
                  </a:lnTo>
                  <a:close/>
                  <a:moveTo>
                    <a:pt x="332765" y="544336"/>
                  </a:moveTo>
                  <a:lnTo>
                    <a:pt x="332765" y="568290"/>
                  </a:lnTo>
                  <a:lnTo>
                    <a:pt x="313990" y="579166"/>
                  </a:lnTo>
                  <a:lnTo>
                    <a:pt x="317227" y="584734"/>
                  </a:lnTo>
                  <a:lnTo>
                    <a:pt x="339239" y="572045"/>
                  </a:lnTo>
                  <a:lnTo>
                    <a:pt x="339239" y="544336"/>
                  </a:lnTo>
                  <a:lnTo>
                    <a:pt x="332765" y="544336"/>
                  </a:lnTo>
                  <a:close/>
                  <a:moveTo>
                    <a:pt x="291590" y="592114"/>
                  </a:moveTo>
                  <a:lnTo>
                    <a:pt x="269190" y="605062"/>
                  </a:lnTo>
                  <a:lnTo>
                    <a:pt x="272427" y="610630"/>
                  </a:lnTo>
                  <a:lnTo>
                    <a:pt x="294827" y="597682"/>
                  </a:lnTo>
                  <a:lnTo>
                    <a:pt x="291590" y="592114"/>
                  </a:lnTo>
                  <a:close/>
                  <a:moveTo>
                    <a:pt x="246660" y="618010"/>
                  </a:moveTo>
                  <a:lnTo>
                    <a:pt x="224260" y="630958"/>
                  </a:lnTo>
                  <a:lnTo>
                    <a:pt x="227497" y="636526"/>
                  </a:lnTo>
                  <a:lnTo>
                    <a:pt x="249897" y="623578"/>
                  </a:lnTo>
                  <a:lnTo>
                    <a:pt x="246660" y="618010"/>
                  </a:lnTo>
                  <a:close/>
                  <a:moveTo>
                    <a:pt x="201860" y="643906"/>
                  </a:moveTo>
                  <a:lnTo>
                    <a:pt x="179460" y="656854"/>
                  </a:lnTo>
                  <a:lnTo>
                    <a:pt x="182697" y="662422"/>
                  </a:lnTo>
                  <a:lnTo>
                    <a:pt x="205097" y="649474"/>
                  </a:lnTo>
                  <a:lnTo>
                    <a:pt x="201860" y="643906"/>
                  </a:lnTo>
                  <a:close/>
                  <a:moveTo>
                    <a:pt x="157060" y="669802"/>
                  </a:moveTo>
                  <a:lnTo>
                    <a:pt x="134530" y="682751"/>
                  </a:lnTo>
                  <a:lnTo>
                    <a:pt x="137767" y="688318"/>
                  </a:lnTo>
                  <a:lnTo>
                    <a:pt x="160297" y="675370"/>
                  </a:lnTo>
                  <a:lnTo>
                    <a:pt x="157060" y="669802"/>
                  </a:lnTo>
                  <a:close/>
                  <a:moveTo>
                    <a:pt x="112130" y="695699"/>
                  </a:moveTo>
                  <a:lnTo>
                    <a:pt x="89730" y="708647"/>
                  </a:lnTo>
                  <a:lnTo>
                    <a:pt x="92967" y="714214"/>
                  </a:lnTo>
                  <a:lnTo>
                    <a:pt x="115367" y="701266"/>
                  </a:lnTo>
                  <a:lnTo>
                    <a:pt x="112130" y="695699"/>
                  </a:lnTo>
                  <a:close/>
                  <a:moveTo>
                    <a:pt x="67330" y="721595"/>
                  </a:moveTo>
                  <a:lnTo>
                    <a:pt x="44930" y="734543"/>
                  </a:lnTo>
                  <a:lnTo>
                    <a:pt x="48167" y="740110"/>
                  </a:lnTo>
                  <a:lnTo>
                    <a:pt x="70567" y="727162"/>
                  </a:lnTo>
                  <a:lnTo>
                    <a:pt x="67330" y="721595"/>
                  </a:lnTo>
                  <a:close/>
                  <a:moveTo>
                    <a:pt x="22400" y="747491"/>
                  </a:moveTo>
                  <a:lnTo>
                    <a:pt x="3625" y="758367"/>
                  </a:lnTo>
                  <a:lnTo>
                    <a:pt x="3237" y="758108"/>
                  </a:lnTo>
                  <a:lnTo>
                    <a:pt x="2072" y="759274"/>
                  </a:lnTo>
                  <a:lnTo>
                    <a:pt x="2331" y="759791"/>
                  </a:lnTo>
                  <a:lnTo>
                    <a:pt x="0" y="763676"/>
                  </a:lnTo>
                  <a:lnTo>
                    <a:pt x="3625" y="765748"/>
                  </a:lnTo>
                  <a:lnTo>
                    <a:pt x="25637" y="753058"/>
                  </a:lnTo>
                  <a:lnTo>
                    <a:pt x="22400" y="747491"/>
                  </a:lnTo>
                  <a:close/>
                </a:path>
              </a:pathLst>
            </a:custGeom>
            <a:solidFill>
              <a:srgbClr val="00338D"/>
            </a:solidFill>
            <a:ln w="12948" cap="flat">
              <a:noFill/>
              <a:prstDash val="solid"/>
              <a:miter/>
            </a:ln>
          </p:spPr>
          <p:txBody>
            <a:bodyPr rtlCol="0" anchor="ctr"/>
            <a:lstStyle/>
            <a:p>
              <a:pPr defTabSz="914507">
                <a:defRPr/>
              </a:pPr>
              <a:endParaRPr lang="es-MX" sz="1350" kern="0" dirty="0">
                <a:solidFill>
                  <a:srgbClr val="000000"/>
                </a:solidFill>
                <a:latin typeface="Arial"/>
              </a:endParaRPr>
            </a:p>
          </p:txBody>
        </p:sp>
        <p:sp>
          <p:nvSpPr>
            <p:cNvPr id="30" name="Forma libre: forma 20">
              <a:extLst>
                <a:ext uri="{FF2B5EF4-FFF2-40B4-BE49-F238E27FC236}">
                  <a16:creationId xmlns:a16="http://schemas.microsoft.com/office/drawing/2014/main" id="{3C5D20DC-4458-FAE1-68D5-A61236E4A3C6}"/>
                </a:ext>
              </a:extLst>
            </p:cNvPr>
            <p:cNvSpPr/>
            <p:nvPr/>
          </p:nvSpPr>
          <p:spPr>
            <a:xfrm>
              <a:off x="744996" y="5302626"/>
              <a:ext cx="310093" cy="731461"/>
            </a:xfrm>
            <a:custGeom>
              <a:avLst/>
              <a:gdLst>
                <a:gd name="connsiteX0" fmla="*/ 325643 w 323701"/>
                <a:gd name="connsiteY0" fmla="*/ 0 h 763934"/>
                <a:gd name="connsiteX1" fmla="*/ 303243 w 323701"/>
                <a:gd name="connsiteY1" fmla="*/ 12948 h 763934"/>
                <a:gd name="connsiteX2" fmla="*/ 306480 w 323701"/>
                <a:gd name="connsiteY2" fmla="*/ 18516 h 763934"/>
                <a:gd name="connsiteX3" fmla="*/ 328880 w 323701"/>
                <a:gd name="connsiteY3" fmla="*/ 5568 h 763934"/>
                <a:gd name="connsiteX4" fmla="*/ 325643 w 323701"/>
                <a:gd name="connsiteY4" fmla="*/ 0 h 763934"/>
                <a:gd name="connsiteX5" fmla="*/ 280843 w 323701"/>
                <a:gd name="connsiteY5" fmla="*/ 25896 h 763934"/>
                <a:gd name="connsiteX6" fmla="*/ 258443 w 323701"/>
                <a:gd name="connsiteY6" fmla="*/ 38844 h 763934"/>
                <a:gd name="connsiteX7" fmla="*/ 261680 w 323701"/>
                <a:gd name="connsiteY7" fmla="*/ 44412 h 763934"/>
                <a:gd name="connsiteX8" fmla="*/ 284080 w 323701"/>
                <a:gd name="connsiteY8" fmla="*/ 31464 h 763934"/>
                <a:gd name="connsiteX9" fmla="*/ 280843 w 323701"/>
                <a:gd name="connsiteY9" fmla="*/ 25896 h 763934"/>
                <a:gd name="connsiteX10" fmla="*/ 236043 w 323701"/>
                <a:gd name="connsiteY10" fmla="*/ 51792 h 763934"/>
                <a:gd name="connsiteX11" fmla="*/ 213513 w 323701"/>
                <a:gd name="connsiteY11" fmla="*/ 64740 h 763934"/>
                <a:gd name="connsiteX12" fmla="*/ 216750 w 323701"/>
                <a:gd name="connsiteY12" fmla="*/ 70308 h 763934"/>
                <a:gd name="connsiteX13" fmla="*/ 239280 w 323701"/>
                <a:gd name="connsiteY13" fmla="*/ 57360 h 763934"/>
                <a:gd name="connsiteX14" fmla="*/ 236043 w 323701"/>
                <a:gd name="connsiteY14" fmla="*/ 51792 h 763934"/>
                <a:gd name="connsiteX15" fmla="*/ 191113 w 323701"/>
                <a:gd name="connsiteY15" fmla="*/ 77688 h 763934"/>
                <a:gd name="connsiteX16" fmla="*/ 168713 w 323701"/>
                <a:gd name="connsiteY16" fmla="*/ 90636 h 763934"/>
                <a:gd name="connsiteX17" fmla="*/ 171950 w 323701"/>
                <a:gd name="connsiteY17" fmla="*/ 96204 h 763934"/>
                <a:gd name="connsiteX18" fmla="*/ 194350 w 323701"/>
                <a:gd name="connsiteY18" fmla="*/ 83256 h 763934"/>
                <a:gd name="connsiteX19" fmla="*/ 191113 w 323701"/>
                <a:gd name="connsiteY19" fmla="*/ 77688 h 763934"/>
                <a:gd name="connsiteX20" fmla="*/ 146313 w 323701"/>
                <a:gd name="connsiteY20" fmla="*/ 103584 h 763934"/>
                <a:gd name="connsiteX21" fmla="*/ 123913 w 323701"/>
                <a:gd name="connsiteY21" fmla="*/ 116532 h 763934"/>
                <a:gd name="connsiteX22" fmla="*/ 127150 w 323701"/>
                <a:gd name="connsiteY22" fmla="*/ 122100 h 763934"/>
                <a:gd name="connsiteX23" fmla="*/ 149550 w 323701"/>
                <a:gd name="connsiteY23" fmla="*/ 109152 h 763934"/>
                <a:gd name="connsiteX24" fmla="*/ 146313 w 323701"/>
                <a:gd name="connsiteY24" fmla="*/ 103584 h 763934"/>
                <a:gd name="connsiteX25" fmla="*/ 101383 w 323701"/>
                <a:gd name="connsiteY25" fmla="*/ 129480 h 763934"/>
                <a:gd name="connsiteX26" fmla="*/ 78983 w 323701"/>
                <a:gd name="connsiteY26" fmla="*/ 142429 h 763934"/>
                <a:gd name="connsiteX27" fmla="*/ 82220 w 323701"/>
                <a:gd name="connsiteY27" fmla="*/ 147996 h 763934"/>
                <a:gd name="connsiteX28" fmla="*/ 104620 w 323701"/>
                <a:gd name="connsiteY28" fmla="*/ 135048 h 763934"/>
                <a:gd name="connsiteX29" fmla="*/ 101383 w 323701"/>
                <a:gd name="connsiteY29" fmla="*/ 129480 h 763934"/>
                <a:gd name="connsiteX30" fmla="*/ 56583 w 323701"/>
                <a:gd name="connsiteY30" fmla="*/ 155377 h 763934"/>
                <a:gd name="connsiteX31" fmla="*/ 34183 w 323701"/>
                <a:gd name="connsiteY31" fmla="*/ 168325 h 763934"/>
                <a:gd name="connsiteX32" fmla="*/ 37420 w 323701"/>
                <a:gd name="connsiteY32" fmla="*/ 173892 h 763934"/>
                <a:gd name="connsiteX33" fmla="*/ 59820 w 323701"/>
                <a:gd name="connsiteY33" fmla="*/ 160944 h 763934"/>
                <a:gd name="connsiteX34" fmla="*/ 56583 w 323701"/>
                <a:gd name="connsiteY34" fmla="*/ 155377 h 763934"/>
                <a:gd name="connsiteX35" fmla="*/ 11783 w 323701"/>
                <a:gd name="connsiteY35" fmla="*/ 181273 h 763934"/>
                <a:gd name="connsiteX36" fmla="*/ 0 w 323701"/>
                <a:gd name="connsiteY36" fmla="*/ 188006 h 763934"/>
                <a:gd name="connsiteX37" fmla="*/ 0 w 323701"/>
                <a:gd name="connsiteY37" fmla="*/ 204061 h 763934"/>
                <a:gd name="connsiteX38" fmla="*/ 6474 w 323701"/>
                <a:gd name="connsiteY38" fmla="*/ 204061 h 763934"/>
                <a:gd name="connsiteX39" fmla="*/ 6474 w 323701"/>
                <a:gd name="connsiteY39" fmla="*/ 191761 h 763934"/>
                <a:gd name="connsiteX40" fmla="*/ 15020 w 323701"/>
                <a:gd name="connsiteY40" fmla="*/ 186840 h 763934"/>
                <a:gd name="connsiteX41" fmla="*/ 11783 w 323701"/>
                <a:gd name="connsiteY41" fmla="*/ 181273 h 763934"/>
                <a:gd name="connsiteX42" fmla="*/ 0 w 323701"/>
                <a:gd name="connsiteY42" fmla="*/ 229957 h 763934"/>
                <a:gd name="connsiteX43" fmla="*/ 0 w 323701"/>
                <a:gd name="connsiteY43" fmla="*/ 255853 h 763934"/>
                <a:gd name="connsiteX44" fmla="*/ 6474 w 323701"/>
                <a:gd name="connsiteY44" fmla="*/ 255853 h 763934"/>
                <a:gd name="connsiteX45" fmla="*/ 6474 w 323701"/>
                <a:gd name="connsiteY45" fmla="*/ 229957 h 763934"/>
                <a:gd name="connsiteX46" fmla="*/ 0 w 323701"/>
                <a:gd name="connsiteY46" fmla="*/ 229957 h 763934"/>
                <a:gd name="connsiteX47" fmla="*/ 0 w 323701"/>
                <a:gd name="connsiteY47" fmla="*/ 281749 h 763934"/>
                <a:gd name="connsiteX48" fmla="*/ 0 w 323701"/>
                <a:gd name="connsiteY48" fmla="*/ 307646 h 763934"/>
                <a:gd name="connsiteX49" fmla="*/ 6474 w 323701"/>
                <a:gd name="connsiteY49" fmla="*/ 307646 h 763934"/>
                <a:gd name="connsiteX50" fmla="*/ 6474 w 323701"/>
                <a:gd name="connsiteY50" fmla="*/ 281749 h 763934"/>
                <a:gd name="connsiteX51" fmla="*/ 0 w 323701"/>
                <a:gd name="connsiteY51" fmla="*/ 281749 h 763934"/>
                <a:gd name="connsiteX52" fmla="*/ 0 w 323701"/>
                <a:gd name="connsiteY52" fmla="*/ 333542 h 763934"/>
                <a:gd name="connsiteX53" fmla="*/ 0 w 323701"/>
                <a:gd name="connsiteY53" fmla="*/ 359438 h 763934"/>
                <a:gd name="connsiteX54" fmla="*/ 6474 w 323701"/>
                <a:gd name="connsiteY54" fmla="*/ 359438 h 763934"/>
                <a:gd name="connsiteX55" fmla="*/ 6474 w 323701"/>
                <a:gd name="connsiteY55" fmla="*/ 333542 h 763934"/>
                <a:gd name="connsiteX56" fmla="*/ 0 w 323701"/>
                <a:gd name="connsiteY56" fmla="*/ 333542 h 763934"/>
                <a:gd name="connsiteX57" fmla="*/ 0 w 323701"/>
                <a:gd name="connsiteY57" fmla="*/ 385334 h 763934"/>
                <a:gd name="connsiteX58" fmla="*/ 0 w 323701"/>
                <a:gd name="connsiteY58" fmla="*/ 411230 h 763934"/>
                <a:gd name="connsiteX59" fmla="*/ 6474 w 323701"/>
                <a:gd name="connsiteY59" fmla="*/ 411230 h 763934"/>
                <a:gd name="connsiteX60" fmla="*/ 6474 w 323701"/>
                <a:gd name="connsiteY60" fmla="*/ 385334 h 763934"/>
                <a:gd name="connsiteX61" fmla="*/ 0 w 323701"/>
                <a:gd name="connsiteY61" fmla="*/ 385334 h 763934"/>
                <a:gd name="connsiteX62" fmla="*/ 0 w 323701"/>
                <a:gd name="connsiteY62" fmla="*/ 437126 h 763934"/>
                <a:gd name="connsiteX63" fmla="*/ 0 w 323701"/>
                <a:gd name="connsiteY63" fmla="*/ 463022 h 763934"/>
                <a:gd name="connsiteX64" fmla="*/ 6474 w 323701"/>
                <a:gd name="connsiteY64" fmla="*/ 463022 h 763934"/>
                <a:gd name="connsiteX65" fmla="*/ 6474 w 323701"/>
                <a:gd name="connsiteY65" fmla="*/ 437126 h 763934"/>
                <a:gd name="connsiteX66" fmla="*/ 0 w 323701"/>
                <a:gd name="connsiteY66" fmla="*/ 437126 h 763934"/>
                <a:gd name="connsiteX67" fmla="*/ 0 w 323701"/>
                <a:gd name="connsiteY67" fmla="*/ 488918 h 763934"/>
                <a:gd name="connsiteX68" fmla="*/ 0 w 323701"/>
                <a:gd name="connsiteY68" fmla="*/ 514814 h 763934"/>
                <a:gd name="connsiteX69" fmla="*/ 6474 w 323701"/>
                <a:gd name="connsiteY69" fmla="*/ 514814 h 763934"/>
                <a:gd name="connsiteX70" fmla="*/ 6474 w 323701"/>
                <a:gd name="connsiteY70" fmla="*/ 488918 h 763934"/>
                <a:gd name="connsiteX71" fmla="*/ 0 w 323701"/>
                <a:gd name="connsiteY71" fmla="*/ 488918 h 763934"/>
                <a:gd name="connsiteX72" fmla="*/ 0 w 323701"/>
                <a:gd name="connsiteY72" fmla="*/ 540710 h 763934"/>
                <a:gd name="connsiteX73" fmla="*/ 0 w 323701"/>
                <a:gd name="connsiteY73" fmla="*/ 566607 h 763934"/>
                <a:gd name="connsiteX74" fmla="*/ 6474 w 323701"/>
                <a:gd name="connsiteY74" fmla="*/ 566607 h 763934"/>
                <a:gd name="connsiteX75" fmla="*/ 6474 w 323701"/>
                <a:gd name="connsiteY75" fmla="*/ 540710 h 763934"/>
                <a:gd name="connsiteX76" fmla="*/ 0 w 323701"/>
                <a:gd name="connsiteY76" fmla="*/ 540710 h 763934"/>
                <a:gd name="connsiteX77" fmla="*/ 21105 w 323701"/>
                <a:gd name="connsiteY77" fmla="*/ 580202 h 763934"/>
                <a:gd name="connsiteX78" fmla="*/ 17868 w 323701"/>
                <a:gd name="connsiteY78" fmla="*/ 585899 h 763934"/>
                <a:gd name="connsiteX79" fmla="*/ 40268 w 323701"/>
                <a:gd name="connsiteY79" fmla="*/ 598847 h 763934"/>
                <a:gd name="connsiteX80" fmla="*/ 43505 w 323701"/>
                <a:gd name="connsiteY80" fmla="*/ 593150 h 763934"/>
                <a:gd name="connsiteX81" fmla="*/ 21105 w 323701"/>
                <a:gd name="connsiteY81" fmla="*/ 580202 h 763934"/>
                <a:gd name="connsiteX82" fmla="*/ 66035 w 323701"/>
                <a:gd name="connsiteY82" fmla="*/ 606098 h 763934"/>
                <a:gd name="connsiteX83" fmla="*/ 62798 w 323701"/>
                <a:gd name="connsiteY83" fmla="*/ 611795 h 763934"/>
                <a:gd name="connsiteX84" fmla="*/ 85198 w 323701"/>
                <a:gd name="connsiteY84" fmla="*/ 624744 h 763934"/>
                <a:gd name="connsiteX85" fmla="*/ 88435 w 323701"/>
                <a:gd name="connsiteY85" fmla="*/ 619046 h 763934"/>
                <a:gd name="connsiteX86" fmla="*/ 66035 w 323701"/>
                <a:gd name="connsiteY86" fmla="*/ 606098 h 763934"/>
                <a:gd name="connsiteX87" fmla="*/ 110835 w 323701"/>
                <a:gd name="connsiteY87" fmla="*/ 631994 h 763934"/>
                <a:gd name="connsiteX88" fmla="*/ 107598 w 323701"/>
                <a:gd name="connsiteY88" fmla="*/ 637692 h 763934"/>
                <a:gd name="connsiteX89" fmla="*/ 129998 w 323701"/>
                <a:gd name="connsiteY89" fmla="*/ 650640 h 763934"/>
                <a:gd name="connsiteX90" fmla="*/ 133235 w 323701"/>
                <a:gd name="connsiteY90" fmla="*/ 644942 h 763934"/>
                <a:gd name="connsiteX91" fmla="*/ 110835 w 323701"/>
                <a:gd name="connsiteY91" fmla="*/ 631994 h 763934"/>
                <a:gd name="connsiteX92" fmla="*/ 155765 w 323701"/>
                <a:gd name="connsiteY92" fmla="*/ 657891 h 763934"/>
                <a:gd name="connsiteX93" fmla="*/ 152528 w 323701"/>
                <a:gd name="connsiteY93" fmla="*/ 663588 h 763934"/>
                <a:gd name="connsiteX94" fmla="*/ 174928 w 323701"/>
                <a:gd name="connsiteY94" fmla="*/ 676536 h 763934"/>
                <a:gd name="connsiteX95" fmla="*/ 178165 w 323701"/>
                <a:gd name="connsiteY95" fmla="*/ 670839 h 763934"/>
                <a:gd name="connsiteX96" fmla="*/ 155765 w 323701"/>
                <a:gd name="connsiteY96" fmla="*/ 657891 h 763934"/>
                <a:gd name="connsiteX97" fmla="*/ 200565 w 323701"/>
                <a:gd name="connsiteY97" fmla="*/ 683787 h 763934"/>
                <a:gd name="connsiteX98" fmla="*/ 197328 w 323701"/>
                <a:gd name="connsiteY98" fmla="*/ 689484 h 763934"/>
                <a:gd name="connsiteX99" fmla="*/ 219728 w 323701"/>
                <a:gd name="connsiteY99" fmla="*/ 702432 h 763934"/>
                <a:gd name="connsiteX100" fmla="*/ 222965 w 323701"/>
                <a:gd name="connsiteY100" fmla="*/ 696735 h 763934"/>
                <a:gd name="connsiteX101" fmla="*/ 200565 w 323701"/>
                <a:gd name="connsiteY101" fmla="*/ 683787 h 763934"/>
                <a:gd name="connsiteX102" fmla="*/ 245365 w 323701"/>
                <a:gd name="connsiteY102" fmla="*/ 709683 h 763934"/>
                <a:gd name="connsiteX103" fmla="*/ 242128 w 323701"/>
                <a:gd name="connsiteY103" fmla="*/ 715380 h 763934"/>
                <a:gd name="connsiteX104" fmla="*/ 264658 w 323701"/>
                <a:gd name="connsiteY104" fmla="*/ 728328 h 763934"/>
                <a:gd name="connsiteX105" fmla="*/ 267895 w 323701"/>
                <a:gd name="connsiteY105" fmla="*/ 722631 h 763934"/>
                <a:gd name="connsiteX106" fmla="*/ 245365 w 323701"/>
                <a:gd name="connsiteY106" fmla="*/ 709683 h 763934"/>
                <a:gd name="connsiteX107" fmla="*/ 290295 w 323701"/>
                <a:gd name="connsiteY107" fmla="*/ 735579 h 763934"/>
                <a:gd name="connsiteX108" fmla="*/ 287058 w 323701"/>
                <a:gd name="connsiteY108" fmla="*/ 741276 h 763934"/>
                <a:gd name="connsiteX109" fmla="*/ 309458 w 323701"/>
                <a:gd name="connsiteY109" fmla="*/ 754224 h 763934"/>
                <a:gd name="connsiteX110" fmla="*/ 312695 w 323701"/>
                <a:gd name="connsiteY110" fmla="*/ 748527 h 763934"/>
                <a:gd name="connsiteX111" fmla="*/ 290295 w 323701"/>
                <a:gd name="connsiteY111" fmla="*/ 735579 h 763934"/>
                <a:gd name="connsiteX112" fmla="*/ 335095 w 323701"/>
                <a:gd name="connsiteY112" fmla="*/ 761475 h 763934"/>
                <a:gd name="connsiteX113" fmla="*/ 333930 w 323701"/>
                <a:gd name="connsiteY113" fmla="*/ 762640 h 763934"/>
                <a:gd name="connsiteX114" fmla="*/ 334189 w 323701"/>
                <a:gd name="connsiteY114" fmla="*/ 763158 h 763934"/>
                <a:gd name="connsiteX115" fmla="*/ 331858 w 323701"/>
                <a:gd name="connsiteY115" fmla="*/ 767172 h 763934"/>
                <a:gd name="connsiteX116" fmla="*/ 335484 w 323701"/>
                <a:gd name="connsiteY116" fmla="*/ 769243 h 763934"/>
                <a:gd name="connsiteX117" fmla="*/ 335484 w 323701"/>
                <a:gd name="connsiteY117" fmla="*/ 761734 h 763934"/>
                <a:gd name="connsiteX118" fmla="*/ 335095 w 323701"/>
                <a:gd name="connsiteY118" fmla="*/ 761475 h 76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23701" h="763934">
                  <a:moveTo>
                    <a:pt x="325643" y="0"/>
                  </a:moveTo>
                  <a:lnTo>
                    <a:pt x="303243" y="12948"/>
                  </a:lnTo>
                  <a:lnTo>
                    <a:pt x="306480" y="18516"/>
                  </a:lnTo>
                  <a:lnTo>
                    <a:pt x="328880" y="5568"/>
                  </a:lnTo>
                  <a:lnTo>
                    <a:pt x="325643" y="0"/>
                  </a:lnTo>
                  <a:close/>
                  <a:moveTo>
                    <a:pt x="280843" y="25896"/>
                  </a:moveTo>
                  <a:lnTo>
                    <a:pt x="258443" y="38844"/>
                  </a:lnTo>
                  <a:lnTo>
                    <a:pt x="261680" y="44412"/>
                  </a:lnTo>
                  <a:lnTo>
                    <a:pt x="284080" y="31464"/>
                  </a:lnTo>
                  <a:lnTo>
                    <a:pt x="280843" y="25896"/>
                  </a:lnTo>
                  <a:close/>
                  <a:moveTo>
                    <a:pt x="236043" y="51792"/>
                  </a:moveTo>
                  <a:lnTo>
                    <a:pt x="213513" y="64740"/>
                  </a:lnTo>
                  <a:lnTo>
                    <a:pt x="216750" y="70308"/>
                  </a:lnTo>
                  <a:lnTo>
                    <a:pt x="239280" y="57360"/>
                  </a:lnTo>
                  <a:lnTo>
                    <a:pt x="236043" y="51792"/>
                  </a:lnTo>
                  <a:close/>
                  <a:moveTo>
                    <a:pt x="191113" y="77688"/>
                  </a:moveTo>
                  <a:lnTo>
                    <a:pt x="168713" y="90636"/>
                  </a:lnTo>
                  <a:lnTo>
                    <a:pt x="171950" y="96204"/>
                  </a:lnTo>
                  <a:lnTo>
                    <a:pt x="194350" y="83256"/>
                  </a:lnTo>
                  <a:lnTo>
                    <a:pt x="191113" y="77688"/>
                  </a:lnTo>
                  <a:close/>
                  <a:moveTo>
                    <a:pt x="146313" y="103584"/>
                  </a:moveTo>
                  <a:lnTo>
                    <a:pt x="123913" y="116532"/>
                  </a:lnTo>
                  <a:lnTo>
                    <a:pt x="127150" y="122100"/>
                  </a:lnTo>
                  <a:lnTo>
                    <a:pt x="149550" y="109152"/>
                  </a:lnTo>
                  <a:lnTo>
                    <a:pt x="146313" y="103584"/>
                  </a:lnTo>
                  <a:close/>
                  <a:moveTo>
                    <a:pt x="101383" y="129480"/>
                  </a:moveTo>
                  <a:lnTo>
                    <a:pt x="78983" y="142429"/>
                  </a:lnTo>
                  <a:lnTo>
                    <a:pt x="82220" y="147996"/>
                  </a:lnTo>
                  <a:lnTo>
                    <a:pt x="104620" y="135048"/>
                  </a:lnTo>
                  <a:lnTo>
                    <a:pt x="101383" y="129480"/>
                  </a:lnTo>
                  <a:close/>
                  <a:moveTo>
                    <a:pt x="56583" y="155377"/>
                  </a:moveTo>
                  <a:lnTo>
                    <a:pt x="34183" y="168325"/>
                  </a:lnTo>
                  <a:lnTo>
                    <a:pt x="37420" y="173892"/>
                  </a:lnTo>
                  <a:lnTo>
                    <a:pt x="59820" y="160944"/>
                  </a:lnTo>
                  <a:lnTo>
                    <a:pt x="56583" y="155377"/>
                  </a:lnTo>
                  <a:close/>
                  <a:moveTo>
                    <a:pt x="11783" y="181273"/>
                  </a:moveTo>
                  <a:lnTo>
                    <a:pt x="0" y="188006"/>
                  </a:lnTo>
                  <a:lnTo>
                    <a:pt x="0" y="204061"/>
                  </a:lnTo>
                  <a:lnTo>
                    <a:pt x="6474" y="204061"/>
                  </a:lnTo>
                  <a:lnTo>
                    <a:pt x="6474" y="191761"/>
                  </a:lnTo>
                  <a:lnTo>
                    <a:pt x="15020" y="186840"/>
                  </a:lnTo>
                  <a:lnTo>
                    <a:pt x="11783" y="181273"/>
                  </a:lnTo>
                  <a:close/>
                  <a:moveTo>
                    <a:pt x="0" y="229957"/>
                  </a:moveTo>
                  <a:lnTo>
                    <a:pt x="0" y="255853"/>
                  </a:lnTo>
                  <a:lnTo>
                    <a:pt x="6474" y="255853"/>
                  </a:lnTo>
                  <a:lnTo>
                    <a:pt x="6474" y="229957"/>
                  </a:lnTo>
                  <a:lnTo>
                    <a:pt x="0" y="229957"/>
                  </a:lnTo>
                  <a:close/>
                  <a:moveTo>
                    <a:pt x="0" y="281749"/>
                  </a:moveTo>
                  <a:lnTo>
                    <a:pt x="0" y="307646"/>
                  </a:lnTo>
                  <a:lnTo>
                    <a:pt x="6474" y="307646"/>
                  </a:lnTo>
                  <a:lnTo>
                    <a:pt x="6474" y="281749"/>
                  </a:lnTo>
                  <a:lnTo>
                    <a:pt x="0" y="281749"/>
                  </a:lnTo>
                  <a:close/>
                  <a:moveTo>
                    <a:pt x="0" y="333542"/>
                  </a:moveTo>
                  <a:lnTo>
                    <a:pt x="0" y="359438"/>
                  </a:lnTo>
                  <a:lnTo>
                    <a:pt x="6474" y="359438"/>
                  </a:lnTo>
                  <a:lnTo>
                    <a:pt x="6474" y="333542"/>
                  </a:lnTo>
                  <a:lnTo>
                    <a:pt x="0" y="333542"/>
                  </a:lnTo>
                  <a:close/>
                  <a:moveTo>
                    <a:pt x="0" y="385334"/>
                  </a:moveTo>
                  <a:lnTo>
                    <a:pt x="0" y="411230"/>
                  </a:lnTo>
                  <a:lnTo>
                    <a:pt x="6474" y="411230"/>
                  </a:lnTo>
                  <a:lnTo>
                    <a:pt x="6474" y="385334"/>
                  </a:lnTo>
                  <a:lnTo>
                    <a:pt x="0" y="385334"/>
                  </a:lnTo>
                  <a:close/>
                  <a:moveTo>
                    <a:pt x="0" y="437126"/>
                  </a:moveTo>
                  <a:lnTo>
                    <a:pt x="0" y="463022"/>
                  </a:lnTo>
                  <a:lnTo>
                    <a:pt x="6474" y="463022"/>
                  </a:lnTo>
                  <a:lnTo>
                    <a:pt x="6474" y="437126"/>
                  </a:lnTo>
                  <a:lnTo>
                    <a:pt x="0" y="437126"/>
                  </a:lnTo>
                  <a:close/>
                  <a:moveTo>
                    <a:pt x="0" y="488918"/>
                  </a:moveTo>
                  <a:lnTo>
                    <a:pt x="0" y="514814"/>
                  </a:lnTo>
                  <a:lnTo>
                    <a:pt x="6474" y="514814"/>
                  </a:lnTo>
                  <a:lnTo>
                    <a:pt x="6474" y="488918"/>
                  </a:lnTo>
                  <a:lnTo>
                    <a:pt x="0" y="488918"/>
                  </a:lnTo>
                  <a:close/>
                  <a:moveTo>
                    <a:pt x="0" y="540710"/>
                  </a:moveTo>
                  <a:lnTo>
                    <a:pt x="0" y="566607"/>
                  </a:lnTo>
                  <a:lnTo>
                    <a:pt x="6474" y="566607"/>
                  </a:lnTo>
                  <a:lnTo>
                    <a:pt x="6474" y="540710"/>
                  </a:lnTo>
                  <a:lnTo>
                    <a:pt x="0" y="540710"/>
                  </a:lnTo>
                  <a:close/>
                  <a:moveTo>
                    <a:pt x="21105" y="580202"/>
                  </a:moveTo>
                  <a:lnTo>
                    <a:pt x="17868" y="585899"/>
                  </a:lnTo>
                  <a:lnTo>
                    <a:pt x="40268" y="598847"/>
                  </a:lnTo>
                  <a:lnTo>
                    <a:pt x="43505" y="593150"/>
                  </a:lnTo>
                  <a:lnTo>
                    <a:pt x="21105" y="580202"/>
                  </a:lnTo>
                  <a:close/>
                  <a:moveTo>
                    <a:pt x="66035" y="606098"/>
                  </a:moveTo>
                  <a:lnTo>
                    <a:pt x="62798" y="611795"/>
                  </a:lnTo>
                  <a:lnTo>
                    <a:pt x="85198" y="624744"/>
                  </a:lnTo>
                  <a:lnTo>
                    <a:pt x="88435" y="619046"/>
                  </a:lnTo>
                  <a:lnTo>
                    <a:pt x="66035" y="606098"/>
                  </a:lnTo>
                  <a:close/>
                  <a:moveTo>
                    <a:pt x="110835" y="631994"/>
                  </a:moveTo>
                  <a:lnTo>
                    <a:pt x="107598" y="637692"/>
                  </a:lnTo>
                  <a:lnTo>
                    <a:pt x="129998" y="650640"/>
                  </a:lnTo>
                  <a:lnTo>
                    <a:pt x="133235" y="644942"/>
                  </a:lnTo>
                  <a:lnTo>
                    <a:pt x="110835" y="631994"/>
                  </a:lnTo>
                  <a:close/>
                  <a:moveTo>
                    <a:pt x="155765" y="657891"/>
                  </a:moveTo>
                  <a:lnTo>
                    <a:pt x="152528" y="663588"/>
                  </a:lnTo>
                  <a:lnTo>
                    <a:pt x="174928" y="676536"/>
                  </a:lnTo>
                  <a:lnTo>
                    <a:pt x="178165" y="670839"/>
                  </a:lnTo>
                  <a:lnTo>
                    <a:pt x="155765" y="657891"/>
                  </a:lnTo>
                  <a:close/>
                  <a:moveTo>
                    <a:pt x="200565" y="683787"/>
                  </a:moveTo>
                  <a:lnTo>
                    <a:pt x="197328" y="689484"/>
                  </a:lnTo>
                  <a:lnTo>
                    <a:pt x="219728" y="702432"/>
                  </a:lnTo>
                  <a:lnTo>
                    <a:pt x="222965" y="696735"/>
                  </a:lnTo>
                  <a:lnTo>
                    <a:pt x="200565" y="683787"/>
                  </a:lnTo>
                  <a:close/>
                  <a:moveTo>
                    <a:pt x="245365" y="709683"/>
                  </a:moveTo>
                  <a:lnTo>
                    <a:pt x="242128" y="715380"/>
                  </a:lnTo>
                  <a:lnTo>
                    <a:pt x="264658" y="728328"/>
                  </a:lnTo>
                  <a:lnTo>
                    <a:pt x="267895" y="722631"/>
                  </a:lnTo>
                  <a:lnTo>
                    <a:pt x="245365" y="709683"/>
                  </a:lnTo>
                  <a:close/>
                  <a:moveTo>
                    <a:pt x="290295" y="735579"/>
                  </a:moveTo>
                  <a:lnTo>
                    <a:pt x="287058" y="741276"/>
                  </a:lnTo>
                  <a:lnTo>
                    <a:pt x="309458" y="754224"/>
                  </a:lnTo>
                  <a:lnTo>
                    <a:pt x="312695" y="748527"/>
                  </a:lnTo>
                  <a:lnTo>
                    <a:pt x="290295" y="735579"/>
                  </a:lnTo>
                  <a:close/>
                  <a:moveTo>
                    <a:pt x="335095" y="761475"/>
                  </a:moveTo>
                  <a:lnTo>
                    <a:pt x="333930" y="762640"/>
                  </a:lnTo>
                  <a:lnTo>
                    <a:pt x="334189" y="763158"/>
                  </a:lnTo>
                  <a:lnTo>
                    <a:pt x="331858" y="767172"/>
                  </a:lnTo>
                  <a:lnTo>
                    <a:pt x="335484" y="769243"/>
                  </a:lnTo>
                  <a:lnTo>
                    <a:pt x="335484" y="761734"/>
                  </a:lnTo>
                  <a:lnTo>
                    <a:pt x="335095" y="761475"/>
                  </a:lnTo>
                  <a:close/>
                </a:path>
              </a:pathLst>
            </a:custGeom>
            <a:solidFill>
              <a:srgbClr val="00338D"/>
            </a:solidFill>
            <a:ln w="12948" cap="flat">
              <a:noFill/>
              <a:prstDash val="solid"/>
              <a:miter/>
            </a:ln>
          </p:spPr>
          <p:txBody>
            <a:bodyPr rtlCol="0" anchor="ctr"/>
            <a:lstStyle/>
            <a:p>
              <a:pPr defTabSz="914507">
                <a:defRPr/>
              </a:pPr>
              <a:endParaRPr lang="es-MX" sz="1350" kern="0" dirty="0">
                <a:solidFill>
                  <a:srgbClr val="000000"/>
                </a:solidFill>
                <a:latin typeface="Arial"/>
              </a:endParaRPr>
            </a:p>
          </p:txBody>
        </p:sp>
        <p:pic>
          <p:nvPicPr>
            <p:cNvPr id="31" name="Graphic 30">
              <a:extLst>
                <a:ext uri="{FF2B5EF4-FFF2-40B4-BE49-F238E27FC236}">
                  <a16:creationId xmlns:a16="http://schemas.microsoft.com/office/drawing/2014/main" id="{05AB07A2-DE9B-94DF-D667-8AA30A2B03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1111" y="4030923"/>
              <a:ext cx="327600" cy="327600"/>
            </a:xfrm>
            <a:prstGeom prst="rect">
              <a:avLst/>
            </a:prstGeom>
          </p:spPr>
        </p:pic>
        <p:pic>
          <p:nvPicPr>
            <p:cNvPr id="32" name="Graphic 31">
              <a:extLst>
                <a:ext uri="{FF2B5EF4-FFF2-40B4-BE49-F238E27FC236}">
                  <a16:creationId xmlns:a16="http://schemas.microsoft.com/office/drawing/2014/main" id="{B8C45FB7-AD6C-3A4F-C7DC-B5C506CA8A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1111" y="2561183"/>
              <a:ext cx="327600" cy="327600"/>
            </a:xfrm>
            <a:prstGeom prst="rect">
              <a:avLst/>
            </a:prstGeom>
          </p:spPr>
        </p:pic>
        <p:grpSp>
          <p:nvGrpSpPr>
            <p:cNvPr id="33" name="Group 32">
              <a:extLst>
                <a:ext uri="{FF2B5EF4-FFF2-40B4-BE49-F238E27FC236}">
                  <a16:creationId xmlns:a16="http://schemas.microsoft.com/office/drawing/2014/main" id="{4F58B593-E024-D6B9-DA6B-B60B327E10E7}"/>
                </a:ext>
              </a:extLst>
            </p:cNvPr>
            <p:cNvGrpSpPr>
              <a:grpSpLocks noChangeAspect="1"/>
            </p:cNvGrpSpPr>
            <p:nvPr/>
          </p:nvGrpSpPr>
          <p:grpSpPr>
            <a:xfrm>
              <a:off x="901111" y="5490237"/>
              <a:ext cx="327600" cy="343986"/>
              <a:chOff x="4064084" y="1295348"/>
              <a:chExt cx="4065032" cy="4268377"/>
            </a:xfrm>
            <a:solidFill>
              <a:srgbClr val="FFFFFF"/>
            </a:solidFill>
          </p:grpSpPr>
          <p:sp>
            <p:nvSpPr>
              <p:cNvPr id="34" name="Freeform: Shape 33">
                <a:extLst>
                  <a:ext uri="{FF2B5EF4-FFF2-40B4-BE49-F238E27FC236}">
                    <a16:creationId xmlns:a16="http://schemas.microsoft.com/office/drawing/2014/main" id="{E3F5B010-8B24-B192-9EB2-7D3327895DDB}"/>
                  </a:ext>
                </a:extLst>
              </p:cNvPr>
              <p:cNvSpPr/>
              <p:nvPr/>
            </p:nvSpPr>
            <p:spPr>
              <a:xfrm>
                <a:off x="4064100" y="4039350"/>
                <a:ext cx="1303849" cy="1219500"/>
              </a:xfrm>
              <a:custGeom>
                <a:avLst/>
                <a:gdLst>
                  <a:gd name="connsiteX0" fmla="*/ 1303849 w 1303849"/>
                  <a:gd name="connsiteY0" fmla="*/ 115852 h 1219500"/>
                  <a:gd name="connsiteX1" fmla="*/ 914625 w 1303849"/>
                  <a:gd name="connsiteY1" fmla="*/ 914625 h 1219500"/>
                  <a:gd name="connsiteX2" fmla="*/ 914625 w 1303849"/>
                  <a:gd name="connsiteY2" fmla="*/ 1219500 h 1219500"/>
                  <a:gd name="connsiteX3" fmla="*/ 304875 w 1303849"/>
                  <a:gd name="connsiteY3" fmla="*/ 1219500 h 1219500"/>
                  <a:gd name="connsiteX4" fmla="*/ 0 w 1303849"/>
                  <a:gd name="connsiteY4" fmla="*/ 914625 h 1219500"/>
                  <a:gd name="connsiteX5" fmla="*/ 0 w 1303849"/>
                  <a:gd name="connsiteY5" fmla="*/ 711375 h 1219500"/>
                  <a:gd name="connsiteX6" fmla="*/ 711375 w 1303849"/>
                  <a:gd name="connsiteY6" fmla="*/ 0 h 1219500"/>
                  <a:gd name="connsiteX7" fmla="*/ 914625 w 1303849"/>
                  <a:gd name="connsiteY7" fmla="*/ 0 h 1219500"/>
                  <a:gd name="connsiteX8" fmla="*/ 1303849 w 1303849"/>
                  <a:gd name="connsiteY8" fmla="*/ 115852 h 12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849" h="1219500">
                    <a:moveTo>
                      <a:pt x="1303849" y="115852"/>
                    </a:moveTo>
                    <a:cubicBezTo>
                      <a:pt x="1067063" y="301826"/>
                      <a:pt x="914625" y="590442"/>
                      <a:pt x="914625" y="914625"/>
                    </a:cubicBezTo>
                    <a:lnTo>
                      <a:pt x="914625" y="1219500"/>
                    </a:lnTo>
                    <a:lnTo>
                      <a:pt x="304875" y="1219500"/>
                    </a:lnTo>
                    <a:cubicBezTo>
                      <a:pt x="136178" y="1219500"/>
                      <a:pt x="0" y="1083323"/>
                      <a:pt x="0" y="914625"/>
                    </a:cubicBezTo>
                    <a:lnTo>
                      <a:pt x="0" y="711375"/>
                    </a:lnTo>
                    <a:cubicBezTo>
                      <a:pt x="0" y="318086"/>
                      <a:pt x="318086" y="0"/>
                      <a:pt x="711375" y="0"/>
                    </a:cubicBezTo>
                    <a:lnTo>
                      <a:pt x="914625" y="0"/>
                    </a:lnTo>
                    <a:cubicBezTo>
                      <a:pt x="1058933" y="0"/>
                      <a:pt x="1192062" y="42683"/>
                      <a:pt x="1303849" y="115852"/>
                    </a:cubicBezTo>
                    <a:close/>
                  </a:path>
                </a:pathLst>
              </a:custGeom>
              <a:grpFill/>
              <a:ln w="101600" cap="flat">
                <a:noFill/>
                <a:prstDash val="solid"/>
                <a:miter/>
              </a:ln>
            </p:spPr>
            <p:txBody>
              <a:bodyPr rtlCol="0" anchor="ctr"/>
              <a:lstStyle/>
              <a:p>
                <a:pPr defTabSz="914507">
                  <a:defRPr/>
                </a:pPr>
                <a:endParaRPr lang="es-MX" sz="5530" kern="0" dirty="0">
                  <a:solidFill>
                    <a:srgbClr val="000000"/>
                  </a:solidFill>
                  <a:latin typeface="Arial"/>
                </a:endParaRPr>
              </a:p>
            </p:txBody>
          </p:sp>
          <p:sp>
            <p:nvSpPr>
              <p:cNvPr id="35" name="Freeform: Shape 34">
                <a:extLst>
                  <a:ext uri="{FF2B5EF4-FFF2-40B4-BE49-F238E27FC236}">
                    <a16:creationId xmlns:a16="http://schemas.microsoft.com/office/drawing/2014/main" id="{F5E3C156-FCB5-C2C5-0AF4-F4BE1A6D3F48}"/>
                  </a:ext>
                </a:extLst>
              </p:cNvPr>
              <p:cNvSpPr/>
              <p:nvPr/>
            </p:nvSpPr>
            <p:spPr>
              <a:xfrm>
                <a:off x="6858788" y="3124725"/>
                <a:ext cx="914625" cy="914625"/>
              </a:xfrm>
              <a:custGeom>
                <a:avLst/>
                <a:gdLst>
                  <a:gd name="connsiteX0" fmla="*/ 914625 w 914625"/>
                  <a:gd name="connsiteY0" fmla="*/ 457313 h 914625"/>
                  <a:gd name="connsiteX1" fmla="*/ 457313 w 914625"/>
                  <a:gd name="connsiteY1" fmla="*/ 914625 h 914625"/>
                  <a:gd name="connsiteX2" fmla="*/ 0 w 914625"/>
                  <a:gd name="connsiteY2" fmla="*/ 457313 h 914625"/>
                  <a:gd name="connsiteX3" fmla="*/ 457313 w 914625"/>
                  <a:gd name="connsiteY3" fmla="*/ 0 h 914625"/>
                  <a:gd name="connsiteX4" fmla="*/ 914625 w 914625"/>
                  <a:gd name="connsiteY4" fmla="*/ 457313 h 91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25" h="914625">
                    <a:moveTo>
                      <a:pt x="914625" y="457313"/>
                    </a:moveTo>
                    <a:cubicBezTo>
                      <a:pt x="914625" y="709879"/>
                      <a:pt x="709880" y="914625"/>
                      <a:pt x="457313" y="914625"/>
                    </a:cubicBezTo>
                    <a:cubicBezTo>
                      <a:pt x="204746" y="914625"/>
                      <a:pt x="0" y="709879"/>
                      <a:pt x="0" y="457313"/>
                    </a:cubicBezTo>
                    <a:cubicBezTo>
                      <a:pt x="0" y="204746"/>
                      <a:pt x="204746" y="0"/>
                      <a:pt x="457313" y="0"/>
                    </a:cubicBezTo>
                    <a:cubicBezTo>
                      <a:pt x="709880" y="0"/>
                      <a:pt x="914625" y="204746"/>
                      <a:pt x="914625" y="457313"/>
                    </a:cubicBezTo>
                    <a:close/>
                  </a:path>
                </a:pathLst>
              </a:custGeom>
              <a:grpFill/>
              <a:ln w="101600" cap="flat">
                <a:noFill/>
                <a:prstDash val="solid"/>
                <a:miter/>
              </a:ln>
            </p:spPr>
            <p:txBody>
              <a:bodyPr rtlCol="0" anchor="ctr"/>
              <a:lstStyle/>
              <a:p>
                <a:pPr defTabSz="914507">
                  <a:defRPr/>
                </a:pPr>
                <a:endParaRPr lang="es-MX" sz="5530" kern="0" dirty="0">
                  <a:solidFill>
                    <a:srgbClr val="000000"/>
                  </a:solidFill>
                  <a:latin typeface="Arial"/>
                </a:endParaRPr>
              </a:p>
            </p:txBody>
          </p:sp>
          <p:sp>
            <p:nvSpPr>
              <p:cNvPr id="36" name="Freeform: Shape 35">
                <a:extLst>
                  <a:ext uri="{FF2B5EF4-FFF2-40B4-BE49-F238E27FC236}">
                    <a16:creationId xmlns:a16="http://schemas.microsoft.com/office/drawing/2014/main" id="{7D5B9F3A-3E0E-F88F-887C-125181220A98}"/>
                  </a:ext>
                </a:extLst>
              </p:cNvPr>
              <p:cNvSpPr/>
              <p:nvPr/>
            </p:nvSpPr>
            <p:spPr>
              <a:xfrm>
                <a:off x="4419787" y="3124725"/>
                <a:ext cx="914625" cy="914625"/>
              </a:xfrm>
              <a:custGeom>
                <a:avLst/>
                <a:gdLst>
                  <a:gd name="connsiteX0" fmla="*/ 914625 w 914625"/>
                  <a:gd name="connsiteY0" fmla="*/ 457313 h 914625"/>
                  <a:gd name="connsiteX1" fmla="*/ 457313 w 914625"/>
                  <a:gd name="connsiteY1" fmla="*/ 914625 h 914625"/>
                  <a:gd name="connsiteX2" fmla="*/ 0 w 914625"/>
                  <a:gd name="connsiteY2" fmla="*/ 457313 h 914625"/>
                  <a:gd name="connsiteX3" fmla="*/ 457313 w 914625"/>
                  <a:gd name="connsiteY3" fmla="*/ 0 h 914625"/>
                  <a:gd name="connsiteX4" fmla="*/ 914625 w 914625"/>
                  <a:gd name="connsiteY4" fmla="*/ 457313 h 91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25" h="914625">
                    <a:moveTo>
                      <a:pt x="914625" y="457313"/>
                    </a:moveTo>
                    <a:cubicBezTo>
                      <a:pt x="914625" y="709879"/>
                      <a:pt x="709879" y="914625"/>
                      <a:pt x="457313" y="914625"/>
                    </a:cubicBezTo>
                    <a:cubicBezTo>
                      <a:pt x="204746" y="914625"/>
                      <a:pt x="0" y="709879"/>
                      <a:pt x="0" y="457313"/>
                    </a:cubicBezTo>
                    <a:cubicBezTo>
                      <a:pt x="0" y="204746"/>
                      <a:pt x="204746" y="0"/>
                      <a:pt x="457313" y="0"/>
                    </a:cubicBezTo>
                    <a:cubicBezTo>
                      <a:pt x="709879" y="0"/>
                      <a:pt x="914625" y="204746"/>
                      <a:pt x="914625" y="457313"/>
                    </a:cubicBezTo>
                    <a:close/>
                  </a:path>
                </a:pathLst>
              </a:custGeom>
              <a:grpFill/>
              <a:ln w="101600" cap="flat">
                <a:noFill/>
                <a:prstDash val="solid"/>
                <a:miter/>
              </a:ln>
            </p:spPr>
            <p:txBody>
              <a:bodyPr rtlCol="0" anchor="ctr"/>
              <a:lstStyle/>
              <a:p>
                <a:pPr defTabSz="914507">
                  <a:defRPr/>
                </a:pPr>
                <a:endParaRPr lang="es-MX" sz="5530" kern="0" dirty="0">
                  <a:solidFill>
                    <a:srgbClr val="000000"/>
                  </a:solidFill>
                  <a:latin typeface="Arial"/>
                </a:endParaRPr>
              </a:p>
            </p:txBody>
          </p:sp>
          <p:sp>
            <p:nvSpPr>
              <p:cNvPr id="37" name="Freeform: Shape 36">
                <a:extLst>
                  <a:ext uri="{FF2B5EF4-FFF2-40B4-BE49-F238E27FC236}">
                    <a16:creationId xmlns:a16="http://schemas.microsoft.com/office/drawing/2014/main" id="{2128318F-3006-AF0A-49E7-3B31C7B80321}"/>
                  </a:ext>
                </a:extLst>
              </p:cNvPr>
              <p:cNvSpPr/>
              <p:nvPr/>
            </p:nvSpPr>
            <p:spPr>
              <a:xfrm>
                <a:off x="6825251" y="4039350"/>
                <a:ext cx="1303849" cy="1219500"/>
              </a:xfrm>
              <a:custGeom>
                <a:avLst/>
                <a:gdLst>
                  <a:gd name="connsiteX0" fmla="*/ 1303849 w 1303849"/>
                  <a:gd name="connsiteY0" fmla="*/ 711375 h 1219500"/>
                  <a:gd name="connsiteX1" fmla="*/ 1303849 w 1303849"/>
                  <a:gd name="connsiteY1" fmla="*/ 914625 h 1219500"/>
                  <a:gd name="connsiteX2" fmla="*/ 998974 w 1303849"/>
                  <a:gd name="connsiteY2" fmla="*/ 1219500 h 1219500"/>
                  <a:gd name="connsiteX3" fmla="*/ 389224 w 1303849"/>
                  <a:gd name="connsiteY3" fmla="*/ 1219500 h 1219500"/>
                  <a:gd name="connsiteX4" fmla="*/ 389224 w 1303849"/>
                  <a:gd name="connsiteY4" fmla="*/ 914625 h 1219500"/>
                  <a:gd name="connsiteX5" fmla="*/ 0 w 1303849"/>
                  <a:gd name="connsiteY5" fmla="*/ 115852 h 1219500"/>
                  <a:gd name="connsiteX6" fmla="*/ 389224 w 1303849"/>
                  <a:gd name="connsiteY6" fmla="*/ 0 h 1219500"/>
                  <a:gd name="connsiteX7" fmla="*/ 592474 w 1303849"/>
                  <a:gd name="connsiteY7" fmla="*/ 0 h 1219500"/>
                  <a:gd name="connsiteX8" fmla="*/ 1303849 w 1303849"/>
                  <a:gd name="connsiteY8" fmla="*/ 711375 h 12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849" h="1219500">
                    <a:moveTo>
                      <a:pt x="1303849" y="711375"/>
                    </a:moveTo>
                    <a:lnTo>
                      <a:pt x="1303849" y="914625"/>
                    </a:lnTo>
                    <a:cubicBezTo>
                      <a:pt x="1303849" y="1083323"/>
                      <a:pt x="1167672" y="1219500"/>
                      <a:pt x="998974" y="1219500"/>
                    </a:cubicBezTo>
                    <a:lnTo>
                      <a:pt x="389224" y="1219500"/>
                    </a:lnTo>
                    <a:lnTo>
                      <a:pt x="389224" y="914625"/>
                    </a:lnTo>
                    <a:cubicBezTo>
                      <a:pt x="389224" y="590442"/>
                      <a:pt x="236786" y="301826"/>
                      <a:pt x="0" y="115852"/>
                    </a:cubicBezTo>
                    <a:cubicBezTo>
                      <a:pt x="111788" y="42683"/>
                      <a:pt x="244916" y="0"/>
                      <a:pt x="389224" y="0"/>
                    </a:cubicBezTo>
                    <a:lnTo>
                      <a:pt x="592474" y="0"/>
                    </a:lnTo>
                    <a:cubicBezTo>
                      <a:pt x="985763" y="0"/>
                      <a:pt x="1303849" y="318086"/>
                      <a:pt x="1303849" y="711375"/>
                    </a:cubicBezTo>
                    <a:close/>
                  </a:path>
                </a:pathLst>
              </a:custGeom>
              <a:grpFill/>
              <a:ln w="101600" cap="flat">
                <a:noFill/>
                <a:prstDash val="solid"/>
                <a:miter/>
              </a:ln>
            </p:spPr>
            <p:txBody>
              <a:bodyPr rtlCol="0" anchor="ctr"/>
              <a:lstStyle/>
              <a:p>
                <a:pPr defTabSz="914507">
                  <a:defRPr/>
                </a:pPr>
                <a:endParaRPr lang="es-MX" sz="5530" kern="0" dirty="0">
                  <a:solidFill>
                    <a:srgbClr val="000000"/>
                  </a:solidFill>
                  <a:latin typeface="Arial"/>
                </a:endParaRPr>
              </a:p>
            </p:txBody>
          </p:sp>
          <p:sp>
            <p:nvSpPr>
              <p:cNvPr id="38" name="Freeform: Shape 37">
                <a:extLst>
                  <a:ext uri="{FF2B5EF4-FFF2-40B4-BE49-F238E27FC236}">
                    <a16:creationId xmlns:a16="http://schemas.microsoft.com/office/drawing/2014/main" id="{A8102947-E59D-1BDC-F2E8-30E78B202F5C}"/>
                  </a:ext>
                </a:extLst>
              </p:cNvPr>
              <p:cNvSpPr/>
              <p:nvPr/>
            </p:nvSpPr>
            <p:spPr>
              <a:xfrm>
                <a:off x="5537662" y="3023100"/>
                <a:ext cx="1117875" cy="1117875"/>
              </a:xfrm>
              <a:custGeom>
                <a:avLst/>
                <a:gdLst>
                  <a:gd name="connsiteX0" fmla="*/ 1117875 w 1117875"/>
                  <a:gd name="connsiteY0" fmla="*/ 558938 h 1117875"/>
                  <a:gd name="connsiteX1" fmla="*/ 558938 w 1117875"/>
                  <a:gd name="connsiteY1" fmla="*/ 1117875 h 1117875"/>
                  <a:gd name="connsiteX2" fmla="*/ 0 w 1117875"/>
                  <a:gd name="connsiteY2" fmla="*/ 558938 h 1117875"/>
                  <a:gd name="connsiteX3" fmla="*/ 558938 w 1117875"/>
                  <a:gd name="connsiteY3" fmla="*/ 0 h 1117875"/>
                  <a:gd name="connsiteX4" fmla="*/ 1117875 w 1117875"/>
                  <a:gd name="connsiteY4" fmla="*/ 558938 h 111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875" h="1117875">
                    <a:moveTo>
                      <a:pt x="1117875" y="558938"/>
                    </a:moveTo>
                    <a:cubicBezTo>
                      <a:pt x="1117875" y="867630"/>
                      <a:pt x="867630" y="1117875"/>
                      <a:pt x="558938" y="1117875"/>
                    </a:cubicBezTo>
                    <a:cubicBezTo>
                      <a:pt x="250245" y="1117875"/>
                      <a:pt x="0" y="867630"/>
                      <a:pt x="0" y="558938"/>
                    </a:cubicBezTo>
                    <a:cubicBezTo>
                      <a:pt x="0" y="250245"/>
                      <a:pt x="250245" y="0"/>
                      <a:pt x="558938" y="0"/>
                    </a:cubicBezTo>
                    <a:cubicBezTo>
                      <a:pt x="867630" y="0"/>
                      <a:pt x="1117875" y="250245"/>
                      <a:pt x="1117875" y="558938"/>
                    </a:cubicBezTo>
                    <a:close/>
                  </a:path>
                </a:pathLst>
              </a:custGeom>
              <a:grpFill/>
              <a:ln w="101600" cap="flat">
                <a:noFill/>
                <a:prstDash val="solid"/>
                <a:miter/>
              </a:ln>
            </p:spPr>
            <p:txBody>
              <a:bodyPr rtlCol="0" anchor="ctr"/>
              <a:lstStyle/>
              <a:p>
                <a:pPr defTabSz="914507">
                  <a:defRPr/>
                </a:pPr>
                <a:endParaRPr lang="es-MX" sz="5530" kern="0" dirty="0">
                  <a:solidFill>
                    <a:srgbClr val="000000"/>
                  </a:solidFill>
                  <a:latin typeface="Arial"/>
                </a:endParaRPr>
              </a:p>
            </p:txBody>
          </p:sp>
          <p:sp>
            <p:nvSpPr>
              <p:cNvPr id="39" name="Freeform: Shape 38">
                <a:extLst>
                  <a:ext uri="{FF2B5EF4-FFF2-40B4-BE49-F238E27FC236}">
                    <a16:creationId xmlns:a16="http://schemas.microsoft.com/office/drawing/2014/main" id="{08369922-D53E-10B4-55FA-A82D0EDBC031}"/>
                  </a:ext>
                </a:extLst>
              </p:cNvPr>
              <p:cNvSpPr/>
              <p:nvPr/>
            </p:nvSpPr>
            <p:spPr>
              <a:xfrm>
                <a:off x="5181975" y="4140975"/>
                <a:ext cx="1829250" cy="1422750"/>
              </a:xfrm>
              <a:custGeom>
                <a:avLst/>
                <a:gdLst>
                  <a:gd name="connsiteX0" fmla="*/ 1016250 w 1829250"/>
                  <a:gd name="connsiteY0" fmla="*/ 0 h 1422750"/>
                  <a:gd name="connsiteX1" fmla="*/ 813000 w 1829250"/>
                  <a:gd name="connsiteY1" fmla="*/ 0 h 1422750"/>
                  <a:gd name="connsiteX2" fmla="*/ 0 w 1829250"/>
                  <a:gd name="connsiteY2" fmla="*/ 813000 h 1422750"/>
                  <a:gd name="connsiteX3" fmla="*/ 0 w 1829250"/>
                  <a:gd name="connsiteY3" fmla="*/ 1117875 h 1422750"/>
                  <a:gd name="connsiteX4" fmla="*/ 304875 w 1829250"/>
                  <a:gd name="connsiteY4" fmla="*/ 1422750 h 1422750"/>
                  <a:gd name="connsiteX5" fmla="*/ 1524375 w 1829250"/>
                  <a:gd name="connsiteY5" fmla="*/ 1422750 h 1422750"/>
                  <a:gd name="connsiteX6" fmla="*/ 1829250 w 1829250"/>
                  <a:gd name="connsiteY6" fmla="*/ 1117875 h 1422750"/>
                  <a:gd name="connsiteX7" fmla="*/ 1829250 w 1829250"/>
                  <a:gd name="connsiteY7" fmla="*/ 813000 h 1422750"/>
                  <a:gd name="connsiteX8" fmla="*/ 1016250 w 1829250"/>
                  <a:gd name="connsiteY8" fmla="*/ 0 h 142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9250" h="1422750">
                    <a:moveTo>
                      <a:pt x="1016250" y="0"/>
                    </a:moveTo>
                    <a:lnTo>
                      <a:pt x="813000" y="0"/>
                    </a:lnTo>
                    <a:cubicBezTo>
                      <a:pt x="364732" y="0"/>
                      <a:pt x="0" y="364732"/>
                      <a:pt x="0" y="813000"/>
                    </a:cubicBezTo>
                    <a:lnTo>
                      <a:pt x="0" y="1117875"/>
                    </a:lnTo>
                    <a:cubicBezTo>
                      <a:pt x="0" y="1285963"/>
                      <a:pt x="136787" y="1422750"/>
                      <a:pt x="304875" y="1422750"/>
                    </a:cubicBezTo>
                    <a:lnTo>
                      <a:pt x="1524375" y="1422750"/>
                    </a:lnTo>
                    <a:cubicBezTo>
                      <a:pt x="1692463" y="1422750"/>
                      <a:pt x="1829250" y="1285963"/>
                      <a:pt x="1829250" y="1117875"/>
                    </a:cubicBezTo>
                    <a:lnTo>
                      <a:pt x="1829250" y="813000"/>
                    </a:lnTo>
                    <a:cubicBezTo>
                      <a:pt x="1829250" y="364732"/>
                      <a:pt x="1464518" y="0"/>
                      <a:pt x="1016250" y="0"/>
                    </a:cubicBezTo>
                    <a:close/>
                  </a:path>
                </a:pathLst>
              </a:custGeom>
              <a:grpFill/>
              <a:ln w="101600" cap="flat">
                <a:noFill/>
                <a:prstDash val="solid"/>
                <a:miter/>
              </a:ln>
            </p:spPr>
            <p:txBody>
              <a:bodyPr rtlCol="0" anchor="ctr"/>
              <a:lstStyle/>
              <a:p>
                <a:pPr defTabSz="914507">
                  <a:defRPr/>
                </a:pPr>
                <a:endParaRPr lang="es-MX" sz="5530" kern="0" dirty="0">
                  <a:solidFill>
                    <a:srgbClr val="000000"/>
                  </a:solidFill>
                  <a:latin typeface="Arial"/>
                </a:endParaRPr>
              </a:p>
            </p:txBody>
          </p:sp>
          <p:sp>
            <p:nvSpPr>
              <p:cNvPr id="40" name="Freeform: Shape 39">
                <a:extLst>
                  <a:ext uri="{FF2B5EF4-FFF2-40B4-BE49-F238E27FC236}">
                    <a16:creationId xmlns:a16="http://schemas.microsoft.com/office/drawing/2014/main" id="{1DA50F43-BE2D-E851-154D-3F730194B080}"/>
                  </a:ext>
                </a:extLst>
              </p:cNvPr>
              <p:cNvSpPr/>
              <p:nvPr/>
            </p:nvSpPr>
            <p:spPr>
              <a:xfrm>
                <a:off x="7011210" y="1706014"/>
                <a:ext cx="1117906" cy="1073448"/>
              </a:xfrm>
              <a:custGeom>
                <a:avLst/>
                <a:gdLst>
                  <a:gd name="connsiteX0" fmla="*/ 558953 w 1117906"/>
                  <a:gd name="connsiteY0" fmla="*/ 980097 h 1073448"/>
                  <a:gd name="connsiteX1" fmla="*/ 313732 w 1117906"/>
                  <a:gd name="connsiteY1" fmla="*/ 1067291 h 1073448"/>
                  <a:gd name="connsiteX2" fmla="*/ 173490 w 1117906"/>
                  <a:gd name="connsiteY2" fmla="*/ 965361 h 1073448"/>
                  <a:gd name="connsiteX3" fmla="*/ 180603 w 1117906"/>
                  <a:gd name="connsiteY3" fmla="*/ 705201 h 1073448"/>
                  <a:gd name="connsiteX4" fmla="*/ 21865 w 1117906"/>
                  <a:gd name="connsiteY4" fmla="*/ 498903 h 1073448"/>
                  <a:gd name="connsiteX5" fmla="*/ 75421 w 1117906"/>
                  <a:gd name="connsiteY5" fmla="*/ 333965 h 1073448"/>
                  <a:gd name="connsiteX6" fmla="*/ 325114 w 1117906"/>
                  <a:gd name="connsiteY6" fmla="*/ 260389 h 1073448"/>
                  <a:gd name="connsiteX7" fmla="*/ 472267 w 1117906"/>
                  <a:gd name="connsiteY7" fmla="*/ 45655 h 1073448"/>
                  <a:gd name="connsiteX8" fmla="*/ 645639 w 1117906"/>
                  <a:gd name="connsiteY8" fmla="*/ 45655 h 1073448"/>
                  <a:gd name="connsiteX9" fmla="*/ 792792 w 1117906"/>
                  <a:gd name="connsiteY9" fmla="*/ 260389 h 1073448"/>
                  <a:gd name="connsiteX10" fmla="*/ 1042485 w 1117906"/>
                  <a:gd name="connsiteY10" fmla="*/ 333965 h 1073448"/>
                  <a:gd name="connsiteX11" fmla="*/ 1096041 w 1117906"/>
                  <a:gd name="connsiteY11" fmla="*/ 498903 h 1073448"/>
                  <a:gd name="connsiteX12" fmla="*/ 937303 w 1117906"/>
                  <a:gd name="connsiteY12" fmla="*/ 705201 h 1073448"/>
                  <a:gd name="connsiteX13" fmla="*/ 944417 w 1117906"/>
                  <a:gd name="connsiteY13" fmla="*/ 965361 h 1073448"/>
                  <a:gd name="connsiteX14" fmla="*/ 804174 w 1117906"/>
                  <a:gd name="connsiteY14" fmla="*/ 1067291 h 107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7906" h="1073448">
                    <a:moveTo>
                      <a:pt x="558953" y="980097"/>
                    </a:moveTo>
                    <a:lnTo>
                      <a:pt x="313732" y="1067291"/>
                    </a:lnTo>
                    <a:cubicBezTo>
                      <a:pt x="244119" y="1091986"/>
                      <a:pt x="171457" y="1039243"/>
                      <a:pt x="173490" y="965361"/>
                    </a:cubicBezTo>
                    <a:lnTo>
                      <a:pt x="180603" y="705201"/>
                    </a:lnTo>
                    <a:lnTo>
                      <a:pt x="21865" y="498903"/>
                    </a:lnTo>
                    <a:cubicBezTo>
                      <a:pt x="-23155" y="440367"/>
                      <a:pt x="4588" y="354900"/>
                      <a:pt x="75421" y="333965"/>
                    </a:cubicBezTo>
                    <a:lnTo>
                      <a:pt x="325114" y="260389"/>
                    </a:lnTo>
                    <a:lnTo>
                      <a:pt x="472267" y="45655"/>
                    </a:lnTo>
                    <a:cubicBezTo>
                      <a:pt x="514035" y="-15218"/>
                      <a:pt x="603872" y="-15218"/>
                      <a:pt x="645639" y="45655"/>
                    </a:cubicBezTo>
                    <a:lnTo>
                      <a:pt x="792792" y="260389"/>
                    </a:lnTo>
                    <a:lnTo>
                      <a:pt x="1042485" y="333965"/>
                    </a:lnTo>
                    <a:cubicBezTo>
                      <a:pt x="1113318" y="354798"/>
                      <a:pt x="1141061" y="440367"/>
                      <a:pt x="1096041" y="498903"/>
                    </a:cubicBezTo>
                    <a:lnTo>
                      <a:pt x="937303" y="705201"/>
                    </a:lnTo>
                    <a:lnTo>
                      <a:pt x="944417" y="965361"/>
                    </a:lnTo>
                    <a:cubicBezTo>
                      <a:pt x="946449" y="1039141"/>
                      <a:pt x="873686" y="1091986"/>
                      <a:pt x="804174" y="1067291"/>
                    </a:cubicBezTo>
                    <a:close/>
                  </a:path>
                </a:pathLst>
              </a:custGeom>
              <a:grpFill/>
              <a:ln w="101600" cap="flat">
                <a:noFill/>
                <a:prstDash val="solid"/>
                <a:miter/>
              </a:ln>
            </p:spPr>
            <p:txBody>
              <a:bodyPr rtlCol="0" anchor="ctr"/>
              <a:lstStyle/>
              <a:p>
                <a:pPr defTabSz="914507">
                  <a:defRPr/>
                </a:pPr>
                <a:endParaRPr lang="es-MX" sz="5530" kern="0" dirty="0">
                  <a:solidFill>
                    <a:srgbClr val="000000"/>
                  </a:solidFill>
                  <a:latin typeface="Arial"/>
                </a:endParaRPr>
              </a:p>
            </p:txBody>
          </p:sp>
          <p:sp>
            <p:nvSpPr>
              <p:cNvPr id="41" name="Freeform: Shape 40">
                <a:extLst>
                  <a:ext uri="{FF2B5EF4-FFF2-40B4-BE49-F238E27FC236}">
                    <a16:creationId xmlns:a16="http://schemas.microsoft.com/office/drawing/2014/main" id="{ECFC1E11-73D7-282C-B932-0238F4EBA754}"/>
                  </a:ext>
                </a:extLst>
              </p:cNvPr>
              <p:cNvSpPr/>
              <p:nvPr/>
            </p:nvSpPr>
            <p:spPr>
              <a:xfrm>
                <a:off x="4064084" y="1706014"/>
                <a:ext cx="1117906" cy="1073448"/>
              </a:xfrm>
              <a:custGeom>
                <a:avLst/>
                <a:gdLst>
                  <a:gd name="connsiteX0" fmla="*/ 558953 w 1117906"/>
                  <a:gd name="connsiteY0" fmla="*/ 980097 h 1073448"/>
                  <a:gd name="connsiteX1" fmla="*/ 313732 w 1117906"/>
                  <a:gd name="connsiteY1" fmla="*/ 1067291 h 1073448"/>
                  <a:gd name="connsiteX2" fmla="*/ 173489 w 1117906"/>
                  <a:gd name="connsiteY2" fmla="*/ 965361 h 1073448"/>
                  <a:gd name="connsiteX3" fmla="*/ 180603 w 1117906"/>
                  <a:gd name="connsiteY3" fmla="*/ 705201 h 1073448"/>
                  <a:gd name="connsiteX4" fmla="*/ 21865 w 1117906"/>
                  <a:gd name="connsiteY4" fmla="*/ 498903 h 1073448"/>
                  <a:gd name="connsiteX5" fmla="*/ 75421 w 1117906"/>
                  <a:gd name="connsiteY5" fmla="*/ 333965 h 1073448"/>
                  <a:gd name="connsiteX6" fmla="*/ 325114 w 1117906"/>
                  <a:gd name="connsiteY6" fmla="*/ 260389 h 1073448"/>
                  <a:gd name="connsiteX7" fmla="*/ 472267 w 1117906"/>
                  <a:gd name="connsiteY7" fmla="*/ 45655 h 1073448"/>
                  <a:gd name="connsiteX8" fmla="*/ 645639 w 1117906"/>
                  <a:gd name="connsiteY8" fmla="*/ 45655 h 1073448"/>
                  <a:gd name="connsiteX9" fmla="*/ 792792 w 1117906"/>
                  <a:gd name="connsiteY9" fmla="*/ 260389 h 1073448"/>
                  <a:gd name="connsiteX10" fmla="*/ 1042485 w 1117906"/>
                  <a:gd name="connsiteY10" fmla="*/ 333965 h 1073448"/>
                  <a:gd name="connsiteX11" fmla="*/ 1096041 w 1117906"/>
                  <a:gd name="connsiteY11" fmla="*/ 498903 h 1073448"/>
                  <a:gd name="connsiteX12" fmla="*/ 937303 w 1117906"/>
                  <a:gd name="connsiteY12" fmla="*/ 705201 h 1073448"/>
                  <a:gd name="connsiteX13" fmla="*/ 944417 w 1117906"/>
                  <a:gd name="connsiteY13" fmla="*/ 965361 h 1073448"/>
                  <a:gd name="connsiteX14" fmla="*/ 804174 w 1117906"/>
                  <a:gd name="connsiteY14" fmla="*/ 1067291 h 107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7906" h="1073448">
                    <a:moveTo>
                      <a:pt x="558953" y="980097"/>
                    </a:moveTo>
                    <a:lnTo>
                      <a:pt x="313732" y="1067291"/>
                    </a:lnTo>
                    <a:cubicBezTo>
                      <a:pt x="244119" y="1091986"/>
                      <a:pt x="171457" y="1039243"/>
                      <a:pt x="173489" y="965361"/>
                    </a:cubicBezTo>
                    <a:lnTo>
                      <a:pt x="180603" y="705201"/>
                    </a:lnTo>
                    <a:lnTo>
                      <a:pt x="21865" y="498903"/>
                    </a:lnTo>
                    <a:cubicBezTo>
                      <a:pt x="-23155" y="440367"/>
                      <a:pt x="4589" y="354900"/>
                      <a:pt x="75421" y="333965"/>
                    </a:cubicBezTo>
                    <a:lnTo>
                      <a:pt x="325114" y="260389"/>
                    </a:lnTo>
                    <a:lnTo>
                      <a:pt x="472267" y="45655"/>
                    </a:lnTo>
                    <a:cubicBezTo>
                      <a:pt x="514035" y="-15218"/>
                      <a:pt x="603871" y="-15218"/>
                      <a:pt x="645639" y="45655"/>
                    </a:cubicBezTo>
                    <a:lnTo>
                      <a:pt x="792792" y="260389"/>
                    </a:lnTo>
                    <a:lnTo>
                      <a:pt x="1042485" y="333965"/>
                    </a:lnTo>
                    <a:cubicBezTo>
                      <a:pt x="1113318" y="354798"/>
                      <a:pt x="1141061" y="440367"/>
                      <a:pt x="1096041" y="498903"/>
                    </a:cubicBezTo>
                    <a:lnTo>
                      <a:pt x="937303" y="705201"/>
                    </a:lnTo>
                    <a:lnTo>
                      <a:pt x="944417" y="965361"/>
                    </a:lnTo>
                    <a:cubicBezTo>
                      <a:pt x="946449" y="1039141"/>
                      <a:pt x="873686" y="1091986"/>
                      <a:pt x="804174" y="1067291"/>
                    </a:cubicBezTo>
                    <a:close/>
                  </a:path>
                </a:pathLst>
              </a:custGeom>
              <a:grpFill/>
              <a:ln w="101600" cap="flat">
                <a:noFill/>
                <a:prstDash val="solid"/>
                <a:miter/>
              </a:ln>
            </p:spPr>
            <p:txBody>
              <a:bodyPr rtlCol="0" anchor="ctr"/>
              <a:lstStyle/>
              <a:p>
                <a:pPr defTabSz="914507">
                  <a:defRPr/>
                </a:pPr>
                <a:endParaRPr lang="es-MX" sz="5530" kern="0" dirty="0">
                  <a:solidFill>
                    <a:srgbClr val="000000"/>
                  </a:solidFill>
                  <a:latin typeface="Arial"/>
                </a:endParaRPr>
              </a:p>
            </p:txBody>
          </p:sp>
          <p:sp>
            <p:nvSpPr>
              <p:cNvPr id="42" name="Freeform: Shape 41">
                <a:extLst>
                  <a:ext uri="{FF2B5EF4-FFF2-40B4-BE49-F238E27FC236}">
                    <a16:creationId xmlns:a16="http://schemas.microsoft.com/office/drawing/2014/main" id="{66AE86C9-88E9-7B3E-9782-196B695C6EF0}"/>
                  </a:ext>
                </a:extLst>
              </p:cNvPr>
              <p:cNvSpPr/>
              <p:nvPr/>
            </p:nvSpPr>
            <p:spPr>
              <a:xfrm>
                <a:off x="5433918" y="1295348"/>
                <a:ext cx="1325466" cy="1272786"/>
              </a:xfrm>
              <a:custGeom>
                <a:avLst/>
                <a:gdLst>
                  <a:gd name="connsiteX0" fmla="*/ 662682 w 1325466"/>
                  <a:gd name="connsiteY0" fmla="*/ 1162108 h 1272786"/>
                  <a:gd name="connsiteX1" fmla="*/ 371933 w 1325466"/>
                  <a:gd name="connsiteY1" fmla="*/ 1265460 h 1272786"/>
                  <a:gd name="connsiteX2" fmla="*/ 205675 w 1325466"/>
                  <a:gd name="connsiteY2" fmla="*/ 1144628 h 1272786"/>
                  <a:gd name="connsiteX3" fmla="*/ 214110 w 1325466"/>
                  <a:gd name="connsiteY3" fmla="*/ 836196 h 1272786"/>
                  <a:gd name="connsiteX4" fmla="*/ 25900 w 1325466"/>
                  <a:gd name="connsiteY4" fmla="*/ 591585 h 1272786"/>
                  <a:gd name="connsiteX5" fmla="*/ 89416 w 1325466"/>
                  <a:gd name="connsiteY5" fmla="*/ 396058 h 1272786"/>
                  <a:gd name="connsiteX6" fmla="*/ 385449 w 1325466"/>
                  <a:gd name="connsiteY6" fmla="*/ 308762 h 1272786"/>
                  <a:gd name="connsiteX7" fmla="*/ 559940 w 1325466"/>
                  <a:gd name="connsiteY7" fmla="*/ 54192 h 1272786"/>
                  <a:gd name="connsiteX8" fmla="*/ 765527 w 1325466"/>
                  <a:gd name="connsiteY8" fmla="*/ 54192 h 1272786"/>
                  <a:gd name="connsiteX9" fmla="*/ 940017 w 1325466"/>
                  <a:gd name="connsiteY9" fmla="*/ 308762 h 1272786"/>
                  <a:gd name="connsiteX10" fmla="*/ 1236051 w 1325466"/>
                  <a:gd name="connsiteY10" fmla="*/ 396058 h 1272786"/>
                  <a:gd name="connsiteX11" fmla="*/ 1299566 w 1325466"/>
                  <a:gd name="connsiteY11" fmla="*/ 591585 h 1272786"/>
                  <a:gd name="connsiteX12" fmla="*/ 1111357 w 1325466"/>
                  <a:gd name="connsiteY12" fmla="*/ 836196 h 1272786"/>
                  <a:gd name="connsiteX13" fmla="*/ 1119792 w 1325466"/>
                  <a:gd name="connsiteY13" fmla="*/ 1144628 h 1272786"/>
                  <a:gd name="connsiteX14" fmla="*/ 953533 w 1325466"/>
                  <a:gd name="connsiteY14" fmla="*/ 1265460 h 1272786"/>
                  <a:gd name="connsiteX15" fmla="*/ 662784 w 1325466"/>
                  <a:gd name="connsiteY15" fmla="*/ 1162108 h 127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5466" h="1272786">
                    <a:moveTo>
                      <a:pt x="662682" y="1162108"/>
                    </a:moveTo>
                    <a:lnTo>
                      <a:pt x="371933" y="1265460"/>
                    </a:lnTo>
                    <a:cubicBezTo>
                      <a:pt x="289414" y="1294830"/>
                      <a:pt x="203236" y="1232127"/>
                      <a:pt x="205675" y="1144628"/>
                    </a:cubicBezTo>
                    <a:lnTo>
                      <a:pt x="214110" y="836196"/>
                    </a:lnTo>
                    <a:lnTo>
                      <a:pt x="25900" y="591585"/>
                    </a:lnTo>
                    <a:cubicBezTo>
                      <a:pt x="-27453" y="522175"/>
                      <a:pt x="5473" y="420855"/>
                      <a:pt x="89416" y="396058"/>
                    </a:cubicBezTo>
                    <a:lnTo>
                      <a:pt x="385449" y="308762"/>
                    </a:lnTo>
                    <a:lnTo>
                      <a:pt x="559940" y="54192"/>
                    </a:lnTo>
                    <a:cubicBezTo>
                      <a:pt x="609431" y="-18064"/>
                      <a:pt x="716035" y="-18064"/>
                      <a:pt x="765527" y="54192"/>
                    </a:cubicBezTo>
                    <a:lnTo>
                      <a:pt x="940017" y="308762"/>
                    </a:lnTo>
                    <a:lnTo>
                      <a:pt x="1236051" y="396058"/>
                    </a:lnTo>
                    <a:cubicBezTo>
                      <a:pt x="1319993" y="420855"/>
                      <a:pt x="1352920" y="522175"/>
                      <a:pt x="1299566" y="591585"/>
                    </a:cubicBezTo>
                    <a:lnTo>
                      <a:pt x="1111357" y="836196"/>
                    </a:lnTo>
                    <a:lnTo>
                      <a:pt x="1119792" y="1144628"/>
                    </a:lnTo>
                    <a:cubicBezTo>
                      <a:pt x="1122231" y="1232127"/>
                      <a:pt x="1035951" y="1294830"/>
                      <a:pt x="953533" y="1265460"/>
                    </a:cubicBezTo>
                    <a:lnTo>
                      <a:pt x="662784" y="1162108"/>
                    </a:lnTo>
                    <a:close/>
                  </a:path>
                </a:pathLst>
              </a:custGeom>
              <a:grpFill/>
              <a:ln w="101600" cap="flat">
                <a:noFill/>
                <a:prstDash val="solid"/>
                <a:miter/>
              </a:ln>
            </p:spPr>
            <p:txBody>
              <a:bodyPr rtlCol="0" anchor="ctr"/>
              <a:lstStyle/>
              <a:p>
                <a:pPr defTabSz="914507">
                  <a:defRPr/>
                </a:pPr>
                <a:endParaRPr lang="es-MX" sz="5530" kern="0" dirty="0">
                  <a:solidFill>
                    <a:srgbClr val="000000"/>
                  </a:solidFill>
                  <a:latin typeface="Arial"/>
                </a:endParaRPr>
              </a:p>
            </p:txBody>
          </p:sp>
        </p:grpSp>
      </p:grpSp>
      <p:grpSp>
        <p:nvGrpSpPr>
          <p:cNvPr id="43" name="Group 42">
            <a:extLst>
              <a:ext uri="{FF2B5EF4-FFF2-40B4-BE49-F238E27FC236}">
                <a16:creationId xmlns:a16="http://schemas.microsoft.com/office/drawing/2014/main" id="{0F27FCA8-C0B0-548C-6DB2-642BBC86E81B}"/>
              </a:ext>
            </a:extLst>
          </p:cNvPr>
          <p:cNvGrpSpPr/>
          <p:nvPr/>
        </p:nvGrpSpPr>
        <p:grpSpPr>
          <a:xfrm>
            <a:off x="12055490" y="6595275"/>
            <a:ext cx="792681" cy="1106447"/>
            <a:chOff x="1320825" y="3582566"/>
            <a:chExt cx="319750" cy="446316"/>
          </a:xfrm>
          <a:solidFill>
            <a:srgbClr val="00B8F5"/>
          </a:solidFill>
        </p:grpSpPr>
        <p:sp>
          <p:nvSpPr>
            <p:cNvPr id="44" name="Forma libre: forma 24">
              <a:extLst>
                <a:ext uri="{FF2B5EF4-FFF2-40B4-BE49-F238E27FC236}">
                  <a16:creationId xmlns:a16="http://schemas.microsoft.com/office/drawing/2014/main" id="{0C194A7B-049F-2A5C-AEB9-EEFF709A6FBE}"/>
                </a:ext>
              </a:extLst>
            </p:cNvPr>
            <p:cNvSpPr/>
            <p:nvPr/>
          </p:nvSpPr>
          <p:spPr>
            <a:xfrm>
              <a:off x="1320825" y="3582566"/>
              <a:ext cx="12404" cy="446316"/>
            </a:xfrm>
            <a:custGeom>
              <a:avLst/>
              <a:gdLst>
                <a:gd name="connsiteX0" fmla="*/ 0 w 12948"/>
                <a:gd name="connsiteY0" fmla="*/ 0 h 466129"/>
                <a:gd name="connsiteX1" fmla="*/ 22789 w 12948"/>
                <a:gd name="connsiteY1" fmla="*/ 0 h 466129"/>
                <a:gd name="connsiteX2" fmla="*/ 22789 w 12948"/>
                <a:gd name="connsiteY2" fmla="*/ 467554 h 466129"/>
                <a:gd name="connsiteX3" fmla="*/ 0 w 12948"/>
                <a:gd name="connsiteY3" fmla="*/ 467554 h 466129"/>
              </a:gdLst>
              <a:ahLst/>
              <a:cxnLst>
                <a:cxn ang="0">
                  <a:pos x="connsiteX0" y="connsiteY0"/>
                </a:cxn>
                <a:cxn ang="0">
                  <a:pos x="connsiteX1" y="connsiteY1"/>
                </a:cxn>
                <a:cxn ang="0">
                  <a:pos x="connsiteX2" y="connsiteY2"/>
                </a:cxn>
                <a:cxn ang="0">
                  <a:pos x="connsiteX3" y="connsiteY3"/>
                </a:cxn>
              </a:cxnLst>
              <a:rect l="l" t="t" r="r" b="b"/>
              <a:pathLst>
                <a:path w="12948" h="466129">
                  <a:moveTo>
                    <a:pt x="0" y="0"/>
                  </a:moveTo>
                  <a:lnTo>
                    <a:pt x="22789" y="0"/>
                  </a:lnTo>
                  <a:lnTo>
                    <a:pt x="22789" y="467554"/>
                  </a:lnTo>
                  <a:lnTo>
                    <a:pt x="0" y="467554"/>
                  </a:lnTo>
                  <a:close/>
                </a:path>
              </a:pathLst>
            </a:custGeom>
            <a:grpFill/>
            <a:ln w="12948" cap="flat">
              <a:solidFill>
                <a:srgbClr val="95E5FF"/>
              </a:solidFill>
              <a:prstDash val="solid"/>
              <a:miter/>
            </a:ln>
          </p:spPr>
          <p:txBody>
            <a:bodyPr rtlCol="0" anchor="ctr"/>
            <a:lstStyle/>
            <a:p>
              <a:pPr defTabSz="914507">
                <a:defRPr/>
              </a:pPr>
              <a:endParaRPr lang="es-MX" sz="1350" kern="0" dirty="0">
                <a:solidFill>
                  <a:srgbClr val="000000"/>
                </a:solidFill>
                <a:latin typeface="Arial"/>
              </a:endParaRPr>
            </a:p>
          </p:txBody>
        </p:sp>
        <p:cxnSp>
          <p:nvCxnSpPr>
            <p:cNvPr id="45" name="Conector recto 92">
              <a:extLst>
                <a:ext uri="{FF2B5EF4-FFF2-40B4-BE49-F238E27FC236}">
                  <a16:creationId xmlns:a16="http://schemas.microsoft.com/office/drawing/2014/main" id="{78EE7FFC-E8EF-9BA5-B082-231CCB567375}"/>
                </a:ext>
              </a:extLst>
            </p:cNvPr>
            <p:cNvCxnSpPr>
              <a:cxnSpLocks/>
            </p:cNvCxnSpPr>
            <p:nvPr/>
          </p:nvCxnSpPr>
          <p:spPr>
            <a:xfrm flipV="1">
              <a:off x="1349232" y="3812990"/>
              <a:ext cx="291343" cy="464"/>
            </a:xfrm>
            <a:prstGeom prst="line">
              <a:avLst/>
            </a:prstGeom>
            <a:grpFill/>
            <a:ln w="12700" cap="flat" cmpd="sng" algn="ctr">
              <a:solidFill>
                <a:srgbClr val="95E5FF"/>
              </a:solidFill>
              <a:prstDash val="solid"/>
              <a:miter lim="800000"/>
            </a:ln>
            <a:effectLst/>
          </p:spPr>
        </p:cxnSp>
      </p:grpSp>
      <p:grpSp>
        <p:nvGrpSpPr>
          <p:cNvPr id="46" name="Group 45">
            <a:extLst>
              <a:ext uri="{FF2B5EF4-FFF2-40B4-BE49-F238E27FC236}">
                <a16:creationId xmlns:a16="http://schemas.microsoft.com/office/drawing/2014/main" id="{B4656023-E9D3-70DA-689A-A4F6364578A8}"/>
              </a:ext>
            </a:extLst>
          </p:cNvPr>
          <p:cNvGrpSpPr/>
          <p:nvPr/>
        </p:nvGrpSpPr>
        <p:grpSpPr>
          <a:xfrm>
            <a:off x="12025380" y="3236885"/>
            <a:ext cx="802040" cy="1106447"/>
            <a:chOff x="1325308" y="2159457"/>
            <a:chExt cx="323525" cy="446316"/>
          </a:xfrm>
        </p:grpSpPr>
        <p:sp>
          <p:nvSpPr>
            <p:cNvPr id="47" name="Forma libre: forma 24">
              <a:extLst>
                <a:ext uri="{FF2B5EF4-FFF2-40B4-BE49-F238E27FC236}">
                  <a16:creationId xmlns:a16="http://schemas.microsoft.com/office/drawing/2014/main" id="{EB7CED97-3C32-C4E8-F676-944F8979D7D3}"/>
                </a:ext>
              </a:extLst>
            </p:cNvPr>
            <p:cNvSpPr/>
            <p:nvPr/>
          </p:nvSpPr>
          <p:spPr>
            <a:xfrm>
              <a:off x="1325308" y="2159457"/>
              <a:ext cx="12404" cy="446316"/>
            </a:xfrm>
            <a:custGeom>
              <a:avLst/>
              <a:gdLst>
                <a:gd name="connsiteX0" fmla="*/ 0 w 12948"/>
                <a:gd name="connsiteY0" fmla="*/ 0 h 466129"/>
                <a:gd name="connsiteX1" fmla="*/ 22789 w 12948"/>
                <a:gd name="connsiteY1" fmla="*/ 0 h 466129"/>
                <a:gd name="connsiteX2" fmla="*/ 22789 w 12948"/>
                <a:gd name="connsiteY2" fmla="*/ 467554 h 466129"/>
                <a:gd name="connsiteX3" fmla="*/ 0 w 12948"/>
                <a:gd name="connsiteY3" fmla="*/ 467554 h 466129"/>
              </a:gdLst>
              <a:ahLst/>
              <a:cxnLst>
                <a:cxn ang="0">
                  <a:pos x="connsiteX0" y="connsiteY0"/>
                </a:cxn>
                <a:cxn ang="0">
                  <a:pos x="connsiteX1" y="connsiteY1"/>
                </a:cxn>
                <a:cxn ang="0">
                  <a:pos x="connsiteX2" y="connsiteY2"/>
                </a:cxn>
                <a:cxn ang="0">
                  <a:pos x="connsiteX3" y="connsiteY3"/>
                </a:cxn>
              </a:cxnLst>
              <a:rect l="l" t="t" r="r" b="b"/>
              <a:pathLst>
                <a:path w="12948" h="466129">
                  <a:moveTo>
                    <a:pt x="0" y="0"/>
                  </a:moveTo>
                  <a:lnTo>
                    <a:pt x="22789" y="0"/>
                  </a:lnTo>
                  <a:lnTo>
                    <a:pt x="22789" y="467554"/>
                  </a:lnTo>
                  <a:lnTo>
                    <a:pt x="0" y="467554"/>
                  </a:lnTo>
                  <a:close/>
                </a:path>
              </a:pathLst>
            </a:custGeom>
            <a:solidFill>
              <a:srgbClr val="00338D"/>
            </a:solidFill>
            <a:ln w="12948" cap="flat">
              <a:solidFill>
                <a:srgbClr val="00338D"/>
              </a:solidFill>
              <a:prstDash val="solid"/>
              <a:miter/>
            </a:ln>
          </p:spPr>
          <p:txBody>
            <a:bodyPr rtlCol="0" anchor="ctr"/>
            <a:lstStyle/>
            <a:p>
              <a:pPr defTabSz="914507">
                <a:defRPr/>
              </a:pPr>
              <a:endParaRPr lang="es-MX" sz="3600" kern="0" dirty="0">
                <a:solidFill>
                  <a:srgbClr val="00338D"/>
                </a:solidFill>
                <a:latin typeface="Arial" panose="020B0604020202020204" pitchFamily="34" charset="0"/>
                <a:cs typeface="Arial" panose="020B0604020202020204" pitchFamily="34" charset="0"/>
              </a:endParaRPr>
            </a:p>
          </p:txBody>
        </p:sp>
        <p:cxnSp>
          <p:nvCxnSpPr>
            <p:cNvPr id="48" name="Conector recto 92">
              <a:extLst>
                <a:ext uri="{FF2B5EF4-FFF2-40B4-BE49-F238E27FC236}">
                  <a16:creationId xmlns:a16="http://schemas.microsoft.com/office/drawing/2014/main" id="{AF3DC73D-32BE-1599-8D81-3CFA7BF26A72}"/>
                </a:ext>
              </a:extLst>
            </p:cNvPr>
            <p:cNvCxnSpPr>
              <a:cxnSpLocks/>
            </p:cNvCxnSpPr>
            <p:nvPr/>
          </p:nvCxnSpPr>
          <p:spPr>
            <a:xfrm flipV="1">
              <a:off x="1357490" y="2367329"/>
              <a:ext cx="291343" cy="464"/>
            </a:xfrm>
            <a:prstGeom prst="line">
              <a:avLst/>
            </a:prstGeom>
            <a:noFill/>
            <a:ln w="12700" cap="flat" cmpd="sng" algn="ctr">
              <a:solidFill>
                <a:srgbClr val="00338D"/>
              </a:solidFill>
              <a:prstDash val="solid"/>
              <a:miter lim="800000"/>
            </a:ln>
            <a:effectLst/>
          </p:spPr>
        </p:cxnSp>
      </p:grpSp>
      <p:grpSp>
        <p:nvGrpSpPr>
          <p:cNvPr id="49" name="Group 48">
            <a:extLst>
              <a:ext uri="{FF2B5EF4-FFF2-40B4-BE49-F238E27FC236}">
                <a16:creationId xmlns:a16="http://schemas.microsoft.com/office/drawing/2014/main" id="{57DE0587-790E-DAEA-3A6A-34759AA409C0}"/>
              </a:ext>
            </a:extLst>
          </p:cNvPr>
          <p:cNvGrpSpPr/>
          <p:nvPr/>
        </p:nvGrpSpPr>
        <p:grpSpPr>
          <a:xfrm>
            <a:off x="12066678" y="10120889"/>
            <a:ext cx="748750" cy="1106447"/>
            <a:chOff x="1320825" y="5013147"/>
            <a:chExt cx="302029" cy="446316"/>
          </a:xfrm>
        </p:grpSpPr>
        <p:sp>
          <p:nvSpPr>
            <p:cNvPr id="50" name="Forma libre: forma 24">
              <a:extLst>
                <a:ext uri="{FF2B5EF4-FFF2-40B4-BE49-F238E27FC236}">
                  <a16:creationId xmlns:a16="http://schemas.microsoft.com/office/drawing/2014/main" id="{38464FFC-2717-6DC3-F676-A52F57975FD4}"/>
                </a:ext>
              </a:extLst>
            </p:cNvPr>
            <p:cNvSpPr/>
            <p:nvPr/>
          </p:nvSpPr>
          <p:spPr>
            <a:xfrm>
              <a:off x="1320825" y="5013147"/>
              <a:ext cx="12404" cy="446316"/>
            </a:xfrm>
            <a:custGeom>
              <a:avLst/>
              <a:gdLst>
                <a:gd name="connsiteX0" fmla="*/ 0 w 12948"/>
                <a:gd name="connsiteY0" fmla="*/ 0 h 466129"/>
                <a:gd name="connsiteX1" fmla="*/ 22789 w 12948"/>
                <a:gd name="connsiteY1" fmla="*/ 0 h 466129"/>
                <a:gd name="connsiteX2" fmla="*/ 22789 w 12948"/>
                <a:gd name="connsiteY2" fmla="*/ 467554 h 466129"/>
                <a:gd name="connsiteX3" fmla="*/ 0 w 12948"/>
                <a:gd name="connsiteY3" fmla="*/ 467554 h 466129"/>
              </a:gdLst>
              <a:ahLst/>
              <a:cxnLst>
                <a:cxn ang="0">
                  <a:pos x="connsiteX0" y="connsiteY0"/>
                </a:cxn>
                <a:cxn ang="0">
                  <a:pos x="connsiteX1" y="connsiteY1"/>
                </a:cxn>
                <a:cxn ang="0">
                  <a:pos x="connsiteX2" y="connsiteY2"/>
                </a:cxn>
                <a:cxn ang="0">
                  <a:pos x="connsiteX3" y="connsiteY3"/>
                </a:cxn>
              </a:cxnLst>
              <a:rect l="l" t="t" r="r" b="b"/>
              <a:pathLst>
                <a:path w="12948" h="466129">
                  <a:moveTo>
                    <a:pt x="0" y="0"/>
                  </a:moveTo>
                  <a:lnTo>
                    <a:pt x="22789" y="0"/>
                  </a:lnTo>
                  <a:lnTo>
                    <a:pt x="22789" y="467554"/>
                  </a:lnTo>
                  <a:lnTo>
                    <a:pt x="0" y="467554"/>
                  </a:lnTo>
                  <a:close/>
                </a:path>
              </a:pathLst>
            </a:custGeom>
            <a:solidFill>
              <a:srgbClr val="7213EA"/>
            </a:solidFill>
            <a:ln w="12948" cap="flat">
              <a:solidFill>
                <a:srgbClr val="7213EA"/>
              </a:solidFill>
              <a:prstDash val="solid"/>
              <a:miter/>
            </a:ln>
          </p:spPr>
          <p:txBody>
            <a:bodyPr rtlCol="0" anchor="ctr"/>
            <a:lstStyle/>
            <a:p>
              <a:pPr defTabSz="914507">
                <a:defRPr/>
              </a:pPr>
              <a:endParaRPr lang="es-MX" sz="1350" kern="0" dirty="0">
                <a:solidFill>
                  <a:srgbClr val="000000"/>
                </a:solidFill>
                <a:latin typeface="Arial"/>
              </a:endParaRPr>
            </a:p>
          </p:txBody>
        </p:sp>
        <p:cxnSp>
          <p:nvCxnSpPr>
            <p:cNvPr id="51" name="Conector recto 92">
              <a:extLst>
                <a:ext uri="{FF2B5EF4-FFF2-40B4-BE49-F238E27FC236}">
                  <a16:creationId xmlns:a16="http://schemas.microsoft.com/office/drawing/2014/main" id="{569A703A-1AE1-DA01-BD9F-39FC2260817C}"/>
                </a:ext>
              </a:extLst>
            </p:cNvPr>
            <p:cNvCxnSpPr>
              <a:cxnSpLocks/>
            </p:cNvCxnSpPr>
            <p:nvPr/>
          </p:nvCxnSpPr>
          <p:spPr>
            <a:xfrm>
              <a:off x="1331510" y="5240659"/>
              <a:ext cx="291344" cy="0"/>
            </a:xfrm>
            <a:prstGeom prst="line">
              <a:avLst/>
            </a:prstGeom>
            <a:solidFill>
              <a:srgbClr val="FFA3DA"/>
            </a:solidFill>
            <a:ln w="12700" cap="flat" cmpd="sng" algn="ctr">
              <a:solidFill>
                <a:srgbClr val="7213EA"/>
              </a:solidFill>
              <a:prstDash val="solid"/>
              <a:miter lim="800000"/>
            </a:ln>
            <a:effectLst/>
          </p:spPr>
        </p:cxnSp>
      </p:grpSp>
      <p:sp>
        <p:nvSpPr>
          <p:cNvPr id="52" name="Rectángulo 159">
            <a:extLst>
              <a:ext uri="{FF2B5EF4-FFF2-40B4-BE49-F238E27FC236}">
                <a16:creationId xmlns:a16="http://schemas.microsoft.com/office/drawing/2014/main" id="{A7EB44B9-23E0-0E6A-9DF3-2DF5132001C4}"/>
              </a:ext>
            </a:extLst>
          </p:cNvPr>
          <p:cNvSpPr>
            <a:spLocks/>
          </p:cNvSpPr>
          <p:nvPr/>
        </p:nvSpPr>
        <p:spPr>
          <a:xfrm>
            <a:off x="13170048" y="6096131"/>
            <a:ext cx="23431352" cy="2048257"/>
          </a:xfrm>
          <a:prstGeom prst="rect">
            <a:avLst/>
          </a:prstGeom>
          <a:solidFill>
            <a:srgbClr val="FFFFFF">
              <a:lumMod val="95000"/>
            </a:srgbClr>
          </a:solidFill>
          <a:ln w="12700" cap="flat" cmpd="sng" algn="ctr">
            <a:noFill/>
            <a:prstDash val="solid"/>
            <a:miter lim="800000"/>
          </a:ln>
          <a:effectLst/>
        </p:spPr>
        <p:txBody>
          <a:bodyPr lIns="144000" tIns="144000" rIns="144000" bIns="144000" rtlCol="0" anchor="t"/>
          <a:lstStyle/>
          <a:p>
            <a:pPr marL="12702" defTabSz="914507">
              <a:lnSpc>
                <a:spcPct val="70000"/>
              </a:lnSpc>
              <a:spcAft>
                <a:spcPts val="600"/>
              </a:spcAft>
              <a:defRPr/>
            </a:pPr>
            <a:endParaRPr lang="es-MX" sz="3600" b="1" kern="0" spc="-5" dirty="0">
              <a:solidFill>
                <a:srgbClr val="00338D"/>
              </a:solidFill>
              <a:latin typeface="Arial" panose="020B0604020202020204" pitchFamily="34" charset="0"/>
              <a:cs typeface="Arial" panose="020B0604020202020204" pitchFamily="34" charset="0"/>
            </a:endParaRPr>
          </a:p>
        </p:txBody>
      </p:sp>
      <p:sp>
        <p:nvSpPr>
          <p:cNvPr id="53" name="Rectángulo 94">
            <a:extLst>
              <a:ext uri="{FF2B5EF4-FFF2-40B4-BE49-F238E27FC236}">
                <a16:creationId xmlns:a16="http://schemas.microsoft.com/office/drawing/2014/main" id="{496319F3-7509-A0E7-6661-D7C2D6A2C8E3}"/>
              </a:ext>
            </a:extLst>
          </p:cNvPr>
          <p:cNvSpPr/>
          <p:nvPr/>
        </p:nvSpPr>
        <p:spPr>
          <a:xfrm>
            <a:off x="36168481" y="6114934"/>
            <a:ext cx="429230" cy="2029454"/>
          </a:xfrm>
          <a:prstGeom prst="rect">
            <a:avLst/>
          </a:prstGeom>
          <a:solidFill>
            <a:srgbClr val="00B8F5"/>
          </a:solidFill>
          <a:ln w="12948" cap="flat">
            <a:noFill/>
            <a:prstDash val="solid"/>
            <a:miter/>
          </a:ln>
        </p:spPr>
        <p:txBody>
          <a:bodyPr rtlCol="0" anchor="ctr"/>
          <a:lstStyle/>
          <a:p>
            <a:pPr defTabSz="914507">
              <a:defRPr/>
            </a:pPr>
            <a:endParaRPr lang="es-MX" sz="3600" kern="0" dirty="0">
              <a:solidFill>
                <a:srgbClr val="00338D"/>
              </a:solidFill>
              <a:latin typeface="Arial" panose="020B0604020202020204" pitchFamily="34" charset="0"/>
              <a:cs typeface="Arial" panose="020B0604020202020204" pitchFamily="34" charset="0"/>
            </a:endParaRPr>
          </a:p>
        </p:txBody>
      </p:sp>
      <p:sp>
        <p:nvSpPr>
          <p:cNvPr id="54" name="Rectángulo 159">
            <a:extLst>
              <a:ext uri="{FF2B5EF4-FFF2-40B4-BE49-F238E27FC236}">
                <a16:creationId xmlns:a16="http://schemas.microsoft.com/office/drawing/2014/main" id="{03056858-9E3C-41B0-D215-052998CB000F}"/>
              </a:ext>
            </a:extLst>
          </p:cNvPr>
          <p:cNvSpPr>
            <a:spLocks/>
          </p:cNvSpPr>
          <p:nvPr/>
        </p:nvSpPr>
        <p:spPr>
          <a:xfrm>
            <a:off x="13170048" y="2812075"/>
            <a:ext cx="23431352" cy="2048257"/>
          </a:xfrm>
          <a:prstGeom prst="rect">
            <a:avLst/>
          </a:prstGeom>
          <a:solidFill>
            <a:srgbClr val="FFFFFF">
              <a:lumMod val="95000"/>
            </a:srgbClr>
          </a:solidFill>
          <a:ln w="12700" cap="flat" cmpd="sng" algn="ctr">
            <a:noFill/>
            <a:prstDash val="solid"/>
            <a:miter lim="800000"/>
          </a:ln>
          <a:effectLst/>
        </p:spPr>
        <p:txBody>
          <a:bodyPr lIns="144000" tIns="144000" rIns="144000" bIns="144000" rtlCol="0" anchor="t"/>
          <a:lstStyle/>
          <a:p>
            <a:pPr marL="12702" defTabSz="914507">
              <a:lnSpc>
                <a:spcPct val="70000"/>
              </a:lnSpc>
              <a:spcAft>
                <a:spcPts val="600"/>
              </a:spcAft>
              <a:defRPr/>
            </a:pPr>
            <a:endParaRPr lang="es-MX" sz="3600" kern="0" spc="-10" dirty="0">
              <a:solidFill>
                <a:srgbClr val="00338D"/>
              </a:solidFill>
              <a:latin typeface="Arial" panose="020B0604020202020204" pitchFamily="34" charset="0"/>
              <a:cs typeface="Arial" panose="020B0604020202020204" pitchFamily="34" charset="0"/>
            </a:endParaRPr>
          </a:p>
        </p:txBody>
      </p:sp>
      <p:sp>
        <p:nvSpPr>
          <p:cNvPr id="55" name="Rectángulo 94">
            <a:extLst>
              <a:ext uri="{FF2B5EF4-FFF2-40B4-BE49-F238E27FC236}">
                <a16:creationId xmlns:a16="http://schemas.microsoft.com/office/drawing/2014/main" id="{7EA0A424-155F-5DAA-F3E2-EB30D9C686C8}"/>
              </a:ext>
            </a:extLst>
          </p:cNvPr>
          <p:cNvSpPr/>
          <p:nvPr/>
        </p:nvSpPr>
        <p:spPr>
          <a:xfrm>
            <a:off x="36168481" y="2812074"/>
            <a:ext cx="429230" cy="2067061"/>
          </a:xfrm>
          <a:prstGeom prst="rect">
            <a:avLst/>
          </a:prstGeom>
          <a:solidFill>
            <a:srgbClr val="00338D"/>
          </a:solidFill>
          <a:ln w="12700" cap="flat" cmpd="sng" algn="ctr">
            <a:noFill/>
            <a:prstDash val="solid"/>
            <a:miter lim="800000"/>
          </a:ln>
          <a:effectLst/>
        </p:spPr>
        <p:txBody>
          <a:bodyPr lIns="40500" tIns="40500" rIns="40500" bIns="40500" rtlCol="0" anchor="ctr"/>
          <a:lstStyle/>
          <a:p>
            <a:pPr defTabSz="914507">
              <a:defRPr/>
            </a:pPr>
            <a:endParaRPr lang="es-MX" sz="3600" kern="0" dirty="0">
              <a:solidFill>
                <a:srgbClr val="00338D"/>
              </a:solidFill>
              <a:latin typeface="Arial" panose="020B0604020202020204" pitchFamily="34" charset="0"/>
              <a:cs typeface="Arial" panose="020B0604020202020204" pitchFamily="34" charset="0"/>
            </a:endParaRPr>
          </a:p>
        </p:txBody>
      </p:sp>
      <p:sp>
        <p:nvSpPr>
          <p:cNvPr id="56" name="Rectángulo 159">
            <a:extLst>
              <a:ext uri="{FF2B5EF4-FFF2-40B4-BE49-F238E27FC236}">
                <a16:creationId xmlns:a16="http://schemas.microsoft.com/office/drawing/2014/main" id="{7F09B81E-6C09-EAE7-153C-D0D0DE25842F}"/>
              </a:ext>
            </a:extLst>
          </p:cNvPr>
          <p:cNvSpPr>
            <a:spLocks/>
          </p:cNvSpPr>
          <p:nvPr/>
        </p:nvSpPr>
        <p:spPr>
          <a:xfrm>
            <a:off x="13170048" y="9738570"/>
            <a:ext cx="23431352" cy="2048257"/>
          </a:xfrm>
          <a:prstGeom prst="rect">
            <a:avLst/>
          </a:prstGeom>
          <a:solidFill>
            <a:srgbClr val="FFFFFF">
              <a:lumMod val="95000"/>
            </a:srgbClr>
          </a:solidFill>
          <a:ln w="12700" cap="flat" cmpd="sng" algn="ctr">
            <a:noFill/>
            <a:prstDash val="solid"/>
            <a:miter lim="800000"/>
          </a:ln>
          <a:effectLst/>
        </p:spPr>
        <p:txBody>
          <a:bodyPr lIns="144000" tIns="144000" rIns="144000" bIns="144000" rtlCol="0" anchor="t"/>
          <a:lstStyle/>
          <a:p>
            <a:pPr marL="12702" defTabSz="914507">
              <a:lnSpc>
                <a:spcPct val="70000"/>
              </a:lnSpc>
              <a:spcAft>
                <a:spcPts val="600"/>
              </a:spcAft>
              <a:defRPr/>
            </a:pPr>
            <a:endParaRPr lang="es-MX" sz="3600" kern="0" spc="-5" dirty="0">
              <a:solidFill>
                <a:srgbClr val="00338D"/>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384D1109-34A7-5519-B1D7-7E196748448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502097" y="2992597"/>
            <a:ext cx="20679494" cy="1455706"/>
          </a:xfrm>
          <a:prstGeom prst="rect">
            <a:avLst/>
          </a:prstGeom>
        </p:spPr>
        <p:txBody>
          <a:bodyPr>
            <a:noAutofit/>
          </a:bodyPr>
          <a:lstStyle/>
          <a:p>
            <a:pPr>
              <a:spcBef>
                <a:spcPts val="2500"/>
              </a:spcBef>
              <a:spcAft>
                <a:spcPts val="600"/>
              </a:spcAft>
            </a:pPr>
            <a:r>
              <a:rPr lang="es-MX" sz="3600" b="1" dirty="0">
                <a:solidFill>
                  <a:srgbClr val="00338D"/>
                </a:solidFill>
                <a:latin typeface="Arial" panose="020B0604020202020204" pitchFamily="34" charset="0"/>
                <a:cs typeface="Arial" panose="020B0604020202020204" pitchFamily="34" charset="0"/>
              </a:rPr>
              <a:t>Vigencia de las normas</a:t>
            </a:r>
          </a:p>
          <a:p>
            <a:pPr marL="0" lvl="1">
              <a:spcAft>
                <a:spcPts val="600"/>
              </a:spcAft>
            </a:pPr>
            <a:r>
              <a:rPr lang="es-MX" sz="3600" dirty="0">
                <a:solidFill>
                  <a:srgbClr val="00338D"/>
                </a:solidFill>
                <a:latin typeface="Arial" panose="020B0604020202020204" pitchFamily="34" charset="0"/>
                <a:cs typeface="Arial" panose="020B0604020202020204" pitchFamily="34" charset="0"/>
              </a:rPr>
              <a:t>Las normas de sostenibilidad NIS A-1 y B-1 entraron en vigor el </a:t>
            </a:r>
            <a:r>
              <a:rPr lang="es-MX" sz="3600" b="1" dirty="0">
                <a:solidFill>
                  <a:srgbClr val="00338D"/>
                </a:solidFill>
                <a:latin typeface="Arial" panose="020B0604020202020204" pitchFamily="34" charset="0"/>
                <a:cs typeface="Arial" panose="020B0604020202020204" pitchFamily="34" charset="0"/>
              </a:rPr>
              <a:t>1 de enero de 2025</a:t>
            </a:r>
            <a:r>
              <a:rPr lang="es-MX" sz="3600" dirty="0">
                <a:solidFill>
                  <a:srgbClr val="00338D"/>
                </a:solidFill>
                <a:latin typeface="Arial" panose="020B0604020202020204" pitchFamily="34" charset="0"/>
                <a:cs typeface="Arial" panose="020B0604020202020204" pitchFamily="34" charset="0"/>
              </a:rPr>
              <a:t>.</a:t>
            </a:r>
          </a:p>
          <a:p>
            <a:pPr marL="0" lvl="1">
              <a:spcAft>
                <a:spcPts val="600"/>
              </a:spcAft>
            </a:pPr>
            <a:r>
              <a:rPr lang="es-MX" sz="3600" dirty="0">
                <a:solidFill>
                  <a:srgbClr val="00338D"/>
                </a:solidFill>
                <a:latin typeface="Arial" panose="020B0604020202020204" pitchFamily="34" charset="0"/>
                <a:cs typeface="Arial" panose="020B0604020202020204" pitchFamily="34" charset="0"/>
              </a:rPr>
              <a:t> </a:t>
            </a:r>
          </a:p>
        </p:txBody>
      </p:sp>
      <p:sp>
        <p:nvSpPr>
          <p:cNvPr id="58" name="Rectángulo 94">
            <a:extLst>
              <a:ext uri="{FF2B5EF4-FFF2-40B4-BE49-F238E27FC236}">
                <a16:creationId xmlns:a16="http://schemas.microsoft.com/office/drawing/2014/main" id="{42F5C2BA-1955-E6FF-E14C-3191878B0C05}"/>
              </a:ext>
            </a:extLst>
          </p:cNvPr>
          <p:cNvSpPr/>
          <p:nvPr/>
        </p:nvSpPr>
        <p:spPr>
          <a:xfrm>
            <a:off x="36168481" y="9738570"/>
            <a:ext cx="429230" cy="2009932"/>
          </a:xfrm>
          <a:prstGeom prst="rect">
            <a:avLst/>
          </a:prstGeom>
          <a:solidFill>
            <a:srgbClr val="7213EA"/>
          </a:solidFill>
          <a:ln w="12948" cap="flat">
            <a:noFill/>
            <a:prstDash val="solid"/>
            <a:miter/>
          </a:ln>
        </p:spPr>
        <p:txBody>
          <a:bodyPr rtlCol="0" anchor="ctr"/>
          <a:lstStyle/>
          <a:p>
            <a:pPr defTabSz="914507">
              <a:defRPr/>
            </a:pPr>
            <a:endParaRPr lang="es-MX" sz="3600" kern="0" dirty="0">
              <a:solidFill>
                <a:srgbClr val="00338D"/>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9C478B9A-50D6-1502-039F-DEAF8B8B2F2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502097" y="6215128"/>
            <a:ext cx="21785776" cy="2346825"/>
          </a:xfrm>
          <a:prstGeom prst="rect">
            <a:avLst/>
          </a:prstGeom>
        </p:spPr>
        <p:txBody>
          <a:bodyPr>
            <a:noAutofit/>
          </a:bodyPr>
          <a:lstStyle/>
          <a:p>
            <a:pPr>
              <a:spcBef>
                <a:spcPts val="2500"/>
              </a:spcBef>
              <a:spcAft>
                <a:spcPts val="600"/>
              </a:spcAft>
            </a:pPr>
            <a:r>
              <a:rPr lang="es-MX" sz="3600" b="1" dirty="0">
                <a:solidFill>
                  <a:srgbClr val="00338D"/>
                </a:solidFill>
                <a:latin typeface="Arial" panose="020B0604020202020204" pitchFamily="34" charset="0"/>
                <a:cs typeface="Arial" panose="020B0604020202020204" pitchFamily="34" charset="0"/>
              </a:rPr>
              <a:t>Normas NIS</a:t>
            </a:r>
          </a:p>
          <a:p>
            <a:pPr marL="0" lvl="1">
              <a:spcAft>
                <a:spcPts val="600"/>
              </a:spcAft>
            </a:pPr>
            <a:r>
              <a:rPr lang="es-MX" sz="3600" dirty="0">
                <a:solidFill>
                  <a:srgbClr val="00338D"/>
                </a:solidFill>
                <a:latin typeface="Arial" panose="020B0604020202020204" pitchFamily="34" charset="0"/>
                <a:cs typeface="Arial" panose="020B0604020202020204" pitchFamily="34" charset="0"/>
              </a:rPr>
              <a:t>Las normas NIS se aplican específicamente a las empresas privadas en México que reportan bajo las Normas de Información Financiera Mexicanas.</a:t>
            </a:r>
          </a:p>
          <a:p>
            <a:pPr marL="0" lvl="1">
              <a:spcAft>
                <a:spcPts val="600"/>
              </a:spcAft>
            </a:pPr>
            <a:endParaRPr lang="es-MX" sz="3600" b="1" dirty="0">
              <a:solidFill>
                <a:srgbClr val="00338D"/>
              </a:solidFill>
              <a:latin typeface="Arial" panose="020B0604020202020204" pitchFamily="34" charset="0"/>
              <a:cs typeface="Arial" panose="020B0604020202020204" pitchFamily="34" charset="0"/>
            </a:endParaRPr>
          </a:p>
          <a:p>
            <a:pPr marL="0" lvl="1">
              <a:spcAft>
                <a:spcPts val="600"/>
              </a:spcAft>
            </a:pPr>
            <a:endParaRPr lang="es-MX" sz="3600" dirty="0">
              <a:solidFill>
                <a:srgbClr val="00338D"/>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33661022-0472-EDF0-9A55-44D94ECECAE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502097" y="9795586"/>
            <a:ext cx="22781249" cy="1789726"/>
          </a:xfrm>
          <a:prstGeom prst="rect">
            <a:avLst/>
          </a:prstGeom>
        </p:spPr>
        <p:txBody>
          <a:bodyPr>
            <a:noAutofit/>
          </a:bodyPr>
          <a:lstStyle/>
          <a:p>
            <a:pPr marL="0" lvl="1">
              <a:spcAft>
                <a:spcPts val="600"/>
              </a:spcAft>
            </a:pPr>
            <a:r>
              <a:rPr lang="es-MX" sz="3600" b="1" dirty="0">
                <a:solidFill>
                  <a:srgbClr val="00338D"/>
                </a:solidFill>
                <a:latin typeface="Arial" panose="020B0604020202020204" pitchFamily="34" charset="0"/>
                <a:cs typeface="Arial" panose="020B0604020202020204" pitchFamily="34" charset="0"/>
              </a:rPr>
              <a:t>Normas IFRS</a:t>
            </a:r>
          </a:p>
          <a:p>
            <a:pPr marL="0" lvl="1">
              <a:spcAft>
                <a:spcPts val="600"/>
              </a:spcAft>
            </a:pPr>
            <a:r>
              <a:rPr lang="es-MX" sz="3600" dirty="0">
                <a:solidFill>
                  <a:srgbClr val="00338D"/>
                </a:solidFill>
                <a:latin typeface="Arial" panose="020B0604020202020204" pitchFamily="34" charset="0"/>
                <a:cs typeface="Arial" panose="020B0604020202020204" pitchFamily="34" charset="0"/>
              </a:rPr>
              <a:t>Las normas IFRS S1 y S2 tienen un alcance internacional, ofreciendo un marco global para la sostenibilidad empresarial. En México son obligatorias para las compañías listadas en México (excepto del sector financiero).</a:t>
            </a:r>
          </a:p>
        </p:txBody>
      </p:sp>
      <p:sp>
        <p:nvSpPr>
          <p:cNvPr id="62" name="Rectangle 61">
            <a:extLst>
              <a:ext uri="{FF2B5EF4-FFF2-40B4-BE49-F238E27FC236}">
                <a16:creationId xmlns:a16="http://schemas.microsoft.com/office/drawing/2014/main" id="{5FABD9EE-AC2F-A010-6910-161112A6FA4B}"/>
              </a:ext>
            </a:extLst>
          </p:cNvPr>
          <p:cNvSpPr/>
          <p:nvPr/>
        </p:nvSpPr>
        <p:spPr>
          <a:xfrm>
            <a:off x="37007800" y="2812074"/>
            <a:ext cx="5260360" cy="8936428"/>
          </a:xfrm>
          <a:prstGeom prst="rect">
            <a:avLst/>
          </a:prstGeom>
          <a:solidFill>
            <a:srgbClr val="1E4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1" name="TextBox 60">
            <a:extLst>
              <a:ext uri="{FF2B5EF4-FFF2-40B4-BE49-F238E27FC236}">
                <a16:creationId xmlns:a16="http://schemas.microsoft.com/office/drawing/2014/main" id="{DFD543FF-36B8-F178-4599-D6D76CE64DD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7364481" y="3367846"/>
            <a:ext cx="4566062" cy="8189154"/>
          </a:xfrm>
          <a:prstGeom prst="rect">
            <a:avLst/>
          </a:prstGeom>
        </p:spPr>
        <p:txBody>
          <a:bodyPr>
            <a:noAutofit/>
          </a:bodyPr>
          <a:lstStyle/>
          <a:p>
            <a:pPr>
              <a:spcBef>
                <a:spcPts val="2500"/>
              </a:spcBef>
              <a:spcAft>
                <a:spcPts val="600"/>
              </a:spcAft>
            </a:pPr>
            <a:r>
              <a:rPr lang="es-MX" sz="3600" b="1" dirty="0">
                <a:solidFill>
                  <a:schemeClr val="bg1"/>
                </a:solidFill>
              </a:rPr>
              <a:t>Diferencias clave:</a:t>
            </a:r>
            <a:br>
              <a:rPr lang="es-MX" sz="3600" b="1" dirty="0">
                <a:solidFill>
                  <a:schemeClr val="bg1"/>
                </a:solidFill>
              </a:rPr>
            </a:br>
            <a:endParaRPr lang="es-MX" sz="3600" b="1" dirty="0">
              <a:solidFill>
                <a:schemeClr val="bg1"/>
              </a:solidFill>
            </a:endParaRPr>
          </a:p>
          <a:p>
            <a:pPr marL="285783" lvl="1" indent="-285783">
              <a:spcAft>
                <a:spcPts val="600"/>
              </a:spcAft>
              <a:buFont typeface="Arial" panose="020B0604020202020204" pitchFamily="34" charset="0"/>
              <a:buChar char="•"/>
            </a:pPr>
            <a:r>
              <a:rPr lang="es-MX" sz="3600" dirty="0">
                <a:solidFill>
                  <a:schemeClr val="bg1"/>
                </a:solidFill>
              </a:rPr>
              <a:t>El tipo de empresas a las que les son aplicables</a:t>
            </a:r>
            <a:br>
              <a:rPr lang="es-MX" sz="3600" dirty="0">
                <a:solidFill>
                  <a:schemeClr val="bg1"/>
                </a:solidFill>
              </a:rPr>
            </a:br>
            <a:endParaRPr lang="es-MX" sz="3600" dirty="0">
              <a:solidFill>
                <a:schemeClr val="bg1"/>
              </a:solidFill>
            </a:endParaRPr>
          </a:p>
          <a:p>
            <a:pPr marL="285783" lvl="1" indent="-285783">
              <a:spcAft>
                <a:spcPts val="600"/>
              </a:spcAft>
              <a:buFont typeface="Arial" panose="020B0604020202020204" pitchFamily="34" charset="0"/>
              <a:buChar char="•"/>
            </a:pPr>
            <a:r>
              <a:rPr lang="es-MX" sz="3600" dirty="0">
                <a:solidFill>
                  <a:schemeClr val="bg1"/>
                </a:solidFill>
              </a:rPr>
              <a:t>La información a reportar</a:t>
            </a:r>
            <a:br>
              <a:rPr lang="es-MX" sz="3600" dirty="0">
                <a:solidFill>
                  <a:schemeClr val="bg1"/>
                </a:solidFill>
              </a:rPr>
            </a:br>
            <a:endParaRPr lang="es-MX" sz="3600" dirty="0">
              <a:solidFill>
                <a:schemeClr val="bg1"/>
              </a:solidFill>
            </a:endParaRPr>
          </a:p>
          <a:p>
            <a:pPr marL="285783" lvl="1" indent="-285783">
              <a:spcAft>
                <a:spcPts val="600"/>
              </a:spcAft>
              <a:buFont typeface="Arial" panose="020B0604020202020204" pitchFamily="34" charset="0"/>
              <a:buChar char="•"/>
            </a:pPr>
            <a:r>
              <a:rPr lang="es-MX" sz="3600" dirty="0">
                <a:solidFill>
                  <a:schemeClr val="bg1"/>
                </a:solidFill>
              </a:rPr>
              <a:t>La forma en la que se reportan</a:t>
            </a:r>
            <a:br>
              <a:rPr lang="es-MX" sz="3600" dirty="0">
                <a:solidFill>
                  <a:schemeClr val="bg1"/>
                </a:solidFill>
              </a:rPr>
            </a:br>
            <a:endParaRPr lang="es-MX" sz="3600" dirty="0">
              <a:solidFill>
                <a:schemeClr val="bg1"/>
              </a:solidFill>
            </a:endParaRPr>
          </a:p>
          <a:p>
            <a:pPr marL="285783" lvl="1" indent="-285783">
              <a:spcAft>
                <a:spcPts val="600"/>
              </a:spcAft>
              <a:buFont typeface="Arial" panose="020B0604020202020204" pitchFamily="34" charset="0"/>
              <a:buChar char="•"/>
            </a:pPr>
            <a:r>
              <a:rPr lang="es-MX" sz="3600" dirty="0">
                <a:solidFill>
                  <a:schemeClr val="bg1"/>
                </a:solidFill>
              </a:rPr>
              <a:t>Nivel de aseguramiento</a:t>
            </a:r>
          </a:p>
        </p:txBody>
      </p:sp>
      <p:sp>
        <p:nvSpPr>
          <p:cNvPr id="63" name="TextBox 62">
            <a:extLst>
              <a:ext uri="{FF2B5EF4-FFF2-40B4-BE49-F238E27FC236}">
                <a16:creationId xmlns:a16="http://schemas.microsoft.com/office/drawing/2014/main" id="{6A19240E-FE0E-C83B-A105-95A79B1536C0}"/>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rgbClr val="00338D"/>
                </a:solidFill>
                <a:latin typeface="+mn-lt"/>
                <a:ea typeface="+mn-ea"/>
                <a:cs typeface="+mn-cs"/>
              </a:rPr>
              <a:t>Document Classification: KPMG Public</a:t>
            </a:r>
          </a:p>
        </p:txBody>
      </p:sp>
      <p:cxnSp>
        <p:nvCxnSpPr>
          <p:cNvPr id="64" name="Straight Connector 63">
            <a:extLst>
              <a:ext uri="{FF2B5EF4-FFF2-40B4-BE49-F238E27FC236}">
                <a16:creationId xmlns:a16="http://schemas.microsoft.com/office/drawing/2014/main" id="{1DBC4D50-46FC-22B5-44B7-61BC92A6D0EA}"/>
              </a:ext>
            </a:extLst>
          </p:cNvPr>
          <p:cNvCxnSpPr>
            <a:cxnSpLocks/>
          </p:cNvCxnSpPr>
          <p:nvPr/>
        </p:nvCxnSpPr>
        <p:spPr>
          <a:xfrm>
            <a:off x="40606106" y="12999551"/>
            <a:ext cx="0" cy="795772"/>
          </a:xfrm>
          <a:prstGeom prst="line">
            <a:avLst/>
          </a:prstGeom>
          <a:ln w="57150">
            <a:solidFill>
              <a:srgbClr val="00338D"/>
            </a:solidFill>
          </a:ln>
        </p:spPr>
        <p:style>
          <a:lnRef idx="1">
            <a:schemeClr val="accent1"/>
          </a:lnRef>
          <a:fillRef idx="0">
            <a:schemeClr val="accent1"/>
          </a:fillRef>
          <a:effectRef idx="0">
            <a:schemeClr val="accent1"/>
          </a:effectRef>
          <a:fontRef idx="minor">
            <a:schemeClr val="tx1"/>
          </a:fontRef>
        </p:style>
      </p:cxnSp>
      <p:sp>
        <p:nvSpPr>
          <p:cNvPr id="65" name="Shape 8">
            <a:extLst>
              <a:ext uri="{FF2B5EF4-FFF2-40B4-BE49-F238E27FC236}">
                <a16:creationId xmlns:a16="http://schemas.microsoft.com/office/drawing/2014/main" id="{283FC237-2B29-F4FF-64C7-B9E3D7F6E042}"/>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rgbClr val="00338D"/>
                </a:solidFill>
                <a:latin typeface="Arial" panose="020B0604020202020204" pitchFamily="34" charset="0"/>
                <a:cs typeface="Arial" panose="020B0604020202020204" pitchFamily="34" charset="0"/>
              </a:rPr>
              <a:pPr/>
              <a:t>11</a:t>
            </a:fld>
            <a:endParaRPr lang="en-GB" sz="3600" dirty="0">
              <a:solidFill>
                <a:srgbClr val="00338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15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7976C-C0CD-CE56-852F-5FD5FA81024A}"/>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FE44DE20-FEFC-6BE7-5481-493213613E94}"/>
              </a:ext>
            </a:extLst>
          </p:cNvPr>
          <p:cNvSpPr/>
          <p:nvPr/>
        </p:nvSpPr>
        <p:spPr>
          <a:xfrm>
            <a:off x="30094365" y="3435623"/>
            <a:ext cx="11457191" cy="9172664"/>
          </a:xfrm>
          <a:prstGeom prst="rect">
            <a:avLst/>
          </a:prstGeom>
          <a:solidFill>
            <a:srgbClr val="0033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Rectangle 25">
            <a:extLst>
              <a:ext uri="{FF2B5EF4-FFF2-40B4-BE49-F238E27FC236}">
                <a16:creationId xmlns:a16="http://schemas.microsoft.com/office/drawing/2014/main" id="{D5F07A2A-60A8-3A0D-59FB-AA0F4EF0627D}"/>
              </a:ext>
            </a:extLst>
          </p:cNvPr>
          <p:cNvSpPr/>
          <p:nvPr/>
        </p:nvSpPr>
        <p:spPr>
          <a:xfrm>
            <a:off x="10599779" y="3431674"/>
            <a:ext cx="19179228" cy="285777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Rectangle 26">
            <a:extLst>
              <a:ext uri="{FF2B5EF4-FFF2-40B4-BE49-F238E27FC236}">
                <a16:creationId xmlns:a16="http://schemas.microsoft.com/office/drawing/2014/main" id="{6CF847CC-30AD-AD6A-5A59-7819D56E56EA}"/>
              </a:ext>
            </a:extLst>
          </p:cNvPr>
          <p:cNvSpPr/>
          <p:nvPr/>
        </p:nvSpPr>
        <p:spPr>
          <a:xfrm>
            <a:off x="10599779" y="6604773"/>
            <a:ext cx="19179228" cy="285777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Rectangle 27">
            <a:extLst>
              <a:ext uri="{FF2B5EF4-FFF2-40B4-BE49-F238E27FC236}">
                <a16:creationId xmlns:a16="http://schemas.microsoft.com/office/drawing/2014/main" id="{6D440023-4203-5538-D1F0-555C69999F84}"/>
              </a:ext>
            </a:extLst>
          </p:cNvPr>
          <p:cNvSpPr/>
          <p:nvPr/>
        </p:nvSpPr>
        <p:spPr>
          <a:xfrm>
            <a:off x="10599779" y="9750515"/>
            <a:ext cx="19179228" cy="285777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TextBox 6">
            <a:extLst>
              <a:ext uri="{FF2B5EF4-FFF2-40B4-BE49-F238E27FC236}">
                <a16:creationId xmlns:a16="http://schemas.microsoft.com/office/drawing/2014/main" id="{92B251E9-1025-CD58-B4B7-C5A7E027FE01}"/>
              </a:ext>
            </a:extLst>
          </p:cNvPr>
          <p:cNvSpPr txBox="1"/>
          <p:nvPr/>
        </p:nvSpPr>
        <p:spPr>
          <a:xfrm>
            <a:off x="2385160" y="751325"/>
            <a:ext cx="28046918" cy="2092881"/>
          </a:xfrm>
          <a:prstGeom prst="rect">
            <a:avLst/>
          </a:prstGeom>
          <a:noFill/>
        </p:spPr>
        <p:txBody>
          <a:bodyPr wrap="square" rtlCol="0">
            <a:spAutoFit/>
          </a:bodyPr>
          <a:lstStyle/>
          <a:p>
            <a:r>
              <a:rPr lang="es-MX" sz="13000" dirty="0">
                <a:solidFill>
                  <a:srgbClr val="00338D"/>
                </a:solidFill>
                <a:latin typeface="KPMG Bold" panose="020B0803030202040204" pitchFamily="34" charset="0"/>
              </a:rPr>
              <a:t>Indicadores Básicos de Sostenibilidad (IBSO) de las NIS</a:t>
            </a:r>
          </a:p>
        </p:txBody>
      </p:sp>
      <p:sp>
        <p:nvSpPr>
          <p:cNvPr id="11" name="Shape 8">
            <a:extLst>
              <a:ext uri="{FF2B5EF4-FFF2-40B4-BE49-F238E27FC236}">
                <a16:creationId xmlns:a16="http://schemas.microsoft.com/office/drawing/2014/main" id="{934C2DF7-DB03-DA84-F058-86EEC88737DC}"/>
              </a:ext>
            </a:extLst>
          </p:cNvPr>
          <p:cNvSpPr txBox="1">
            <a:spLocks/>
          </p:cNvSpPr>
          <p:nvPr/>
        </p:nvSpPr>
        <p:spPr>
          <a:xfrm>
            <a:off x="11117344"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12</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EA6714C0-0C9A-1E17-233B-D93149C6BACE}"/>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rgbClr val="00338D"/>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D38F06A4-77A9-3049-4149-04D9A772574F}"/>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EE6DF32F-FA45-30B0-150E-F12DA76A9D0C}"/>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C519F471-31BE-7BC0-9E52-77842023F321}"/>
              </a:ext>
            </a:extLst>
          </p:cNvPr>
          <p:cNvCxnSpPr>
            <a:cxnSpLocks/>
          </p:cNvCxnSpPr>
          <p:nvPr/>
        </p:nvCxnSpPr>
        <p:spPr>
          <a:xfrm>
            <a:off x="40606106" y="12999551"/>
            <a:ext cx="0" cy="795772"/>
          </a:xfrm>
          <a:prstGeom prst="line">
            <a:avLst/>
          </a:prstGeom>
          <a:ln w="57150">
            <a:solidFill>
              <a:srgbClr val="00338D"/>
            </a:solidFill>
          </a:ln>
        </p:spPr>
        <p:style>
          <a:lnRef idx="1">
            <a:schemeClr val="accent1"/>
          </a:lnRef>
          <a:fillRef idx="0">
            <a:schemeClr val="accent1"/>
          </a:fillRef>
          <a:effectRef idx="0">
            <a:schemeClr val="accent1"/>
          </a:effectRef>
          <a:fontRef idx="minor">
            <a:schemeClr val="tx1"/>
          </a:fontRef>
        </p:style>
      </p:cxnSp>
      <p:sp>
        <p:nvSpPr>
          <p:cNvPr id="21" name="Shape 8">
            <a:extLst>
              <a:ext uri="{FF2B5EF4-FFF2-40B4-BE49-F238E27FC236}">
                <a16:creationId xmlns:a16="http://schemas.microsoft.com/office/drawing/2014/main" id="{A40396FC-9CDD-0D4C-4585-3C834939F4EC}"/>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rgbClr val="00338D"/>
                </a:solidFill>
                <a:latin typeface="Arial" panose="020B0604020202020204" pitchFamily="34" charset="0"/>
                <a:cs typeface="Arial" panose="020B0604020202020204" pitchFamily="34" charset="0"/>
              </a:rPr>
              <a:pPr/>
              <a:t>12</a:t>
            </a:fld>
            <a:endParaRPr lang="en-GB" sz="3600" dirty="0">
              <a:solidFill>
                <a:srgbClr val="00338D"/>
              </a:solidFill>
              <a:latin typeface="Arial" panose="020B0604020202020204" pitchFamily="34" charset="0"/>
              <a:cs typeface="Arial" panose="020B0604020202020204" pitchFamily="34" charset="0"/>
            </a:endParaRPr>
          </a:p>
        </p:txBody>
      </p:sp>
      <p:sp>
        <p:nvSpPr>
          <p:cNvPr id="20" name="object 18">
            <a:extLst>
              <a:ext uri="{FF2B5EF4-FFF2-40B4-BE49-F238E27FC236}">
                <a16:creationId xmlns:a16="http://schemas.microsoft.com/office/drawing/2014/main" id="{F2107600-65DD-9A44-E42C-8C4E65F30B77}"/>
              </a:ext>
            </a:extLst>
          </p:cNvPr>
          <p:cNvSpPr txBox="1"/>
          <p:nvPr/>
        </p:nvSpPr>
        <p:spPr>
          <a:xfrm>
            <a:off x="11737953" y="3589480"/>
            <a:ext cx="7040432" cy="810222"/>
          </a:xfrm>
          <a:prstGeom prst="rect">
            <a:avLst/>
          </a:prstGeom>
        </p:spPr>
        <p:txBody>
          <a:bodyPr vert="horz" wrap="square" lIns="0" tIns="34290" rIns="0" bIns="0" rtlCol="0">
            <a:spAutoFit/>
          </a:bodyPr>
          <a:lstStyle/>
          <a:p>
            <a:pPr defTabSz="914507">
              <a:lnSpc>
                <a:spcPct val="70000"/>
              </a:lnSpc>
              <a:spcAft>
                <a:spcPts val="600"/>
              </a:spcAft>
              <a:defRPr/>
            </a:pPr>
            <a:r>
              <a:rPr lang="es-MX" sz="7000" kern="0" dirty="0">
                <a:solidFill>
                  <a:srgbClr val="00338D"/>
                </a:solidFill>
                <a:latin typeface="KPMG Bold"/>
              </a:rPr>
              <a:t>Indicadores ambientales</a:t>
            </a:r>
          </a:p>
        </p:txBody>
      </p:sp>
      <p:sp>
        <p:nvSpPr>
          <p:cNvPr id="22" name="object 19">
            <a:extLst>
              <a:ext uri="{FF2B5EF4-FFF2-40B4-BE49-F238E27FC236}">
                <a16:creationId xmlns:a16="http://schemas.microsoft.com/office/drawing/2014/main" id="{03920C30-8557-B1E7-C33A-7CA9B7E6E1FE}"/>
              </a:ext>
            </a:extLst>
          </p:cNvPr>
          <p:cNvSpPr txBox="1"/>
          <p:nvPr/>
        </p:nvSpPr>
        <p:spPr>
          <a:xfrm>
            <a:off x="11737954" y="4554187"/>
            <a:ext cx="18356409" cy="1519840"/>
          </a:xfrm>
          <a:prstGeom prst="rect">
            <a:avLst/>
          </a:prstGeom>
        </p:spPr>
        <p:txBody>
          <a:bodyPr vert="horz" wrap="square" lIns="0" tIns="12700" rIns="0" bIns="0" rtlCol="0">
            <a:spAutoFit/>
          </a:bodyPr>
          <a:lstStyle/>
          <a:p>
            <a:pPr marL="12067" defTabSz="914507">
              <a:lnSpc>
                <a:spcPts val="4000"/>
              </a:lnSpc>
              <a:spcBef>
                <a:spcPts val="100"/>
              </a:spcBef>
              <a:tabLst>
                <a:tab pos="185442" algn="l"/>
              </a:tabLst>
              <a:defRPr/>
            </a:pPr>
            <a:r>
              <a:rPr lang="es-MX" sz="3300" spc="-5" dirty="0">
                <a:solidFill>
                  <a:srgbClr val="00338D"/>
                </a:solidFill>
                <a:latin typeface="Arial"/>
                <a:cs typeface="Arial"/>
              </a:rPr>
              <a:t>Los 16 indicadores ambientales cubren aspectos relacionados con las emisiones de gases de efecto invernadero (GEI), consumo energético, actividades sostenibles, agua, biodiversidad, sustancias y productos químicos que agotan la capa de ozono y gestión de residuos. </a:t>
            </a:r>
          </a:p>
        </p:txBody>
      </p:sp>
      <p:pic>
        <p:nvPicPr>
          <p:cNvPr id="2" name="Picture 1">
            <a:extLst>
              <a:ext uri="{FF2B5EF4-FFF2-40B4-BE49-F238E27FC236}">
                <a16:creationId xmlns:a16="http://schemas.microsoft.com/office/drawing/2014/main" id="{96FD6C6D-FDA7-B185-1A15-4D8984D1316A}"/>
              </a:ext>
            </a:extLst>
          </p:cNvPr>
          <p:cNvPicPr>
            <a:picLocks noChangeAspect="1"/>
          </p:cNvPicPr>
          <p:nvPr/>
        </p:nvPicPr>
        <p:blipFill rotWithShape="1">
          <a:blip r:embed="rId4">
            <a:extLst>
              <a:ext uri="{28A0092B-C50C-407E-A947-70E740481C1C}">
                <a14:useLocalDpi xmlns:a14="http://schemas.microsoft.com/office/drawing/2010/main" val="0"/>
              </a:ext>
            </a:extLst>
          </a:blip>
          <a:srcRect t="18321" r="18889" b="54823"/>
          <a:stretch>
            <a:fillRect/>
          </a:stretch>
        </p:blipFill>
        <p:spPr>
          <a:xfrm>
            <a:off x="2486760" y="3431674"/>
            <a:ext cx="8763213" cy="2901510"/>
          </a:xfrm>
          <a:prstGeom prst="rect">
            <a:avLst/>
          </a:prstGeom>
        </p:spPr>
      </p:pic>
      <p:pic>
        <p:nvPicPr>
          <p:cNvPr id="3" name="Picture 2">
            <a:extLst>
              <a:ext uri="{FF2B5EF4-FFF2-40B4-BE49-F238E27FC236}">
                <a16:creationId xmlns:a16="http://schemas.microsoft.com/office/drawing/2014/main" id="{20A9F6E2-CB28-2992-95BD-0127B376E6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71" t="31520" r="11797" b="27936"/>
          <a:stretch>
            <a:fillRect/>
          </a:stretch>
        </p:blipFill>
        <p:spPr>
          <a:xfrm>
            <a:off x="2486760" y="6604774"/>
            <a:ext cx="8763213" cy="2901510"/>
          </a:xfrm>
          <a:prstGeom prst="rect">
            <a:avLst/>
          </a:prstGeom>
        </p:spPr>
      </p:pic>
      <p:pic>
        <p:nvPicPr>
          <p:cNvPr id="4" name="Picture 3">
            <a:extLst>
              <a:ext uri="{FF2B5EF4-FFF2-40B4-BE49-F238E27FC236}">
                <a16:creationId xmlns:a16="http://schemas.microsoft.com/office/drawing/2014/main" id="{5839C904-8476-B79D-EBB4-D85D75E36A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108" t="10894" r="3607" b="29156"/>
          <a:stretch>
            <a:fillRect/>
          </a:stretch>
        </p:blipFill>
        <p:spPr>
          <a:xfrm>
            <a:off x="2486760" y="9777876"/>
            <a:ext cx="8763213" cy="2830411"/>
          </a:xfrm>
          <a:prstGeom prst="rect">
            <a:avLst/>
          </a:prstGeom>
        </p:spPr>
      </p:pic>
      <p:sp>
        <p:nvSpPr>
          <p:cNvPr id="9" name="object 18">
            <a:extLst>
              <a:ext uri="{FF2B5EF4-FFF2-40B4-BE49-F238E27FC236}">
                <a16:creationId xmlns:a16="http://schemas.microsoft.com/office/drawing/2014/main" id="{8F791064-F36C-A389-9D94-D0EA9CBB5E25}"/>
              </a:ext>
            </a:extLst>
          </p:cNvPr>
          <p:cNvSpPr txBox="1"/>
          <p:nvPr/>
        </p:nvSpPr>
        <p:spPr>
          <a:xfrm>
            <a:off x="11737953" y="6739187"/>
            <a:ext cx="12285085" cy="810222"/>
          </a:xfrm>
          <a:prstGeom prst="rect">
            <a:avLst/>
          </a:prstGeom>
        </p:spPr>
        <p:txBody>
          <a:bodyPr vert="horz" wrap="square" lIns="0" tIns="34290" rIns="0" bIns="0" rtlCol="0">
            <a:spAutoFit/>
          </a:bodyPr>
          <a:lstStyle/>
          <a:p>
            <a:pPr defTabSz="914507">
              <a:lnSpc>
                <a:spcPct val="70000"/>
              </a:lnSpc>
              <a:spcAft>
                <a:spcPts val="600"/>
              </a:spcAft>
              <a:defRPr/>
            </a:pPr>
            <a:r>
              <a:rPr lang="es-MX" sz="7000" kern="0" dirty="0">
                <a:solidFill>
                  <a:srgbClr val="00338D"/>
                </a:solidFill>
                <a:latin typeface="KPMG Bold"/>
              </a:rPr>
              <a:t>Indicadores sociales – capital humano</a:t>
            </a:r>
          </a:p>
        </p:txBody>
      </p:sp>
      <p:sp>
        <p:nvSpPr>
          <p:cNvPr id="12" name="object 19">
            <a:extLst>
              <a:ext uri="{FF2B5EF4-FFF2-40B4-BE49-F238E27FC236}">
                <a16:creationId xmlns:a16="http://schemas.microsoft.com/office/drawing/2014/main" id="{56868241-61FB-58E0-0F12-6B0D4CED7098}"/>
              </a:ext>
            </a:extLst>
          </p:cNvPr>
          <p:cNvSpPr txBox="1"/>
          <p:nvPr/>
        </p:nvSpPr>
        <p:spPr>
          <a:xfrm>
            <a:off x="11737953" y="7737736"/>
            <a:ext cx="17741432" cy="1551707"/>
          </a:xfrm>
          <a:prstGeom prst="rect">
            <a:avLst/>
          </a:prstGeom>
        </p:spPr>
        <p:txBody>
          <a:bodyPr vert="horz" wrap="square" lIns="0" tIns="12700" rIns="0" bIns="0" rtlCol="0">
            <a:spAutoFit/>
          </a:bodyPr>
          <a:lstStyle/>
          <a:p>
            <a:pPr marL="12067" defTabSz="914507">
              <a:lnSpc>
                <a:spcPts val="4000"/>
              </a:lnSpc>
              <a:spcBef>
                <a:spcPts val="100"/>
              </a:spcBef>
              <a:tabLst>
                <a:tab pos="185442" algn="l"/>
              </a:tabLst>
              <a:defRPr/>
            </a:pPr>
            <a:r>
              <a:rPr lang="es-MX" sz="3300" spc="-5" dirty="0">
                <a:solidFill>
                  <a:srgbClr val="00338D"/>
                </a:solidFill>
                <a:latin typeface="Arial"/>
                <a:cs typeface="Arial"/>
              </a:rPr>
              <a:t>Los seis indicadores sociales se enfocan en el bienestar de las y los colaboradores a través de</a:t>
            </a:r>
            <a:br>
              <a:rPr lang="es-MX" sz="3300" spc="-5" dirty="0">
                <a:solidFill>
                  <a:srgbClr val="00338D"/>
                </a:solidFill>
                <a:latin typeface="Arial"/>
                <a:cs typeface="Arial"/>
              </a:rPr>
            </a:br>
            <a:r>
              <a:rPr lang="es-MX" sz="3300" spc="-5" dirty="0">
                <a:solidFill>
                  <a:srgbClr val="00338D"/>
                </a:solidFill>
                <a:latin typeface="Arial"/>
                <a:cs typeface="Arial"/>
              </a:rPr>
              <a:t>la igualdad de oportunidades y trabajo digno, capacitación y desarrollo profesional;</a:t>
            </a:r>
            <a:br>
              <a:rPr lang="es-MX" sz="3300" spc="-5" dirty="0">
                <a:solidFill>
                  <a:srgbClr val="00338D"/>
                </a:solidFill>
                <a:latin typeface="Arial"/>
                <a:cs typeface="Arial"/>
              </a:rPr>
            </a:br>
            <a:r>
              <a:rPr lang="es-MX" sz="3300" spc="-5" dirty="0">
                <a:solidFill>
                  <a:srgbClr val="00338D"/>
                </a:solidFill>
                <a:latin typeface="Arial"/>
                <a:cs typeface="Arial"/>
              </a:rPr>
              <a:t>y salud y seguridad en el trabajo.</a:t>
            </a:r>
          </a:p>
        </p:txBody>
      </p:sp>
      <p:sp>
        <p:nvSpPr>
          <p:cNvPr id="13" name="object 18">
            <a:extLst>
              <a:ext uri="{FF2B5EF4-FFF2-40B4-BE49-F238E27FC236}">
                <a16:creationId xmlns:a16="http://schemas.microsoft.com/office/drawing/2014/main" id="{05814EAA-8073-AED2-52AA-89438C37B297}"/>
              </a:ext>
            </a:extLst>
          </p:cNvPr>
          <p:cNvSpPr txBox="1"/>
          <p:nvPr/>
        </p:nvSpPr>
        <p:spPr>
          <a:xfrm>
            <a:off x="11737953" y="10156914"/>
            <a:ext cx="9207926" cy="810222"/>
          </a:xfrm>
          <a:prstGeom prst="rect">
            <a:avLst/>
          </a:prstGeom>
        </p:spPr>
        <p:txBody>
          <a:bodyPr vert="horz" wrap="square" lIns="0" tIns="34290" rIns="0" bIns="0" rtlCol="0">
            <a:spAutoFit/>
          </a:bodyPr>
          <a:lstStyle/>
          <a:p>
            <a:pPr defTabSz="914507">
              <a:lnSpc>
                <a:spcPct val="70000"/>
              </a:lnSpc>
              <a:spcAft>
                <a:spcPts val="600"/>
              </a:spcAft>
              <a:defRPr/>
            </a:pPr>
            <a:r>
              <a:rPr lang="es-MX" sz="7000" kern="0" dirty="0">
                <a:solidFill>
                  <a:srgbClr val="00338D"/>
                </a:solidFill>
                <a:latin typeface="KPMG Bold"/>
              </a:rPr>
              <a:t>Indicadores de gobernanza</a:t>
            </a:r>
          </a:p>
        </p:txBody>
      </p:sp>
      <p:sp>
        <p:nvSpPr>
          <p:cNvPr id="18" name="object 19">
            <a:extLst>
              <a:ext uri="{FF2B5EF4-FFF2-40B4-BE49-F238E27FC236}">
                <a16:creationId xmlns:a16="http://schemas.microsoft.com/office/drawing/2014/main" id="{56D598C0-1065-A3EB-87C9-8F030D501396}"/>
              </a:ext>
            </a:extLst>
          </p:cNvPr>
          <p:cNvSpPr txBox="1"/>
          <p:nvPr/>
        </p:nvSpPr>
        <p:spPr>
          <a:xfrm>
            <a:off x="11737953" y="11146494"/>
            <a:ext cx="16972026" cy="1038746"/>
          </a:xfrm>
          <a:prstGeom prst="rect">
            <a:avLst/>
          </a:prstGeom>
        </p:spPr>
        <p:txBody>
          <a:bodyPr vert="horz" wrap="square" lIns="0" tIns="12700" rIns="0" bIns="0" rtlCol="0">
            <a:spAutoFit/>
          </a:bodyPr>
          <a:lstStyle/>
          <a:p>
            <a:pPr marL="12067" defTabSz="914507">
              <a:lnSpc>
                <a:spcPts val="4000"/>
              </a:lnSpc>
              <a:spcBef>
                <a:spcPts val="100"/>
              </a:spcBef>
              <a:tabLst>
                <a:tab pos="185442" algn="l"/>
              </a:tabLst>
              <a:defRPr/>
            </a:pPr>
            <a:r>
              <a:rPr lang="es-MX" sz="3300" spc="-5" dirty="0">
                <a:solidFill>
                  <a:srgbClr val="00338D"/>
                </a:solidFill>
                <a:latin typeface="Arial"/>
                <a:cs typeface="Arial"/>
              </a:rPr>
              <a:t>Los ocho indicadores de gobernanza evalúan prácticas de gobierno corporativo, riesgos, estrategia de sostenibilidad y conducta empresarial responsable.</a:t>
            </a:r>
          </a:p>
        </p:txBody>
      </p:sp>
      <p:sp>
        <p:nvSpPr>
          <p:cNvPr id="24" name="TextBox 23">
            <a:extLst>
              <a:ext uri="{FF2B5EF4-FFF2-40B4-BE49-F238E27FC236}">
                <a16:creationId xmlns:a16="http://schemas.microsoft.com/office/drawing/2014/main" id="{04DCA25C-176B-874D-230E-7D5EF3FBEC97}"/>
              </a:ext>
            </a:extLst>
          </p:cNvPr>
          <p:cNvSpPr txBox="1"/>
          <p:nvPr/>
        </p:nvSpPr>
        <p:spPr>
          <a:xfrm>
            <a:off x="30432078" y="4508889"/>
            <a:ext cx="10781763" cy="7273786"/>
          </a:xfrm>
          <a:prstGeom prst="rect">
            <a:avLst/>
          </a:prstGeom>
          <a:noFill/>
          <a:ln>
            <a:noFill/>
          </a:ln>
        </p:spPr>
        <p:txBody>
          <a:bodyPr wrap="square">
            <a:spAutoFit/>
          </a:bodyPr>
          <a:lstStyle/>
          <a:p>
            <a:pPr defTabSz="914507">
              <a:lnSpc>
                <a:spcPts val="4000"/>
              </a:lnSpc>
              <a:defRPr/>
            </a:pPr>
            <a:r>
              <a:rPr lang="es-MX" sz="3600" dirty="0">
                <a:solidFill>
                  <a:schemeClr val="bg1"/>
                </a:solidFill>
                <a:latin typeface="Arial"/>
              </a:rPr>
              <a:t>Los IBSO </a:t>
            </a:r>
            <a:r>
              <a:rPr lang="es-MX" sz="3600" b="1" dirty="0">
                <a:solidFill>
                  <a:schemeClr val="bg1"/>
                </a:solidFill>
                <a:latin typeface="Arial"/>
              </a:rPr>
              <a:t>pueden contener información cualitativa o cuantitativa</a:t>
            </a:r>
            <a:r>
              <a:rPr lang="es-MX" sz="3600" dirty="0">
                <a:solidFill>
                  <a:schemeClr val="bg1"/>
                </a:solidFill>
                <a:latin typeface="Arial"/>
              </a:rPr>
              <a:t>, según especifique</a:t>
            </a:r>
            <a:br>
              <a:rPr lang="es-MX" sz="3600" dirty="0">
                <a:solidFill>
                  <a:schemeClr val="bg1"/>
                </a:solidFill>
                <a:latin typeface="Arial"/>
              </a:rPr>
            </a:br>
            <a:r>
              <a:rPr lang="es-MX" sz="3600" dirty="0">
                <a:solidFill>
                  <a:schemeClr val="bg1"/>
                </a:solidFill>
                <a:latin typeface="Arial"/>
              </a:rPr>
              <a:t>la norma, y revelar bajo dos criterios:</a:t>
            </a:r>
            <a:endParaRPr lang="es-MX" sz="3600" dirty="0">
              <a:solidFill>
                <a:schemeClr val="bg1"/>
              </a:solidFill>
              <a:latin typeface="Arial"/>
              <a:cs typeface="Arial"/>
            </a:endParaRPr>
          </a:p>
          <a:p>
            <a:pPr defTabSz="914507">
              <a:lnSpc>
                <a:spcPts val="4000"/>
              </a:lnSpc>
              <a:defRPr/>
            </a:pPr>
            <a:endParaRPr lang="es-MX" sz="3600" dirty="0">
              <a:solidFill>
                <a:schemeClr val="bg1"/>
              </a:solidFill>
              <a:latin typeface="Arial"/>
            </a:endParaRPr>
          </a:p>
          <a:p>
            <a:pPr marL="800193" lvl="1" indent="-342940" defTabSz="914507">
              <a:lnSpc>
                <a:spcPts val="4000"/>
              </a:lnSpc>
              <a:buFontTx/>
              <a:buAutoNum type="alphaLcParenR"/>
              <a:defRPr/>
            </a:pPr>
            <a:r>
              <a:rPr lang="es-MX" sz="3600" b="1" dirty="0">
                <a:solidFill>
                  <a:schemeClr val="bg1"/>
                </a:solidFill>
                <a:latin typeface="Arial"/>
              </a:rPr>
              <a:t> Valor absoluto: </a:t>
            </a:r>
            <a:r>
              <a:rPr lang="es-MX" sz="3600" dirty="0">
                <a:solidFill>
                  <a:schemeClr val="bg1"/>
                </a:solidFill>
                <a:latin typeface="Arial"/>
              </a:rPr>
              <a:t>es el valor que tiene el indicador; puede ser monetario, una cantidad de peso o volumen, entre otros</a:t>
            </a:r>
            <a:br>
              <a:rPr lang="es-MX" sz="3600" dirty="0">
                <a:solidFill>
                  <a:schemeClr val="bg1"/>
                </a:solidFill>
                <a:latin typeface="Arial"/>
              </a:rPr>
            </a:br>
            <a:endParaRPr lang="es-MX" sz="3600" dirty="0">
              <a:solidFill>
                <a:schemeClr val="bg1"/>
              </a:solidFill>
              <a:latin typeface="Arial"/>
              <a:cs typeface="Arial"/>
            </a:endParaRPr>
          </a:p>
          <a:p>
            <a:pPr marL="457253" lvl="1" defTabSz="914507">
              <a:lnSpc>
                <a:spcPts val="4000"/>
              </a:lnSpc>
              <a:defRPr/>
            </a:pPr>
            <a:r>
              <a:rPr lang="es-MX" sz="3600" b="1" dirty="0">
                <a:solidFill>
                  <a:schemeClr val="bg1"/>
                </a:solidFill>
                <a:latin typeface="Arial"/>
              </a:rPr>
              <a:t>b) Valor relativo: </a:t>
            </a:r>
            <a:r>
              <a:rPr lang="es-MX" sz="3600" dirty="0">
                <a:solidFill>
                  <a:schemeClr val="bg1"/>
                </a:solidFill>
                <a:latin typeface="Arial"/>
              </a:rPr>
              <a:t>es la relación entre el valor absoluto del indicador y </a:t>
            </a:r>
            <a:r>
              <a:rPr lang="es-MX" sz="3600" b="1" dirty="0">
                <a:solidFill>
                  <a:schemeClr val="bg1"/>
                </a:solidFill>
                <a:latin typeface="Arial"/>
              </a:rPr>
              <a:t>algún otro de referencia </a:t>
            </a:r>
            <a:r>
              <a:rPr lang="es-MX" sz="3600" dirty="0">
                <a:solidFill>
                  <a:schemeClr val="bg1"/>
                </a:solidFill>
                <a:latin typeface="Arial"/>
              </a:rPr>
              <a:t>que establezca esta NIS para cada indicador, de tal forma que el valor relativo pueda entenderse como una medida de desempeño o eficiencia operativa de la entidad</a:t>
            </a:r>
            <a:endParaRPr lang="es-MX" sz="3600" kern="100" dirty="0">
              <a:solidFill>
                <a:schemeClr val="bg1"/>
              </a:solidFill>
              <a:latin typeface="Arial"/>
              <a:cs typeface="Times New Roman" panose="02020603050405020304" pitchFamily="18" charset="0"/>
            </a:endParaRPr>
          </a:p>
        </p:txBody>
      </p:sp>
    </p:spTree>
    <p:extLst>
      <p:ext uri="{BB962C8B-B14F-4D97-AF65-F5344CB8AC3E}">
        <p14:creationId xmlns:p14="http://schemas.microsoft.com/office/powerpoint/2010/main" val="504779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9266D-DFCD-21B2-1032-F1CDE2A87743}"/>
            </a:ext>
          </a:extLst>
        </p:cNvPr>
        <p:cNvGrpSpPr/>
        <p:nvPr/>
      </p:nvGrpSpPr>
      <p:grpSpPr>
        <a:xfrm>
          <a:off x="0" y="0"/>
          <a:ext cx="0" cy="0"/>
          <a:chOff x="0" y="0"/>
          <a:chExt cx="0" cy="0"/>
        </a:xfrm>
      </p:grpSpPr>
      <p:sp>
        <p:nvSpPr>
          <p:cNvPr id="45" name="Rectangle 44">
            <a:extLst>
              <a:ext uri="{FF2B5EF4-FFF2-40B4-BE49-F238E27FC236}">
                <a16:creationId xmlns:a16="http://schemas.microsoft.com/office/drawing/2014/main" id="{2501E5CF-C86D-F09D-3C54-8F46C0808007}"/>
              </a:ext>
            </a:extLst>
          </p:cNvPr>
          <p:cNvSpPr/>
          <p:nvPr/>
        </p:nvSpPr>
        <p:spPr>
          <a:xfrm>
            <a:off x="32782971" y="4499162"/>
            <a:ext cx="8668950" cy="759123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Rectangle 43">
            <a:extLst>
              <a:ext uri="{FF2B5EF4-FFF2-40B4-BE49-F238E27FC236}">
                <a16:creationId xmlns:a16="http://schemas.microsoft.com/office/drawing/2014/main" id="{9C843541-D741-B2F7-0929-891D32AD3DFC}"/>
              </a:ext>
            </a:extLst>
          </p:cNvPr>
          <p:cNvSpPr/>
          <p:nvPr/>
        </p:nvSpPr>
        <p:spPr>
          <a:xfrm>
            <a:off x="23260592" y="4499162"/>
            <a:ext cx="8668950" cy="759123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angle 42">
            <a:extLst>
              <a:ext uri="{FF2B5EF4-FFF2-40B4-BE49-F238E27FC236}">
                <a16:creationId xmlns:a16="http://schemas.microsoft.com/office/drawing/2014/main" id="{017B070D-6D99-9006-BA34-0A51AC313465}"/>
              </a:ext>
            </a:extLst>
          </p:cNvPr>
          <p:cNvSpPr/>
          <p:nvPr/>
        </p:nvSpPr>
        <p:spPr>
          <a:xfrm>
            <a:off x="2541765" y="4499162"/>
            <a:ext cx="19865395" cy="759123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TextBox 6">
            <a:extLst>
              <a:ext uri="{FF2B5EF4-FFF2-40B4-BE49-F238E27FC236}">
                <a16:creationId xmlns:a16="http://schemas.microsoft.com/office/drawing/2014/main" id="{AA4DDBEF-4EB8-B1C6-0447-E43E3BC154B9}"/>
              </a:ext>
            </a:extLst>
          </p:cNvPr>
          <p:cNvSpPr txBox="1"/>
          <p:nvPr/>
        </p:nvSpPr>
        <p:spPr>
          <a:xfrm>
            <a:off x="2385160" y="751325"/>
            <a:ext cx="30558640" cy="2092881"/>
          </a:xfrm>
          <a:prstGeom prst="rect">
            <a:avLst/>
          </a:prstGeom>
          <a:noFill/>
        </p:spPr>
        <p:txBody>
          <a:bodyPr wrap="square" rtlCol="0">
            <a:spAutoFit/>
          </a:bodyPr>
          <a:lstStyle/>
          <a:p>
            <a:r>
              <a:rPr lang="es-MX" sz="13000" dirty="0">
                <a:solidFill>
                  <a:srgbClr val="00338D"/>
                </a:solidFill>
                <a:latin typeface="KPMG Bold" panose="020B0803030202040204" pitchFamily="34" charset="0"/>
              </a:rPr>
              <a:t>IBSO</a:t>
            </a:r>
          </a:p>
        </p:txBody>
      </p:sp>
      <p:sp>
        <p:nvSpPr>
          <p:cNvPr id="11" name="Shape 8">
            <a:extLst>
              <a:ext uri="{FF2B5EF4-FFF2-40B4-BE49-F238E27FC236}">
                <a16:creationId xmlns:a16="http://schemas.microsoft.com/office/drawing/2014/main" id="{43AEA7D7-4CDF-6B6D-A18D-FD955095BAD3}"/>
              </a:ext>
            </a:extLst>
          </p:cNvPr>
          <p:cNvSpPr txBox="1">
            <a:spLocks/>
          </p:cNvSpPr>
          <p:nvPr/>
        </p:nvSpPr>
        <p:spPr>
          <a:xfrm>
            <a:off x="11117344"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13</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172300FA-1530-C13F-425D-A5AD567C5CCC}"/>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rgbClr val="00338D"/>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1062236E-5D3A-6471-46A1-DE2B656D2BFE}"/>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E42F0960-53FF-9982-4998-85880840E07F}"/>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DE065BCA-EE50-BF79-4028-A791A3297658}"/>
              </a:ext>
            </a:extLst>
          </p:cNvPr>
          <p:cNvCxnSpPr>
            <a:cxnSpLocks/>
          </p:cNvCxnSpPr>
          <p:nvPr/>
        </p:nvCxnSpPr>
        <p:spPr>
          <a:xfrm>
            <a:off x="40606106" y="12999551"/>
            <a:ext cx="0" cy="795772"/>
          </a:xfrm>
          <a:prstGeom prst="line">
            <a:avLst/>
          </a:prstGeom>
          <a:ln w="57150">
            <a:solidFill>
              <a:srgbClr val="00338D"/>
            </a:solidFill>
          </a:ln>
        </p:spPr>
        <p:style>
          <a:lnRef idx="1">
            <a:schemeClr val="accent1"/>
          </a:lnRef>
          <a:fillRef idx="0">
            <a:schemeClr val="accent1"/>
          </a:fillRef>
          <a:effectRef idx="0">
            <a:schemeClr val="accent1"/>
          </a:effectRef>
          <a:fontRef idx="minor">
            <a:schemeClr val="tx1"/>
          </a:fontRef>
        </p:style>
      </p:cxnSp>
      <p:sp>
        <p:nvSpPr>
          <p:cNvPr id="21" name="Shape 8">
            <a:extLst>
              <a:ext uri="{FF2B5EF4-FFF2-40B4-BE49-F238E27FC236}">
                <a16:creationId xmlns:a16="http://schemas.microsoft.com/office/drawing/2014/main" id="{413910C6-757F-730E-E9A8-DA6B9E8CC9C0}"/>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rgbClr val="00338D"/>
                </a:solidFill>
                <a:latin typeface="Arial" panose="020B0604020202020204" pitchFamily="34" charset="0"/>
                <a:cs typeface="Arial" panose="020B0604020202020204" pitchFamily="34" charset="0"/>
              </a:rPr>
              <a:pPr/>
              <a:t>13</a:t>
            </a:fld>
            <a:endParaRPr lang="en-GB" sz="3600" dirty="0">
              <a:solidFill>
                <a:srgbClr val="00338D"/>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B631FA1D-79C9-1196-BF66-7423BA668C8A}"/>
              </a:ext>
            </a:extLst>
          </p:cNvPr>
          <p:cNvSpPr txBox="1"/>
          <p:nvPr/>
        </p:nvSpPr>
        <p:spPr>
          <a:xfrm>
            <a:off x="2994759" y="4961968"/>
            <a:ext cx="9934801" cy="6786473"/>
          </a:xfrm>
          <a:prstGeom prst="rect">
            <a:avLst/>
          </a:prstGeom>
          <a:noFill/>
        </p:spPr>
        <p:txBody>
          <a:bodyPr wrap="square" rtlCol="0">
            <a:spAutoFit/>
          </a:bodyPr>
          <a:lstStyle/>
          <a:p>
            <a:pPr fontAlgn="t"/>
            <a:r>
              <a:rPr lang="es-MX" sz="2900" b="1" dirty="0">
                <a:solidFill>
                  <a:srgbClr val="00338D"/>
                </a:solidFill>
              </a:rPr>
              <a:t>Emisiones de GEI</a:t>
            </a:r>
            <a:endParaRPr lang="es-MX" sz="2900" dirty="0">
              <a:solidFill>
                <a:srgbClr val="00338D"/>
              </a:solidFill>
            </a:endParaRPr>
          </a:p>
          <a:p>
            <a:pPr fontAlgn="t"/>
            <a:r>
              <a:rPr lang="es-MX" sz="2900" dirty="0">
                <a:solidFill>
                  <a:srgbClr val="00338D"/>
                </a:solidFill>
              </a:rPr>
              <a:t>A.1. Emisiones de GEI de alcance 1</a:t>
            </a:r>
          </a:p>
          <a:p>
            <a:pPr fontAlgn="t"/>
            <a:r>
              <a:rPr lang="es-MX" sz="2900" dirty="0">
                <a:solidFill>
                  <a:srgbClr val="00338D"/>
                </a:solidFill>
              </a:rPr>
              <a:t>A.2. Emisiones de GEI de alcance 2</a:t>
            </a:r>
          </a:p>
          <a:p>
            <a:pPr fontAlgn="t"/>
            <a:r>
              <a:rPr lang="es-MX" sz="2900" dirty="0">
                <a:solidFill>
                  <a:srgbClr val="00338D"/>
                </a:solidFill>
              </a:rPr>
              <a:t>A.3. Emisiones de GEI de alcance 3</a:t>
            </a:r>
          </a:p>
          <a:p>
            <a:pPr fontAlgn="t"/>
            <a:r>
              <a:rPr lang="es-MX" sz="2900" b="1" dirty="0">
                <a:solidFill>
                  <a:srgbClr val="00338D"/>
                </a:solidFill>
              </a:rPr>
              <a:t>Consumo de energía</a:t>
            </a:r>
            <a:endParaRPr lang="es-MX" sz="2900" dirty="0">
              <a:solidFill>
                <a:srgbClr val="00338D"/>
              </a:solidFill>
            </a:endParaRPr>
          </a:p>
          <a:p>
            <a:pPr fontAlgn="t"/>
            <a:r>
              <a:rPr lang="es-MX" sz="2900" dirty="0">
                <a:solidFill>
                  <a:srgbClr val="00338D"/>
                </a:solidFill>
              </a:rPr>
              <a:t>A.4. Consumo de energía</a:t>
            </a:r>
          </a:p>
          <a:p>
            <a:pPr fontAlgn="t"/>
            <a:r>
              <a:rPr lang="es-MX" sz="2900" dirty="0">
                <a:solidFill>
                  <a:srgbClr val="00338D"/>
                </a:solidFill>
              </a:rPr>
              <a:t>A.5. Consumo de energía renovable</a:t>
            </a:r>
          </a:p>
          <a:p>
            <a:pPr fontAlgn="t"/>
            <a:r>
              <a:rPr lang="es-MX" sz="2900" b="1" dirty="0">
                <a:solidFill>
                  <a:srgbClr val="00338D"/>
                </a:solidFill>
              </a:rPr>
              <a:t>Actividades sostenibles</a:t>
            </a:r>
            <a:endParaRPr lang="es-MX" sz="2900" dirty="0">
              <a:solidFill>
                <a:srgbClr val="00338D"/>
              </a:solidFill>
            </a:endParaRPr>
          </a:p>
          <a:p>
            <a:pPr fontAlgn="t"/>
            <a:r>
              <a:rPr lang="es-MX" sz="2900" dirty="0">
                <a:solidFill>
                  <a:srgbClr val="00338D"/>
                </a:solidFill>
              </a:rPr>
              <a:t>A.6. Inversión sostenible</a:t>
            </a:r>
          </a:p>
          <a:p>
            <a:pPr fontAlgn="t"/>
            <a:r>
              <a:rPr lang="es-MX" sz="2900" b="1" dirty="0">
                <a:solidFill>
                  <a:srgbClr val="00338D"/>
                </a:solidFill>
              </a:rPr>
              <a:t>Uso sostenible del agua</a:t>
            </a:r>
            <a:endParaRPr lang="es-MX" sz="2900" dirty="0">
              <a:solidFill>
                <a:srgbClr val="00338D"/>
              </a:solidFill>
            </a:endParaRPr>
          </a:p>
          <a:p>
            <a:pPr fontAlgn="t"/>
            <a:r>
              <a:rPr lang="es-MX" sz="2900" dirty="0">
                <a:solidFill>
                  <a:srgbClr val="00338D"/>
                </a:solidFill>
              </a:rPr>
              <a:t>A.7. Agua ingresada</a:t>
            </a:r>
          </a:p>
          <a:p>
            <a:pPr fontAlgn="t"/>
            <a:r>
              <a:rPr lang="es-MX" sz="2900" dirty="0">
                <a:solidFill>
                  <a:srgbClr val="00338D"/>
                </a:solidFill>
              </a:rPr>
              <a:t>A.8. Reaprovechamiento de agua</a:t>
            </a:r>
          </a:p>
          <a:p>
            <a:pPr fontAlgn="t"/>
            <a:r>
              <a:rPr lang="es-MX" sz="2900" dirty="0">
                <a:solidFill>
                  <a:srgbClr val="00338D"/>
                </a:solidFill>
              </a:rPr>
              <a:t>A.9. Descarga de aguas residuales</a:t>
            </a:r>
          </a:p>
          <a:p>
            <a:pPr fontAlgn="t"/>
            <a:r>
              <a:rPr lang="es-MX" sz="2900" dirty="0">
                <a:solidFill>
                  <a:srgbClr val="00338D"/>
                </a:solidFill>
              </a:rPr>
              <a:t>A.10. Descarga de aguas residuales tratadas</a:t>
            </a:r>
          </a:p>
          <a:p>
            <a:pPr fontAlgn="t"/>
            <a:r>
              <a:rPr lang="es-MX" sz="2900" dirty="0">
                <a:solidFill>
                  <a:srgbClr val="00338D"/>
                </a:solidFill>
              </a:rPr>
              <a:t>A.11. Agua ingresada proveniente de zonas de estrés hídrico</a:t>
            </a:r>
          </a:p>
        </p:txBody>
      </p:sp>
      <p:sp>
        <p:nvSpPr>
          <p:cNvPr id="32" name="Rectangle 31">
            <a:extLst>
              <a:ext uri="{FF2B5EF4-FFF2-40B4-BE49-F238E27FC236}">
                <a16:creationId xmlns:a16="http://schemas.microsoft.com/office/drawing/2014/main" id="{84500288-EF86-75BB-7F8D-BAA9658581EE}"/>
              </a:ext>
            </a:extLst>
          </p:cNvPr>
          <p:cNvSpPr/>
          <p:nvPr/>
        </p:nvSpPr>
        <p:spPr>
          <a:xfrm>
            <a:off x="2537558" y="3319513"/>
            <a:ext cx="19869603" cy="1270000"/>
          </a:xfrm>
          <a:prstGeom prst="rect">
            <a:avLst/>
          </a:prstGeom>
          <a:solidFill>
            <a:srgbClr val="0033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Graphic 32" descr="Open hand with plant with solid fill">
            <a:extLst>
              <a:ext uri="{FF2B5EF4-FFF2-40B4-BE49-F238E27FC236}">
                <a16:creationId xmlns:a16="http://schemas.microsoft.com/office/drawing/2014/main" id="{3DFCC709-9D56-DB4F-0386-EDAECC88923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94759" y="3409073"/>
            <a:ext cx="1141680" cy="1141680"/>
          </a:xfrm>
          <a:prstGeom prst="rect">
            <a:avLst/>
          </a:prstGeom>
        </p:spPr>
      </p:pic>
      <p:sp>
        <p:nvSpPr>
          <p:cNvPr id="34" name="TextBox 33">
            <a:extLst>
              <a:ext uri="{FF2B5EF4-FFF2-40B4-BE49-F238E27FC236}">
                <a16:creationId xmlns:a16="http://schemas.microsoft.com/office/drawing/2014/main" id="{A07EA5F3-7754-D4C8-534A-13F060696962}"/>
              </a:ext>
            </a:extLst>
          </p:cNvPr>
          <p:cNvSpPr txBox="1"/>
          <p:nvPr/>
        </p:nvSpPr>
        <p:spPr>
          <a:xfrm>
            <a:off x="12929560" y="4961968"/>
            <a:ext cx="9094730" cy="5632311"/>
          </a:xfrm>
          <a:prstGeom prst="rect">
            <a:avLst/>
          </a:prstGeom>
          <a:noFill/>
        </p:spPr>
        <p:txBody>
          <a:bodyPr wrap="square" rtlCol="0">
            <a:spAutoFit/>
          </a:bodyPr>
          <a:lstStyle/>
          <a:p>
            <a:pPr fontAlgn="t"/>
            <a:r>
              <a:rPr lang="es-MX" sz="2900" b="1" dirty="0">
                <a:solidFill>
                  <a:srgbClr val="00338D"/>
                </a:solidFill>
              </a:rPr>
              <a:t>Biodiversidad</a:t>
            </a:r>
            <a:endParaRPr lang="es-MX" sz="2900" dirty="0">
              <a:solidFill>
                <a:srgbClr val="00338D"/>
              </a:solidFill>
            </a:endParaRPr>
          </a:p>
          <a:p>
            <a:pPr fontAlgn="t"/>
            <a:r>
              <a:rPr lang="es-MX" sz="2900" dirty="0">
                <a:solidFill>
                  <a:srgbClr val="00338D"/>
                </a:solidFill>
              </a:rPr>
              <a:t>A.12. Uso de suelo dentro o cercano a zonas de riesgos para la biodiversidad</a:t>
            </a:r>
          </a:p>
          <a:p>
            <a:pPr fontAlgn="t"/>
            <a:r>
              <a:rPr lang="es-MX" sz="2900" b="1" dirty="0">
                <a:solidFill>
                  <a:srgbClr val="00338D"/>
                </a:solidFill>
              </a:rPr>
              <a:t>Sustancias y productos químicos que agotan la capa de ozono</a:t>
            </a:r>
            <a:endParaRPr lang="es-MX" sz="2900" dirty="0">
              <a:solidFill>
                <a:srgbClr val="00338D"/>
              </a:solidFill>
            </a:endParaRPr>
          </a:p>
          <a:p>
            <a:pPr fontAlgn="t"/>
            <a:r>
              <a:rPr lang="es-MX" sz="2900" dirty="0">
                <a:solidFill>
                  <a:srgbClr val="00338D"/>
                </a:solidFill>
              </a:rPr>
              <a:t>A.13. Dependencia de sustancias y productos químicos que agotan la capa de ozono</a:t>
            </a:r>
          </a:p>
          <a:p>
            <a:pPr fontAlgn="t"/>
            <a:r>
              <a:rPr lang="es-MX" sz="2900" b="1" dirty="0">
                <a:solidFill>
                  <a:srgbClr val="00338D"/>
                </a:solidFill>
              </a:rPr>
              <a:t>Gestión de residuos</a:t>
            </a:r>
            <a:endParaRPr lang="es-MX" sz="2900" dirty="0">
              <a:solidFill>
                <a:srgbClr val="00338D"/>
              </a:solidFill>
            </a:endParaRPr>
          </a:p>
          <a:p>
            <a:pPr fontAlgn="t"/>
            <a:r>
              <a:rPr lang="es-MX" sz="2900" dirty="0">
                <a:solidFill>
                  <a:srgbClr val="00338D"/>
                </a:solidFill>
              </a:rPr>
              <a:t>A.14. Residuos generados</a:t>
            </a:r>
          </a:p>
          <a:p>
            <a:pPr fontAlgn="t"/>
            <a:r>
              <a:rPr lang="es-MX" sz="2900" dirty="0">
                <a:solidFill>
                  <a:srgbClr val="00338D"/>
                </a:solidFill>
              </a:rPr>
              <a:t>A.15. Residuos aprovechados</a:t>
            </a:r>
          </a:p>
          <a:p>
            <a:pPr fontAlgn="t"/>
            <a:r>
              <a:rPr lang="es-MX" sz="2900" dirty="0">
                <a:solidFill>
                  <a:srgbClr val="00338D"/>
                </a:solidFill>
              </a:rPr>
              <a:t>A.16. Residuos peligrosos</a:t>
            </a:r>
          </a:p>
          <a:p>
            <a:endParaRPr lang="es-MX" sz="2900" dirty="0">
              <a:solidFill>
                <a:srgbClr val="00338D"/>
              </a:solidFill>
            </a:endParaRPr>
          </a:p>
        </p:txBody>
      </p:sp>
      <p:sp>
        <p:nvSpPr>
          <p:cNvPr id="35" name="Rectangle 34">
            <a:extLst>
              <a:ext uri="{FF2B5EF4-FFF2-40B4-BE49-F238E27FC236}">
                <a16:creationId xmlns:a16="http://schemas.microsoft.com/office/drawing/2014/main" id="{4B8D743E-2486-E2D2-C8E8-3E82A34658CB}"/>
              </a:ext>
            </a:extLst>
          </p:cNvPr>
          <p:cNvSpPr/>
          <p:nvPr/>
        </p:nvSpPr>
        <p:spPr>
          <a:xfrm>
            <a:off x="23260591" y="3319513"/>
            <a:ext cx="8668950" cy="1270000"/>
          </a:xfrm>
          <a:prstGeom prst="rect">
            <a:avLst/>
          </a:prstGeom>
          <a:solidFill>
            <a:srgbClr val="1E4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7" name="Graphic 36" descr="Users with solid fill">
            <a:extLst>
              <a:ext uri="{FF2B5EF4-FFF2-40B4-BE49-F238E27FC236}">
                <a16:creationId xmlns:a16="http://schemas.microsoft.com/office/drawing/2014/main" id="{DA3CB4E2-6085-95B4-DAE5-69893E2599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584034" y="3359063"/>
            <a:ext cx="1337679" cy="1337679"/>
          </a:xfrm>
          <a:prstGeom prst="rect">
            <a:avLst/>
          </a:prstGeom>
        </p:spPr>
      </p:pic>
      <p:sp>
        <p:nvSpPr>
          <p:cNvPr id="38" name="TextBox 37">
            <a:extLst>
              <a:ext uri="{FF2B5EF4-FFF2-40B4-BE49-F238E27FC236}">
                <a16:creationId xmlns:a16="http://schemas.microsoft.com/office/drawing/2014/main" id="{75DE1988-CEB2-869F-4B00-A4FEA33D98EA}"/>
              </a:ext>
            </a:extLst>
          </p:cNvPr>
          <p:cNvSpPr txBox="1"/>
          <p:nvPr/>
        </p:nvSpPr>
        <p:spPr>
          <a:xfrm>
            <a:off x="23584034" y="4961968"/>
            <a:ext cx="7697529" cy="6746142"/>
          </a:xfrm>
          <a:prstGeom prst="rect">
            <a:avLst/>
          </a:prstGeom>
          <a:noFill/>
        </p:spPr>
        <p:txBody>
          <a:bodyPr wrap="square" rtlCol="0">
            <a:spAutoFit/>
          </a:bodyPr>
          <a:lstStyle/>
          <a:p>
            <a:pPr marL="0" algn="l" rtl="0" eaLnBrk="1" fontAlgn="t" latinLnBrk="0" hangingPunct="1">
              <a:lnSpc>
                <a:spcPct val="107000"/>
              </a:lnSpc>
              <a:buNone/>
            </a:pPr>
            <a:r>
              <a:rPr lang="es-MX" sz="2900" b="1" i="0" u="none" strike="noStrike" kern="100" dirty="0">
                <a:solidFill>
                  <a:srgbClr val="00338D"/>
                </a:solidFill>
                <a:effectLst/>
                <a:latin typeface="Arial" panose="020B0604020202020204" pitchFamily="34" charset="0"/>
                <a:ea typeface="Calibri" panose="020F0502020204030204" pitchFamily="34" charset="0"/>
                <a:cs typeface="Calibri" panose="020F0502020204030204" pitchFamily="34" charset="0"/>
              </a:rPr>
              <a:t>Igualdad de oportunidades y trabajo digno</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0" i="0" u="none" strike="noStrike" kern="100" dirty="0">
                <a:solidFill>
                  <a:srgbClr val="00338D"/>
                </a:solidFill>
                <a:effectLst/>
                <a:latin typeface="Arial" panose="020B0604020202020204" pitchFamily="34" charset="0"/>
                <a:ea typeface="Calibri" panose="020F0502020204030204" pitchFamily="34" charset="0"/>
                <a:cs typeface="Calibri" panose="020F0502020204030204" pitchFamily="34" charset="0"/>
              </a:rPr>
              <a:t>B.1. Gestión de la igualdad de oportunidad y el trabajo digno</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0" i="0" u="none" strike="noStrike" kern="100" dirty="0">
                <a:solidFill>
                  <a:srgbClr val="00338D"/>
                </a:solidFill>
                <a:effectLst/>
                <a:latin typeface="Arial" panose="020B0604020202020204" pitchFamily="34" charset="0"/>
                <a:ea typeface="Calibri" panose="020F0502020204030204" pitchFamily="34" charset="0"/>
                <a:cs typeface="Calibri" panose="020F0502020204030204" pitchFamily="34" charset="0"/>
              </a:rPr>
              <a:t>B.2. Brecha salarial</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1" i="0" u="none" strike="noStrike" kern="100" dirty="0">
                <a:solidFill>
                  <a:srgbClr val="00338D"/>
                </a:solidFill>
                <a:effectLst/>
                <a:latin typeface="Arial" panose="020B0604020202020204" pitchFamily="34" charset="0"/>
                <a:ea typeface="Calibri" panose="020F0502020204030204" pitchFamily="34" charset="0"/>
                <a:cs typeface="Calibri" panose="020F0502020204030204" pitchFamily="34" charset="0"/>
              </a:rPr>
              <a:t>Inversión en capital humano</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0" i="0" u="none" strike="noStrike" kern="100" dirty="0">
                <a:solidFill>
                  <a:srgbClr val="00338D"/>
                </a:solidFill>
                <a:effectLst/>
                <a:latin typeface="Arial" panose="020B0604020202020204" pitchFamily="34" charset="0"/>
                <a:ea typeface="Calibri" panose="020F0502020204030204" pitchFamily="34" charset="0"/>
                <a:cs typeface="Calibri" panose="020F0502020204030204" pitchFamily="34" charset="0"/>
              </a:rPr>
              <a:t>B.3. Horas de capacitación</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0" i="0" u="none" strike="noStrike" kern="100" dirty="0">
                <a:solidFill>
                  <a:srgbClr val="00338D"/>
                </a:solidFill>
                <a:effectLst/>
                <a:latin typeface="Arial" panose="020B0604020202020204" pitchFamily="34" charset="0"/>
                <a:ea typeface="Calibri" panose="020F0502020204030204" pitchFamily="34" charset="0"/>
                <a:cs typeface="Calibri" panose="020F0502020204030204" pitchFamily="34" charset="0"/>
              </a:rPr>
              <a:t>B.4. Evaluaciones de desempeño y desarrollo profesional de las y los colaboradores</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1" i="0" u="none" strike="noStrike" kern="100" dirty="0">
                <a:solidFill>
                  <a:srgbClr val="00338D"/>
                </a:solidFill>
                <a:effectLst/>
                <a:latin typeface="Arial" panose="020B0604020202020204" pitchFamily="34" charset="0"/>
                <a:ea typeface="Calibri" panose="020F0502020204030204" pitchFamily="34" charset="0"/>
                <a:cs typeface="Times New Roman" panose="02020603050405020304" pitchFamily="18" charset="0"/>
              </a:rPr>
              <a:t>Salud y la seguridad en el trabajo</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0" i="0" u="none" strike="noStrike" kern="100" dirty="0">
                <a:solidFill>
                  <a:srgbClr val="00338D"/>
                </a:solidFill>
                <a:effectLst/>
                <a:latin typeface="Arial" panose="020B0604020202020204" pitchFamily="34" charset="0"/>
                <a:ea typeface="Calibri" panose="020F0502020204030204" pitchFamily="34" charset="0"/>
                <a:cs typeface="Times New Roman" panose="02020603050405020304" pitchFamily="18" charset="0"/>
              </a:rPr>
              <a:t>B.5. Gestión de la salud y la seguridad en el trabajo</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0" i="0" u="none" strike="noStrike" kern="100" dirty="0">
                <a:solidFill>
                  <a:srgbClr val="00338D"/>
                </a:solidFill>
                <a:effectLst/>
                <a:latin typeface="Arial" panose="020B0604020202020204" pitchFamily="34" charset="0"/>
                <a:ea typeface="Calibri" panose="020F0502020204030204" pitchFamily="34" charset="0"/>
                <a:cs typeface="Times New Roman" panose="02020603050405020304" pitchFamily="18" charset="0"/>
              </a:rPr>
              <a:t>B.6. Accidentes y enfermedades de trabajo que causaron incapacidad o muerte</a:t>
            </a:r>
            <a:endParaRPr lang="es-MX" sz="2900" b="0" i="0" u="none" strike="noStrike" dirty="0">
              <a:effectLst/>
              <a:latin typeface="Arial" panose="020B0604020202020204" pitchFamily="34" charset="0"/>
            </a:endParaRPr>
          </a:p>
          <a:p>
            <a:endParaRPr lang="es-MX" sz="2900" dirty="0">
              <a:solidFill>
                <a:srgbClr val="00338D"/>
              </a:solidFill>
            </a:endParaRPr>
          </a:p>
        </p:txBody>
      </p:sp>
      <p:sp>
        <p:nvSpPr>
          <p:cNvPr id="39" name="Rectangle 38">
            <a:extLst>
              <a:ext uri="{FF2B5EF4-FFF2-40B4-BE49-F238E27FC236}">
                <a16:creationId xmlns:a16="http://schemas.microsoft.com/office/drawing/2014/main" id="{E156FA54-C98D-4319-C244-8E5BDB04C69B}"/>
              </a:ext>
            </a:extLst>
          </p:cNvPr>
          <p:cNvSpPr/>
          <p:nvPr/>
        </p:nvSpPr>
        <p:spPr>
          <a:xfrm>
            <a:off x="32782971" y="3294444"/>
            <a:ext cx="8668950" cy="1270000"/>
          </a:xfrm>
          <a:prstGeom prst="rect">
            <a:avLst/>
          </a:prstGeom>
          <a:solidFill>
            <a:srgbClr val="7213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TextBox 40">
            <a:extLst>
              <a:ext uri="{FF2B5EF4-FFF2-40B4-BE49-F238E27FC236}">
                <a16:creationId xmlns:a16="http://schemas.microsoft.com/office/drawing/2014/main" id="{BEEEE29D-0361-B7DD-1206-55E2CED183DE}"/>
              </a:ext>
            </a:extLst>
          </p:cNvPr>
          <p:cNvSpPr txBox="1"/>
          <p:nvPr/>
        </p:nvSpPr>
        <p:spPr>
          <a:xfrm>
            <a:off x="33298508" y="4961968"/>
            <a:ext cx="9208894" cy="5987793"/>
          </a:xfrm>
          <a:prstGeom prst="rect">
            <a:avLst/>
          </a:prstGeom>
          <a:noFill/>
        </p:spPr>
        <p:txBody>
          <a:bodyPr wrap="square" rtlCol="0">
            <a:spAutoFit/>
          </a:bodyPr>
          <a:lstStyle/>
          <a:p>
            <a:pPr marL="0" algn="l" rtl="0" eaLnBrk="1" fontAlgn="t" latinLnBrk="0" hangingPunct="1">
              <a:lnSpc>
                <a:spcPct val="107000"/>
              </a:lnSpc>
              <a:buNone/>
            </a:pPr>
            <a:r>
              <a:rPr lang="es-MX" sz="2900" b="1" i="0" u="none" strike="noStrike" kern="100" dirty="0">
                <a:solidFill>
                  <a:srgbClr val="00338D"/>
                </a:solidFill>
                <a:effectLst/>
                <a:latin typeface="Arial" panose="020B0604020202020204" pitchFamily="34" charset="0"/>
                <a:ea typeface="Calibri" panose="020F0502020204030204" pitchFamily="34" charset="0"/>
                <a:cs typeface="Calibri" panose="020F0502020204030204" pitchFamily="34" charset="0"/>
              </a:rPr>
              <a:t>Gobierno corporativo</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0" i="0" u="none" strike="noStrike" kern="100" dirty="0">
                <a:solidFill>
                  <a:srgbClr val="00338D"/>
                </a:solidFill>
                <a:effectLst/>
                <a:latin typeface="Arial" panose="020B0604020202020204" pitchFamily="34" charset="0"/>
                <a:ea typeface="Calibri" panose="020F0502020204030204" pitchFamily="34" charset="0"/>
                <a:cs typeface="Calibri" panose="020F0502020204030204" pitchFamily="34" charset="0"/>
              </a:rPr>
              <a:t>C.1. Consejo de Administración</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0" i="0" u="none" strike="noStrike" kern="100" dirty="0">
                <a:solidFill>
                  <a:srgbClr val="00338D"/>
                </a:solidFill>
                <a:effectLst/>
                <a:latin typeface="Arial" panose="020B0604020202020204" pitchFamily="34" charset="0"/>
                <a:ea typeface="Calibri" panose="020F0502020204030204" pitchFamily="34" charset="0"/>
                <a:cs typeface="Calibri" panose="020F0502020204030204" pitchFamily="34" charset="0"/>
              </a:rPr>
              <a:t>C.2. Mujeres en el Consejo de Administración</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0" i="0" u="none" strike="noStrike" kern="100" dirty="0">
                <a:solidFill>
                  <a:srgbClr val="00338D"/>
                </a:solidFill>
                <a:effectLst/>
                <a:latin typeface="Arial" panose="020B0604020202020204" pitchFamily="34" charset="0"/>
                <a:ea typeface="Calibri" panose="020F0502020204030204" pitchFamily="34" charset="0"/>
                <a:cs typeface="Calibri" panose="020F0502020204030204" pitchFamily="34" charset="0"/>
              </a:rPr>
              <a:t>C.3.Órgano de vigilancia independiente</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1" i="0" u="none" strike="noStrike" kern="100" dirty="0">
                <a:solidFill>
                  <a:srgbClr val="00338D"/>
                </a:solidFill>
                <a:effectLst/>
                <a:latin typeface="Arial" panose="020B0604020202020204" pitchFamily="34" charset="0"/>
                <a:ea typeface="Calibri" panose="020F0502020204030204" pitchFamily="34" charset="0"/>
                <a:cs typeface="Calibri" panose="020F0502020204030204" pitchFamily="34" charset="0"/>
              </a:rPr>
              <a:t>Gestión empresarial sostenible</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0" i="0" u="none" strike="noStrike" kern="100" dirty="0">
                <a:solidFill>
                  <a:srgbClr val="00338D"/>
                </a:solidFill>
                <a:effectLst/>
                <a:latin typeface="Arial" panose="020B0604020202020204" pitchFamily="34" charset="0"/>
                <a:ea typeface="Calibri" panose="020F0502020204030204" pitchFamily="34" charset="0"/>
                <a:cs typeface="Calibri" panose="020F0502020204030204" pitchFamily="34" charset="0"/>
              </a:rPr>
              <a:t>C.4. Política de administración de riesgos</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0" i="0" u="none" strike="noStrike" kern="100" dirty="0">
                <a:solidFill>
                  <a:srgbClr val="00338D"/>
                </a:solidFill>
                <a:effectLst/>
                <a:latin typeface="Arial" panose="020B0604020202020204" pitchFamily="34" charset="0"/>
                <a:ea typeface="Calibri" panose="020F0502020204030204" pitchFamily="34" charset="0"/>
                <a:cs typeface="Calibri" panose="020F0502020204030204" pitchFamily="34" charset="0"/>
              </a:rPr>
              <a:t>C.5. Estrategia de sostenibilidad</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1" i="0" u="none" strike="noStrike" kern="100" dirty="0">
                <a:solidFill>
                  <a:srgbClr val="00338D"/>
                </a:solidFill>
                <a:effectLst/>
                <a:latin typeface="Arial" panose="020B0604020202020204" pitchFamily="34" charset="0"/>
                <a:ea typeface="Calibri" panose="020F0502020204030204" pitchFamily="34" charset="0"/>
                <a:cs typeface="Times New Roman" panose="02020603050405020304" pitchFamily="18" charset="0"/>
              </a:rPr>
              <a:t>Conducta empresarial responsable</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0" i="0" u="none" strike="noStrike" kern="100" dirty="0">
                <a:solidFill>
                  <a:srgbClr val="00338D"/>
                </a:solidFill>
                <a:effectLst/>
                <a:latin typeface="Arial" panose="020B0604020202020204" pitchFamily="34" charset="0"/>
                <a:ea typeface="Calibri" panose="020F0502020204030204" pitchFamily="34" charset="0"/>
                <a:cs typeface="Times New Roman" panose="02020603050405020304" pitchFamily="18" charset="0"/>
              </a:rPr>
              <a:t>C.6. Código de integridad y ética</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0" i="0" u="none" strike="noStrike" kern="100" dirty="0">
                <a:solidFill>
                  <a:srgbClr val="00338D"/>
                </a:solidFill>
                <a:effectLst/>
                <a:latin typeface="Arial" panose="020B0604020202020204" pitchFamily="34" charset="0"/>
                <a:ea typeface="Calibri" panose="020F0502020204030204" pitchFamily="34" charset="0"/>
                <a:cs typeface="Times New Roman" panose="02020603050405020304" pitchFamily="18" charset="0"/>
              </a:rPr>
              <a:t>C.7. Seguridad de la información </a:t>
            </a:r>
            <a:endParaRPr lang="es-MX" sz="2900" b="0" i="0" u="none" strike="noStrike" dirty="0">
              <a:effectLst/>
              <a:latin typeface="Arial" panose="020B0604020202020204" pitchFamily="34" charset="0"/>
            </a:endParaRPr>
          </a:p>
          <a:p>
            <a:pPr marL="0" algn="l" rtl="0" eaLnBrk="1" fontAlgn="t" latinLnBrk="0" hangingPunct="1">
              <a:lnSpc>
                <a:spcPct val="107000"/>
              </a:lnSpc>
              <a:buNone/>
            </a:pPr>
            <a:r>
              <a:rPr lang="es-MX" sz="2900" b="0" i="0" u="none" strike="noStrike" kern="100" dirty="0">
                <a:solidFill>
                  <a:srgbClr val="00338D"/>
                </a:solidFill>
                <a:effectLst/>
                <a:latin typeface="Arial" panose="020B0604020202020204" pitchFamily="34" charset="0"/>
                <a:ea typeface="Calibri" panose="020F0502020204030204" pitchFamily="34" charset="0"/>
                <a:cs typeface="Times New Roman" panose="02020603050405020304" pitchFamily="18" charset="0"/>
              </a:rPr>
              <a:t>C.8. Protección y privacidad de datos</a:t>
            </a:r>
            <a:endParaRPr lang="es-MX" sz="2900" b="0" i="0" u="none" strike="noStrike" dirty="0">
              <a:effectLst/>
              <a:latin typeface="Arial" panose="020B0604020202020204" pitchFamily="34" charset="0"/>
            </a:endParaRPr>
          </a:p>
          <a:p>
            <a:endParaRPr lang="es-MX" sz="2900" dirty="0">
              <a:solidFill>
                <a:srgbClr val="00338D"/>
              </a:solidFill>
            </a:endParaRPr>
          </a:p>
        </p:txBody>
      </p:sp>
      <p:pic>
        <p:nvPicPr>
          <p:cNvPr id="42" name="Graphic 41" descr="Gavel with solid fill">
            <a:extLst>
              <a:ext uri="{FF2B5EF4-FFF2-40B4-BE49-F238E27FC236}">
                <a16:creationId xmlns:a16="http://schemas.microsoft.com/office/drawing/2014/main" id="{24CAE04B-649C-B87B-C23D-8F288D056C0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298508" y="3355270"/>
            <a:ext cx="1143892" cy="1143892"/>
          </a:xfrm>
          <a:prstGeom prst="rect">
            <a:avLst/>
          </a:prstGeom>
        </p:spPr>
      </p:pic>
      <p:sp>
        <p:nvSpPr>
          <p:cNvPr id="46" name="object 18">
            <a:extLst>
              <a:ext uri="{FF2B5EF4-FFF2-40B4-BE49-F238E27FC236}">
                <a16:creationId xmlns:a16="http://schemas.microsoft.com/office/drawing/2014/main" id="{4F0A2CA4-C6B9-E695-BDA8-7C064C60E4C5}"/>
              </a:ext>
            </a:extLst>
          </p:cNvPr>
          <p:cNvSpPr txBox="1"/>
          <p:nvPr/>
        </p:nvSpPr>
        <p:spPr>
          <a:xfrm>
            <a:off x="4575195" y="3621442"/>
            <a:ext cx="4391005" cy="810222"/>
          </a:xfrm>
          <a:prstGeom prst="rect">
            <a:avLst/>
          </a:prstGeom>
        </p:spPr>
        <p:txBody>
          <a:bodyPr vert="horz" wrap="square" lIns="0" tIns="34290" rIns="0" bIns="0" rtlCol="0">
            <a:spAutoFit/>
          </a:bodyPr>
          <a:lstStyle/>
          <a:p>
            <a:pPr defTabSz="914507">
              <a:lnSpc>
                <a:spcPct val="70000"/>
              </a:lnSpc>
              <a:spcAft>
                <a:spcPts val="600"/>
              </a:spcAft>
              <a:defRPr/>
            </a:pPr>
            <a:r>
              <a:rPr lang="es-MX" sz="7200" kern="0" dirty="0">
                <a:solidFill>
                  <a:schemeClr val="bg1"/>
                </a:solidFill>
                <a:latin typeface="KPMG Bold"/>
              </a:rPr>
              <a:t>Ambientales</a:t>
            </a:r>
          </a:p>
        </p:txBody>
      </p:sp>
      <p:sp>
        <p:nvSpPr>
          <p:cNvPr id="47" name="object 18">
            <a:extLst>
              <a:ext uri="{FF2B5EF4-FFF2-40B4-BE49-F238E27FC236}">
                <a16:creationId xmlns:a16="http://schemas.microsoft.com/office/drawing/2014/main" id="{4CFA6980-F177-A1EC-08FB-F89EF7F7247A}"/>
              </a:ext>
            </a:extLst>
          </p:cNvPr>
          <p:cNvSpPr txBox="1"/>
          <p:nvPr/>
        </p:nvSpPr>
        <p:spPr>
          <a:xfrm>
            <a:off x="25274859" y="3607130"/>
            <a:ext cx="4391005" cy="810222"/>
          </a:xfrm>
          <a:prstGeom prst="rect">
            <a:avLst/>
          </a:prstGeom>
        </p:spPr>
        <p:txBody>
          <a:bodyPr vert="horz" wrap="square" lIns="0" tIns="34290" rIns="0" bIns="0" rtlCol="0">
            <a:spAutoFit/>
          </a:bodyPr>
          <a:lstStyle/>
          <a:p>
            <a:pPr defTabSz="914507">
              <a:lnSpc>
                <a:spcPct val="70000"/>
              </a:lnSpc>
              <a:spcAft>
                <a:spcPts val="600"/>
              </a:spcAft>
              <a:defRPr/>
            </a:pPr>
            <a:r>
              <a:rPr lang="es-MX" sz="7200" kern="0" dirty="0">
                <a:solidFill>
                  <a:schemeClr val="bg1"/>
                </a:solidFill>
                <a:latin typeface="KPMG Bold"/>
              </a:rPr>
              <a:t>Sociales</a:t>
            </a:r>
          </a:p>
        </p:txBody>
      </p:sp>
      <p:sp>
        <p:nvSpPr>
          <p:cNvPr id="48" name="object 18">
            <a:extLst>
              <a:ext uri="{FF2B5EF4-FFF2-40B4-BE49-F238E27FC236}">
                <a16:creationId xmlns:a16="http://schemas.microsoft.com/office/drawing/2014/main" id="{3C035752-3076-0381-2ADE-2314A337C550}"/>
              </a:ext>
            </a:extLst>
          </p:cNvPr>
          <p:cNvSpPr txBox="1"/>
          <p:nvPr/>
        </p:nvSpPr>
        <p:spPr>
          <a:xfrm>
            <a:off x="34921825" y="3633926"/>
            <a:ext cx="7045633" cy="810222"/>
          </a:xfrm>
          <a:prstGeom prst="rect">
            <a:avLst/>
          </a:prstGeom>
        </p:spPr>
        <p:txBody>
          <a:bodyPr vert="horz" wrap="square" lIns="0" tIns="34290" rIns="0" bIns="0" rtlCol="0">
            <a:spAutoFit/>
          </a:bodyPr>
          <a:lstStyle/>
          <a:p>
            <a:pPr defTabSz="914507">
              <a:lnSpc>
                <a:spcPct val="70000"/>
              </a:lnSpc>
              <a:spcAft>
                <a:spcPts val="600"/>
              </a:spcAft>
              <a:defRPr/>
            </a:pPr>
            <a:r>
              <a:rPr lang="es-MX" sz="7200" kern="0" dirty="0">
                <a:solidFill>
                  <a:schemeClr val="bg1"/>
                </a:solidFill>
                <a:latin typeface="KPMG Bold"/>
              </a:rPr>
              <a:t>Gobierno corporativo</a:t>
            </a:r>
          </a:p>
        </p:txBody>
      </p:sp>
      <p:sp>
        <p:nvSpPr>
          <p:cNvPr id="49" name="TextBox 48">
            <a:extLst>
              <a:ext uri="{FF2B5EF4-FFF2-40B4-BE49-F238E27FC236}">
                <a16:creationId xmlns:a16="http://schemas.microsoft.com/office/drawing/2014/main" id="{09E5AB1C-B3CB-38C6-B69A-0F7D71266FBA}"/>
              </a:ext>
            </a:extLst>
          </p:cNvPr>
          <p:cNvSpPr txBox="1"/>
          <p:nvPr/>
        </p:nvSpPr>
        <p:spPr>
          <a:xfrm>
            <a:off x="2685629" y="12414880"/>
            <a:ext cx="8536841" cy="615553"/>
          </a:xfrm>
          <a:prstGeom prst="rect">
            <a:avLst/>
          </a:prstGeom>
        </p:spPr>
        <p:txBody>
          <a:bodyPr vert="horz" wrap="square" lIns="0" tIns="0" rIns="0" bIns="0" rtlCol="0" anchor="t" anchorCtr="0">
            <a:noAutofit/>
          </a:bodyPr>
          <a:lstStyle/>
          <a:p>
            <a:pPr defTabSz="914507">
              <a:defRPr/>
            </a:pPr>
            <a:r>
              <a:rPr lang="es-MX" dirty="0">
                <a:solidFill>
                  <a:srgbClr val="00338D"/>
                </a:solidFill>
                <a:latin typeface="Arial"/>
              </a:rPr>
              <a:t>Fuente: Normas de Información de Sostenibilidad, 1.</a:t>
            </a:r>
            <a:r>
              <a:rPr lang="es-MX" baseline="30000" dirty="0">
                <a:solidFill>
                  <a:srgbClr val="00338D"/>
                </a:solidFill>
                <a:latin typeface="Arial"/>
              </a:rPr>
              <a:t>a</a:t>
            </a:r>
            <a:r>
              <a:rPr lang="es-MX" dirty="0">
                <a:solidFill>
                  <a:srgbClr val="00338D"/>
                </a:solidFill>
                <a:latin typeface="Arial"/>
              </a:rPr>
              <a:t> edición, CINIF, 2024.</a:t>
            </a:r>
          </a:p>
        </p:txBody>
      </p:sp>
    </p:spTree>
    <p:extLst>
      <p:ext uri="{BB962C8B-B14F-4D97-AF65-F5344CB8AC3E}">
        <p14:creationId xmlns:p14="http://schemas.microsoft.com/office/powerpoint/2010/main" val="3906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FC9F1-38B6-0816-AA17-57D79AF830C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AEEA384-5765-B9E3-8530-E471C2EE4493}"/>
              </a:ext>
            </a:extLst>
          </p:cNvPr>
          <p:cNvSpPr/>
          <p:nvPr/>
        </p:nvSpPr>
        <p:spPr>
          <a:xfrm>
            <a:off x="0" y="0"/>
            <a:ext cx="43888025" cy="14627225"/>
          </a:xfrm>
          <a:prstGeom prst="rect">
            <a:avLst/>
          </a:prstGeom>
          <a:solidFill>
            <a:srgbClr val="0033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TextBox 6">
            <a:extLst>
              <a:ext uri="{FF2B5EF4-FFF2-40B4-BE49-F238E27FC236}">
                <a16:creationId xmlns:a16="http://schemas.microsoft.com/office/drawing/2014/main" id="{9E7EAD7B-A1CD-061C-D4F7-3E586F963885}"/>
              </a:ext>
            </a:extLst>
          </p:cNvPr>
          <p:cNvSpPr txBox="1"/>
          <p:nvPr/>
        </p:nvSpPr>
        <p:spPr>
          <a:xfrm>
            <a:off x="2385160" y="751325"/>
            <a:ext cx="16548299" cy="2215991"/>
          </a:xfrm>
          <a:prstGeom prst="rect">
            <a:avLst/>
          </a:prstGeom>
          <a:noFill/>
        </p:spPr>
        <p:txBody>
          <a:bodyPr wrap="square" rtlCol="0">
            <a:spAutoFit/>
          </a:bodyPr>
          <a:lstStyle/>
          <a:p>
            <a:r>
              <a:rPr lang="es-MX" sz="13800" dirty="0">
                <a:solidFill>
                  <a:schemeClr val="bg1"/>
                </a:solidFill>
                <a:latin typeface="KPMG Bold" panose="020B0803030202040204" pitchFamily="34" charset="0"/>
              </a:rPr>
              <a:t>Herramientas NIS</a:t>
            </a:r>
          </a:p>
        </p:txBody>
      </p:sp>
      <p:sp>
        <p:nvSpPr>
          <p:cNvPr id="11" name="Shape 8">
            <a:extLst>
              <a:ext uri="{FF2B5EF4-FFF2-40B4-BE49-F238E27FC236}">
                <a16:creationId xmlns:a16="http://schemas.microsoft.com/office/drawing/2014/main" id="{16DB5878-A355-7F39-7628-46AEA3EA83DC}"/>
              </a:ext>
            </a:extLst>
          </p:cNvPr>
          <p:cNvSpPr txBox="1">
            <a:spLocks/>
          </p:cNvSpPr>
          <p:nvPr/>
        </p:nvSpPr>
        <p:spPr>
          <a:xfrm>
            <a:off x="11117344"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14</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C4B68C03-F5B5-41C2-8966-DD02FD994793}"/>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chemeClr val="bg1"/>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7A1FD538-0A8F-6C2B-5B30-6870447461E1}"/>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B3087F28-452A-341F-2F0D-375721C5762A}"/>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chemeClr val="bg1"/>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7AD8146B-0EB3-D3CA-BC3A-F54C0AA37208}"/>
              </a:ext>
            </a:extLst>
          </p:cNvPr>
          <p:cNvCxnSpPr>
            <a:cxnSpLocks/>
          </p:cNvCxnSpPr>
          <p:nvPr/>
        </p:nvCxnSpPr>
        <p:spPr>
          <a:xfrm>
            <a:off x="40606106" y="12999551"/>
            <a:ext cx="0" cy="7957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hape 8">
            <a:extLst>
              <a:ext uri="{FF2B5EF4-FFF2-40B4-BE49-F238E27FC236}">
                <a16:creationId xmlns:a16="http://schemas.microsoft.com/office/drawing/2014/main" id="{FB142BCB-4A9F-2BE9-56FE-8E599A5B7263}"/>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chemeClr val="bg1"/>
                </a:solidFill>
                <a:latin typeface="Arial" panose="020B0604020202020204" pitchFamily="34" charset="0"/>
                <a:cs typeface="Arial" panose="020B0604020202020204" pitchFamily="34" charset="0"/>
              </a:rPr>
              <a:pPr/>
              <a:t>14</a:t>
            </a:fld>
            <a:endParaRPr lang="en-GB" sz="3600"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DBFB7BA5-0578-8CD8-02D5-7E2B035638F1}"/>
              </a:ext>
            </a:extLst>
          </p:cNvPr>
          <p:cNvGrpSpPr/>
          <p:nvPr/>
        </p:nvGrpSpPr>
        <p:grpSpPr>
          <a:xfrm>
            <a:off x="2537559" y="3742998"/>
            <a:ext cx="10328423" cy="8368223"/>
            <a:chOff x="555560" y="1447800"/>
            <a:chExt cx="5057429" cy="3597076"/>
          </a:xfrm>
          <a:effectLst/>
        </p:grpSpPr>
        <p:grpSp>
          <p:nvGrpSpPr>
            <p:cNvPr id="4" name="Group 3">
              <a:extLst>
                <a:ext uri="{FF2B5EF4-FFF2-40B4-BE49-F238E27FC236}">
                  <a16:creationId xmlns:a16="http://schemas.microsoft.com/office/drawing/2014/main" id="{D8481B09-649D-B012-99EE-713CAE4DCCA3}"/>
                </a:ext>
              </a:extLst>
            </p:cNvPr>
            <p:cNvGrpSpPr/>
            <p:nvPr/>
          </p:nvGrpSpPr>
          <p:grpSpPr>
            <a:xfrm>
              <a:off x="555560" y="1447800"/>
              <a:ext cx="5057429" cy="3597076"/>
              <a:chOff x="3057947" y="1555321"/>
              <a:chExt cx="6076107" cy="4321604"/>
            </a:xfrm>
          </p:grpSpPr>
          <p:sp>
            <p:nvSpPr>
              <p:cNvPr id="6" name="Rectangle 5">
                <a:extLst>
                  <a:ext uri="{FF2B5EF4-FFF2-40B4-BE49-F238E27FC236}">
                    <a16:creationId xmlns:a16="http://schemas.microsoft.com/office/drawing/2014/main" id="{B24FE92D-8220-3C03-4C1C-F7A05F49B923}"/>
                  </a:ext>
                </a:extLst>
              </p:cNvPr>
              <p:cNvSpPr/>
              <p:nvPr/>
            </p:nvSpPr>
            <p:spPr>
              <a:xfrm>
                <a:off x="5410200" y="4966077"/>
                <a:ext cx="1371600" cy="910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5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37B8F3F7-6000-5588-836B-3BC06504F35B}"/>
                  </a:ext>
                </a:extLst>
              </p:cNvPr>
              <p:cNvGrpSpPr/>
              <p:nvPr/>
            </p:nvGrpSpPr>
            <p:grpSpPr>
              <a:xfrm>
                <a:off x="3057947" y="1555321"/>
                <a:ext cx="6076107" cy="3581511"/>
                <a:chOff x="2604347" y="1738201"/>
                <a:chExt cx="6076107" cy="3581511"/>
              </a:xfrm>
            </p:grpSpPr>
            <p:sp>
              <p:nvSpPr>
                <p:cNvPr id="10" name="Rectangle: Rounded Corners 9">
                  <a:extLst>
                    <a:ext uri="{FF2B5EF4-FFF2-40B4-BE49-F238E27FC236}">
                      <a16:creationId xmlns:a16="http://schemas.microsoft.com/office/drawing/2014/main" id="{C6815830-0ECB-8F19-2951-846EFA2CED6C}"/>
                    </a:ext>
                  </a:extLst>
                </p:cNvPr>
                <p:cNvSpPr/>
                <p:nvPr/>
              </p:nvSpPr>
              <p:spPr>
                <a:xfrm rot="10800000" flipV="1">
                  <a:off x="2604347" y="1738201"/>
                  <a:ext cx="6076107" cy="3581511"/>
                </a:xfrm>
                <a:prstGeom prst="roundRect">
                  <a:avLst>
                    <a:gd name="adj" fmla="val 32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5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84282CFD-5D99-537E-FDCD-C4900727D625}"/>
                    </a:ext>
                  </a:extLst>
                </p:cNvPr>
                <p:cNvSpPr/>
                <p:nvPr/>
              </p:nvSpPr>
              <p:spPr>
                <a:xfrm rot="10800000">
                  <a:off x="2762400" y="1908957"/>
                  <a:ext cx="5760000" cy="32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5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9" name="Rectangle: Top Corners Rounded 8">
                <a:extLst>
                  <a:ext uri="{FF2B5EF4-FFF2-40B4-BE49-F238E27FC236}">
                    <a16:creationId xmlns:a16="http://schemas.microsoft.com/office/drawing/2014/main" id="{205EC815-06CE-F804-E7B6-BC4065B6CE1A}"/>
                  </a:ext>
                </a:extLst>
              </p:cNvPr>
              <p:cNvSpPr/>
              <p:nvPr/>
            </p:nvSpPr>
            <p:spPr>
              <a:xfrm rot="10800000">
                <a:off x="5196001" y="5762624"/>
                <a:ext cx="1800000" cy="1143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500" b="0" i="0" u="none" strike="noStrike" kern="1200" cap="none" spc="0" normalizeH="0" baseline="0" noProof="0" dirty="0">
                  <a:ln>
                    <a:noFill/>
                  </a:ln>
                  <a:solidFill>
                    <a:srgbClr val="FFFFFF"/>
                  </a:solidFill>
                  <a:effectLst/>
                  <a:uLnTx/>
                  <a:uFillTx/>
                  <a:latin typeface="Arial"/>
                  <a:ea typeface="+mn-ea"/>
                  <a:cs typeface="+mn-cs"/>
                </a:endParaRPr>
              </a:p>
            </p:txBody>
          </p:sp>
        </p:grpSp>
        <p:pic>
          <p:nvPicPr>
            <p:cNvPr id="5" name="Picture 4">
              <a:extLst>
                <a:ext uri="{FF2B5EF4-FFF2-40B4-BE49-F238E27FC236}">
                  <a16:creationId xmlns:a16="http://schemas.microsoft.com/office/drawing/2014/main" id="{2A0C6823-F66C-2862-57BA-77D79868CC34}"/>
                </a:ext>
              </a:extLst>
            </p:cNvPr>
            <p:cNvPicPr>
              <a:picLocks noChangeAspect="1"/>
            </p:cNvPicPr>
            <p:nvPr/>
          </p:nvPicPr>
          <p:blipFill>
            <a:blip r:embed="rId4"/>
            <a:stretch>
              <a:fillRect/>
            </a:stretch>
          </p:blipFill>
          <p:spPr>
            <a:xfrm>
              <a:off x="711902" y="1630323"/>
              <a:ext cx="4817707" cy="2547333"/>
            </a:xfrm>
            <a:prstGeom prst="rect">
              <a:avLst/>
            </a:prstGeom>
          </p:spPr>
        </p:pic>
      </p:grpSp>
      <p:grpSp>
        <p:nvGrpSpPr>
          <p:cNvPr id="13" name="Group 12">
            <a:extLst>
              <a:ext uri="{FF2B5EF4-FFF2-40B4-BE49-F238E27FC236}">
                <a16:creationId xmlns:a16="http://schemas.microsoft.com/office/drawing/2014/main" id="{BD91AF78-D0A7-8424-4CA7-9BB620B72D79}"/>
              </a:ext>
            </a:extLst>
          </p:cNvPr>
          <p:cNvGrpSpPr/>
          <p:nvPr/>
        </p:nvGrpSpPr>
        <p:grpSpPr>
          <a:xfrm>
            <a:off x="22244276" y="3695060"/>
            <a:ext cx="9683852" cy="7226640"/>
            <a:chOff x="6096000" y="2009533"/>
            <a:chExt cx="5347547" cy="2838933"/>
          </a:xfrm>
          <a:effectLst/>
        </p:grpSpPr>
        <p:grpSp>
          <p:nvGrpSpPr>
            <p:cNvPr id="18" name="Group 17">
              <a:extLst>
                <a:ext uri="{FF2B5EF4-FFF2-40B4-BE49-F238E27FC236}">
                  <a16:creationId xmlns:a16="http://schemas.microsoft.com/office/drawing/2014/main" id="{B47613D6-04FA-891B-3222-5148A1CC47BF}"/>
                </a:ext>
              </a:extLst>
            </p:cNvPr>
            <p:cNvGrpSpPr/>
            <p:nvPr/>
          </p:nvGrpSpPr>
          <p:grpSpPr>
            <a:xfrm>
              <a:off x="6096000" y="2009533"/>
              <a:ext cx="5347547" cy="2838933"/>
              <a:chOff x="8867775" y="2947243"/>
              <a:chExt cx="1512000" cy="1080000"/>
            </a:xfrm>
          </p:grpSpPr>
          <p:sp>
            <p:nvSpPr>
              <p:cNvPr id="20" name="Rectangle: Rounded Corners 19">
                <a:extLst>
                  <a:ext uri="{FF2B5EF4-FFF2-40B4-BE49-F238E27FC236}">
                    <a16:creationId xmlns:a16="http://schemas.microsoft.com/office/drawing/2014/main" id="{43094E74-7A05-138C-D09D-D6BC836909F7}"/>
                  </a:ext>
                </a:extLst>
              </p:cNvPr>
              <p:cNvSpPr/>
              <p:nvPr/>
            </p:nvSpPr>
            <p:spPr>
              <a:xfrm>
                <a:off x="8867775" y="2947243"/>
                <a:ext cx="1512000" cy="1080000"/>
              </a:xfrm>
              <a:prstGeom prst="roundRect">
                <a:avLst>
                  <a:gd name="adj" fmla="val 45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s-MX" sz="1500" noProof="0" dirty="0">
                  <a:solidFill>
                    <a:schemeClr val="bg1"/>
                  </a:solidFill>
                </a:endParaRPr>
              </a:p>
            </p:txBody>
          </p:sp>
          <p:sp>
            <p:nvSpPr>
              <p:cNvPr id="22" name="Rectangle 21">
                <a:extLst>
                  <a:ext uri="{FF2B5EF4-FFF2-40B4-BE49-F238E27FC236}">
                    <a16:creationId xmlns:a16="http://schemas.microsoft.com/office/drawing/2014/main" id="{FEE500F4-9061-E959-02DF-40E81C6175C2}"/>
                  </a:ext>
                </a:extLst>
              </p:cNvPr>
              <p:cNvSpPr/>
              <p:nvPr/>
            </p:nvSpPr>
            <p:spPr>
              <a:xfrm>
                <a:off x="8961918" y="2990850"/>
                <a:ext cx="1323714" cy="9927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s-MX" sz="1500" noProof="0" dirty="0">
                  <a:solidFill>
                    <a:schemeClr val="bg1"/>
                  </a:solidFill>
                </a:endParaRPr>
              </a:p>
            </p:txBody>
          </p:sp>
        </p:grpSp>
        <p:pic>
          <p:nvPicPr>
            <p:cNvPr id="19" name="Picture 18">
              <a:extLst>
                <a:ext uri="{FF2B5EF4-FFF2-40B4-BE49-F238E27FC236}">
                  <a16:creationId xmlns:a16="http://schemas.microsoft.com/office/drawing/2014/main" id="{3F960D90-1A5E-F0BC-70D5-50E17D063CF6}"/>
                </a:ext>
              </a:extLst>
            </p:cNvPr>
            <p:cNvPicPr>
              <a:picLocks noChangeAspect="1"/>
            </p:cNvPicPr>
            <p:nvPr/>
          </p:nvPicPr>
          <p:blipFill>
            <a:blip r:embed="rId5"/>
            <a:stretch>
              <a:fillRect/>
            </a:stretch>
          </p:blipFill>
          <p:spPr>
            <a:xfrm>
              <a:off x="6415515" y="2430327"/>
              <a:ext cx="4695073" cy="1794957"/>
            </a:xfrm>
            <a:prstGeom prst="rect">
              <a:avLst/>
            </a:prstGeom>
          </p:spPr>
        </p:pic>
      </p:grpSp>
      <p:sp>
        <p:nvSpPr>
          <p:cNvPr id="27" name="object 18">
            <a:extLst>
              <a:ext uri="{FF2B5EF4-FFF2-40B4-BE49-F238E27FC236}">
                <a16:creationId xmlns:a16="http://schemas.microsoft.com/office/drawing/2014/main" id="{05AD7B45-091B-D5D5-7E68-AF3339ADDF11}"/>
              </a:ext>
            </a:extLst>
          </p:cNvPr>
          <p:cNvSpPr txBox="1"/>
          <p:nvPr/>
        </p:nvSpPr>
        <p:spPr>
          <a:xfrm>
            <a:off x="13298655" y="6580636"/>
            <a:ext cx="7006965" cy="2317301"/>
          </a:xfrm>
          <a:prstGeom prst="rect">
            <a:avLst/>
          </a:prstGeom>
        </p:spPr>
        <p:txBody>
          <a:bodyPr vert="horz" wrap="square" lIns="0" tIns="34290" rIns="0" bIns="0" rtlCol="0">
            <a:spAutoFit/>
          </a:bodyPr>
          <a:lstStyle/>
          <a:p>
            <a:pPr defTabSz="914507">
              <a:lnSpc>
                <a:spcPts val="8600"/>
              </a:lnSpc>
              <a:spcAft>
                <a:spcPts val="600"/>
              </a:spcAft>
              <a:defRPr/>
            </a:pPr>
            <a:r>
              <a:rPr lang="es-MX" sz="7200" kern="0" dirty="0">
                <a:solidFill>
                  <a:schemeClr val="bg1"/>
                </a:solidFill>
                <a:latin typeface="KPMG Bold"/>
              </a:rPr>
              <a:t>Calculadora de GEI</a:t>
            </a:r>
          </a:p>
          <a:p>
            <a:pPr defTabSz="914507">
              <a:lnSpc>
                <a:spcPts val="8600"/>
              </a:lnSpc>
              <a:spcAft>
                <a:spcPts val="600"/>
              </a:spcAft>
              <a:defRPr/>
            </a:pPr>
            <a:endParaRPr lang="es-MX" sz="7200" kern="0" dirty="0">
              <a:solidFill>
                <a:schemeClr val="bg1"/>
              </a:solidFill>
              <a:latin typeface="KPMG Bold"/>
            </a:endParaRPr>
          </a:p>
        </p:txBody>
      </p:sp>
      <p:sp>
        <p:nvSpPr>
          <p:cNvPr id="28" name="object 18">
            <a:extLst>
              <a:ext uri="{FF2B5EF4-FFF2-40B4-BE49-F238E27FC236}">
                <a16:creationId xmlns:a16="http://schemas.microsoft.com/office/drawing/2014/main" id="{52B57E5B-446B-B9C0-A6BE-926BD7D610C5}"/>
              </a:ext>
            </a:extLst>
          </p:cNvPr>
          <p:cNvSpPr txBox="1"/>
          <p:nvPr/>
        </p:nvSpPr>
        <p:spPr>
          <a:xfrm>
            <a:off x="32228335" y="6580636"/>
            <a:ext cx="9122131" cy="3420167"/>
          </a:xfrm>
          <a:prstGeom prst="rect">
            <a:avLst/>
          </a:prstGeom>
        </p:spPr>
        <p:txBody>
          <a:bodyPr vert="horz" wrap="square" lIns="0" tIns="34290" rIns="0" bIns="0" rtlCol="0">
            <a:spAutoFit/>
          </a:bodyPr>
          <a:lstStyle/>
          <a:p>
            <a:pPr defTabSz="914507">
              <a:lnSpc>
                <a:spcPts val="8600"/>
              </a:lnSpc>
              <a:spcAft>
                <a:spcPts val="600"/>
              </a:spcAft>
              <a:defRPr/>
            </a:pPr>
            <a:r>
              <a:rPr lang="es-MX" sz="7200" kern="0" dirty="0">
                <a:solidFill>
                  <a:schemeClr val="bg1"/>
                </a:solidFill>
                <a:latin typeface="KPMG Bold"/>
              </a:rPr>
              <a:t>Zonas sensibles de biodiversidad y estrés hídrico</a:t>
            </a:r>
          </a:p>
          <a:p>
            <a:pPr defTabSz="914507">
              <a:lnSpc>
                <a:spcPts val="8600"/>
              </a:lnSpc>
              <a:spcAft>
                <a:spcPts val="600"/>
              </a:spcAft>
              <a:defRPr/>
            </a:pPr>
            <a:endParaRPr lang="es-MX" sz="7200" kern="0" dirty="0">
              <a:solidFill>
                <a:schemeClr val="bg1"/>
              </a:solidFill>
              <a:latin typeface="KPMG Bold"/>
            </a:endParaRPr>
          </a:p>
        </p:txBody>
      </p:sp>
    </p:spTree>
    <p:extLst>
      <p:ext uri="{BB962C8B-B14F-4D97-AF65-F5344CB8AC3E}">
        <p14:creationId xmlns:p14="http://schemas.microsoft.com/office/powerpoint/2010/main" val="3288121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970E9-0F00-70C4-6B45-C7F7D45814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D7926D9-ECDC-B3D3-C3D7-F72D495E9082}"/>
              </a:ext>
            </a:extLst>
          </p:cNvPr>
          <p:cNvSpPr/>
          <p:nvPr/>
        </p:nvSpPr>
        <p:spPr>
          <a:xfrm>
            <a:off x="-1" y="0"/>
            <a:ext cx="43888025" cy="14627225"/>
          </a:xfrm>
          <a:prstGeom prst="rect">
            <a:avLst/>
          </a:prstGeom>
          <a:solidFill>
            <a:srgbClr val="1E4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extBox 11">
            <a:extLst>
              <a:ext uri="{FF2B5EF4-FFF2-40B4-BE49-F238E27FC236}">
                <a16:creationId xmlns:a16="http://schemas.microsoft.com/office/drawing/2014/main" id="{34BBA95E-1730-36E9-1CD4-A70EE8CF9033}"/>
              </a:ext>
            </a:extLst>
          </p:cNvPr>
          <p:cNvSpPr txBox="1"/>
          <p:nvPr/>
        </p:nvSpPr>
        <p:spPr>
          <a:xfrm>
            <a:off x="2347059" y="4601309"/>
            <a:ext cx="37671388" cy="6119624"/>
          </a:xfrm>
          <a:prstGeom prst="rect">
            <a:avLst/>
          </a:prstGeom>
          <a:noFill/>
        </p:spPr>
        <p:txBody>
          <a:bodyPr wrap="square" rtlCol="0">
            <a:spAutoFit/>
          </a:bodyPr>
          <a:lstStyle/>
          <a:p>
            <a:pPr>
              <a:lnSpc>
                <a:spcPts val="23500"/>
              </a:lnSpc>
            </a:pPr>
            <a:r>
              <a:rPr lang="es-MX" sz="23900" dirty="0">
                <a:solidFill>
                  <a:schemeClr val="bg1"/>
                </a:solidFill>
                <a:latin typeface="KPMG Bold" panose="020B0803030202040204" pitchFamily="34" charset="0"/>
              </a:rPr>
              <a:t>Normas internacionales de información sobre sostenibilidad: NIIF S1 y NIIF S2 </a:t>
            </a:r>
          </a:p>
        </p:txBody>
      </p:sp>
      <p:sp>
        <p:nvSpPr>
          <p:cNvPr id="3" name="Shape 8">
            <a:extLst>
              <a:ext uri="{FF2B5EF4-FFF2-40B4-BE49-F238E27FC236}">
                <a16:creationId xmlns:a16="http://schemas.microsoft.com/office/drawing/2014/main" id="{DA996ABF-D54C-FE80-E975-89D8B6BF5BFB}"/>
              </a:ext>
            </a:extLst>
          </p:cNvPr>
          <p:cNvSpPr txBox="1">
            <a:spLocks/>
          </p:cNvSpPr>
          <p:nvPr/>
        </p:nvSpPr>
        <p:spPr>
          <a:xfrm>
            <a:off x="12328565"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15</a:t>
            </a:fld>
            <a:endParaRPr lang="en-GB" sz="1000" dirty="0">
              <a:solidFill>
                <a:schemeClr val="bg1"/>
              </a:solidFill>
              <a:latin typeface="+mn-lt"/>
              <a:ea typeface="Arial"/>
              <a:cs typeface="Arial" panose="020B0604020202020204" pitchFamily="34" charset="0"/>
            </a:endParaRPr>
          </a:p>
        </p:txBody>
      </p:sp>
      <p:sp>
        <p:nvSpPr>
          <p:cNvPr id="4" name="TextBox 3">
            <a:extLst>
              <a:ext uri="{FF2B5EF4-FFF2-40B4-BE49-F238E27FC236}">
                <a16:creationId xmlns:a16="http://schemas.microsoft.com/office/drawing/2014/main" id="{599644DB-8E56-DDB8-23E8-D49ED166BA87}"/>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chemeClr val="bg1"/>
                </a:solidFill>
                <a:latin typeface="+mn-lt"/>
                <a:ea typeface="+mn-ea"/>
                <a:cs typeface="+mn-cs"/>
              </a:rPr>
              <a:t>Document Classification: KPMG Public</a:t>
            </a:r>
          </a:p>
        </p:txBody>
      </p:sp>
      <p:sp>
        <p:nvSpPr>
          <p:cNvPr id="6" name="Freeform 19">
            <a:extLst>
              <a:ext uri="{FF2B5EF4-FFF2-40B4-BE49-F238E27FC236}">
                <a16:creationId xmlns:a16="http://schemas.microsoft.com/office/drawing/2014/main" id="{80B16F48-E447-5E46-9B29-58A6B7AC7A22}"/>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7" name="TextBox 6">
            <a:extLst>
              <a:ext uri="{FF2B5EF4-FFF2-40B4-BE49-F238E27FC236}">
                <a16:creationId xmlns:a16="http://schemas.microsoft.com/office/drawing/2014/main" id="{1B28154C-8C89-3C9F-370C-2362CBE4F086}"/>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chemeClr val="bg1"/>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8" name="Straight Connector 7">
            <a:extLst>
              <a:ext uri="{FF2B5EF4-FFF2-40B4-BE49-F238E27FC236}">
                <a16:creationId xmlns:a16="http://schemas.microsoft.com/office/drawing/2014/main" id="{092246B6-CE4E-6949-AEBF-60ABB3E6D1BD}"/>
              </a:ext>
            </a:extLst>
          </p:cNvPr>
          <p:cNvCxnSpPr>
            <a:cxnSpLocks/>
          </p:cNvCxnSpPr>
          <p:nvPr/>
        </p:nvCxnSpPr>
        <p:spPr>
          <a:xfrm>
            <a:off x="40606106" y="12999551"/>
            <a:ext cx="0" cy="7957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hape 8">
            <a:extLst>
              <a:ext uri="{FF2B5EF4-FFF2-40B4-BE49-F238E27FC236}">
                <a16:creationId xmlns:a16="http://schemas.microsoft.com/office/drawing/2014/main" id="{AC2A884C-28BC-6519-CD6D-5CFC35F82C16}"/>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chemeClr val="bg1"/>
                </a:solidFill>
                <a:latin typeface="Arial" panose="020B0604020202020204" pitchFamily="34" charset="0"/>
                <a:cs typeface="Arial" panose="020B0604020202020204" pitchFamily="34" charset="0"/>
              </a:rPr>
              <a:pPr/>
              <a:t>15</a:t>
            </a:fld>
            <a:endParaRPr lang="en-GB" sz="3600" dirty="0">
              <a:solidFill>
                <a:schemeClr val="bg1"/>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2A5E7ADD-9A1C-10B9-1D9E-C07A545923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7059" y="1336432"/>
            <a:ext cx="2824031" cy="1131922"/>
          </a:xfrm>
          <a:prstGeom prst="rect">
            <a:avLst/>
          </a:prstGeom>
        </p:spPr>
      </p:pic>
    </p:spTree>
    <p:extLst>
      <p:ext uri="{BB962C8B-B14F-4D97-AF65-F5344CB8AC3E}">
        <p14:creationId xmlns:p14="http://schemas.microsoft.com/office/powerpoint/2010/main" val="2440461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4533C-E1F8-FC88-4ED2-9CEAE0BCD5E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481B3BA-A49F-3090-657A-D29F23FEFCC5}"/>
              </a:ext>
            </a:extLst>
          </p:cNvPr>
          <p:cNvSpPr txBox="1"/>
          <p:nvPr/>
        </p:nvSpPr>
        <p:spPr>
          <a:xfrm>
            <a:off x="2385160" y="751325"/>
            <a:ext cx="30558640" cy="2092881"/>
          </a:xfrm>
          <a:prstGeom prst="rect">
            <a:avLst/>
          </a:prstGeom>
          <a:noFill/>
        </p:spPr>
        <p:txBody>
          <a:bodyPr wrap="square" rtlCol="0">
            <a:spAutoFit/>
          </a:bodyPr>
          <a:lstStyle/>
          <a:p>
            <a:r>
              <a:rPr lang="es-MX" sz="13000" dirty="0">
                <a:solidFill>
                  <a:srgbClr val="00338D"/>
                </a:solidFill>
                <a:latin typeface="KPMG Bold" panose="020B0803030202040204" pitchFamily="34" charset="0"/>
              </a:rPr>
              <a:t>¿Qué son las normas NIIF S1 y S2?</a:t>
            </a:r>
          </a:p>
        </p:txBody>
      </p:sp>
      <p:sp>
        <p:nvSpPr>
          <p:cNvPr id="11" name="Shape 8">
            <a:extLst>
              <a:ext uri="{FF2B5EF4-FFF2-40B4-BE49-F238E27FC236}">
                <a16:creationId xmlns:a16="http://schemas.microsoft.com/office/drawing/2014/main" id="{E767ECB7-0D4A-399F-42C4-AEAC19F2770F}"/>
              </a:ext>
            </a:extLst>
          </p:cNvPr>
          <p:cNvSpPr txBox="1">
            <a:spLocks/>
          </p:cNvSpPr>
          <p:nvPr/>
        </p:nvSpPr>
        <p:spPr>
          <a:xfrm>
            <a:off x="11117344"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16</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F66D4BD4-4D52-ACC0-0DF2-9BE661E40037}"/>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rgbClr val="00338D"/>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9EE5689D-14A3-94A0-F64E-58513D7CBE12}"/>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D4F29B96-D5AD-D576-5008-F5DD265ABF53}"/>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E5466A2B-ED11-0CA1-0063-F7009467B287}"/>
              </a:ext>
            </a:extLst>
          </p:cNvPr>
          <p:cNvCxnSpPr>
            <a:cxnSpLocks/>
          </p:cNvCxnSpPr>
          <p:nvPr/>
        </p:nvCxnSpPr>
        <p:spPr>
          <a:xfrm>
            <a:off x="40606106" y="12999551"/>
            <a:ext cx="0" cy="795772"/>
          </a:xfrm>
          <a:prstGeom prst="line">
            <a:avLst/>
          </a:prstGeom>
          <a:ln w="57150">
            <a:solidFill>
              <a:srgbClr val="00338D"/>
            </a:solidFill>
          </a:ln>
        </p:spPr>
        <p:style>
          <a:lnRef idx="1">
            <a:schemeClr val="accent1"/>
          </a:lnRef>
          <a:fillRef idx="0">
            <a:schemeClr val="accent1"/>
          </a:fillRef>
          <a:effectRef idx="0">
            <a:schemeClr val="accent1"/>
          </a:effectRef>
          <a:fontRef idx="minor">
            <a:schemeClr val="tx1"/>
          </a:fontRef>
        </p:style>
      </p:cxnSp>
      <p:sp>
        <p:nvSpPr>
          <p:cNvPr id="21" name="Shape 8">
            <a:extLst>
              <a:ext uri="{FF2B5EF4-FFF2-40B4-BE49-F238E27FC236}">
                <a16:creationId xmlns:a16="http://schemas.microsoft.com/office/drawing/2014/main" id="{D6873209-33BC-051B-E894-D237D670DDE4}"/>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rgbClr val="00338D"/>
                </a:solidFill>
                <a:latin typeface="Arial" panose="020B0604020202020204" pitchFamily="34" charset="0"/>
                <a:cs typeface="Arial" panose="020B0604020202020204" pitchFamily="34" charset="0"/>
              </a:rPr>
              <a:pPr/>
              <a:t>16</a:t>
            </a:fld>
            <a:endParaRPr lang="en-GB" sz="3600" dirty="0">
              <a:solidFill>
                <a:srgbClr val="00338D"/>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6657BAF3-A031-34E6-2B13-5E6FC4080713}"/>
              </a:ext>
            </a:extLst>
          </p:cNvPr>
          <p:cNvSpPr txBox="1"/>
          <p:nvPr/>
        </p:nvSpPr>
        <p:spPr>
          <a:xfrm>
            <a:off x="2685629" y="12186281"/>
            <a:ext cx="8536841" cy="615553"/>
          </a:xfrm>
          <a:prstGeom prst="rect">
            <a:avLst/>
          </a:prstGeom>
        </p:spPr>
        <p:txBody>
          <a:bodyPr vert="horz" wrap="square" lIns="0" tIns="0" rIns="0" bIns="0" rtlCol="0" anchor="t" anchorCtr="0">
            <a:noAutofit/>
          </a:bodyPr>
          <a:lstStyle/>
          <a:p>
            <a:pPr defTabSz="914507">
              <a:defRPr/>
            </a:pPr>
            <a:r>
              <a:rPr lang="es-MX" dirty="0">
                <a:solidFill>
                  <a:srgbClr val="00338D"/>
                </a:solidFill>
                <a:latin typeface="Arial"/>
              </a:rPr>
              <a:t>Fuente: IFRS</a:t>
            </a:r>
          </a:p>
        </p:txBody>
      </p:sp>
      <p:sp>
        <p:nvSpPr>
          <p:cNvPr id="2" name="TextBox 1">
            <a:extLst>
              <a:ext uri="{FF2B5EF4-FFF2-40B4-BE49-F238E27FC236}">
                <a16:creationId xmlns:a16="http://schemas.microsoft.com/office/drawing/2014/main" id="{AD8FBB17-C91A-7DFD-B0E1-A7750A362A5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537558" y="3315326"/>
            <a:ext cx="32908889" cy="1455706"/>
          </a:xfrm>
          <a:prstGeom prst="rect">
            <a:avLst/>
          </a:prstGeom>
        </p:spPr>
        <p:txBody>
          <a:bodyPr>
            <a:noAutofit/>
          </a:bodyPr>
          <a:lstStyle/>
          <a:p>
            <a:pPr>
              <a:spcBef>
                <a:spcPts val="2500"/>
              </a:spcBef>
              <a:spcAft>
                <a:spcPts val="600"/>
              </a:spcAft>
            </a:pPr>
            <a:r>
              <a:rPr lang="es-MX" sz="3600" dirty="0">
                <a:solidFill>
                  <a:srgbClr val="00338D"/>
                </a:solidFill>
                <a:latin typeface="Arial" panose="020B0604020202020204" pitchFamily="34" charset="0"/>
                <a:cs typeface="Arial" panose="020B0604020202020204" pitchFamily="34" charset="0"/>
              </a:rPr>
              <a:t>Normas desarrolladas por el ISSB que establecen una línea base global para divulgaciones relacionadas con la sostenibilidad </a:t>
            </a:r>
            <a:r>
              <a:rPr lang="es-MX" sz="3600" b="1" dirty="0">
                <a:solidFill>
                  <a:srgbClr val="00338D"/>
                </a:solidFill>
                <a:latin typeface="Arial" panose="020B0604020202020204" pitchFamily="34" charset="0"/>
                <a:cs typeface="Arial" panose="020B0604020202020204" pitchFamily="34" charset="0"/>
              </a:rPr>
              <a:t>centradas en los inversionistas.</a:t>
            </a:r>
          </a:p>
          <a:p>
            <a:pPr marL="0" lvl="1">
              <a:spcAft>
                <a:spcPts val="600"/>
              </a:spcAft>
            </a:pPr>
            <a:r>
              <a:rPr lang="es-MX" sz="3600" dirty="0">
                <a:solidFill>
                  <a:srgbClr val="00338D"/>
                </a:solidFill>
                <a:latin typeface="Arial" panose="020B0604020202020204" pitchFamily="34" charset="0"/>
                <a:cs typeface="Arial" panose="020B0604020202020204" pitchFamily="34" charset="0"/>
              </a:rPr>
              <a:t> </a:t>
            </a:r>
          </a:p>
        </p:txBody>
      </p:sp>
      <p:sp>
        <p:nvSpPr>
          <p:cNvPr id="3" name="Freeform: Shape 2">
            <a:extLst>
              <a:ext uri="{FF2B5EF4-FFF2-40B4-BE49-F238E27FC236}">
                <a16:creationId xmlns:a16="http://schemas.microsoft.com/office/drawing/2014/main" id="{C35EF0F5-F2B6-1ABE-CB5A-B99CDA0AD033}"/>
              </a:ext>
            </a:extLst>
          </p:cNvPr>
          <p:cNvSpPr/>
          <p:nvPr/>
        </p:nvSpPr>
        <p:spPr>
          <a:xfrm>
            <a:off x="3203870" y="5179552"/>
            <a:ext cx="16563305" cy="6521726"/>
          </a:xfrm>
          <a:custGeom>
            <a:avLst/>
            <a:gdLst>
              <a:gd name="connsiteX0" fmla="*/ 0 w 2044413"/>
              <a:gd name="connsiteY0" fmla="*/ 0 h 3544878"/>
              <a:gd name="connsiteX1" fmla="*/ 2044414 w 2044413"/>
              <a:gd name="connsiteY1" fmla="*/ 0 h 3544878"/>
              <a:gd name="connsiteX2" fmla="*/ 2044414 w 2044413"/>
              <a:gd name="connsiteY2" fmla="*/ 3544879 h 3544878"/>
              <a:gd name="connsiteX3" fmla="*/ 0 w 2044413"/>
              <a:gd name="connsiteY3" fmla="*/ 3544879 h 3544878"/>
            </a:gdLst>
            <a:ahLst/>
            <a:cxnLst>
              <a:cxn ang="0">
                <a:pos x="connsiteX0" y="connsiteY0"/>
              </a:cxn>
              <a:cxn ang="0">
                <a:pos x="connsiteX1" y="connsiteY1"/>
              </a:cxn>
              <a:cxn ang="0">
                <a:pos x="connsiteX2" y="connsiteY2"/>
              </a:cxn>
              <a:cxn ang="0">
                <a:pos x="connsiteX3" y="connsiteY3"/>
              </a:cxn>
            </a:cxnLst>
            <a:rect l="l" t="t" r="r" b="b"/>
            <a:pathLst>
              <a:path w="2044413" h="3544878">
                <a:moveTo>
                  <a:pt x="0" y="0"/>
                </a:moveTo>
                <a:lnTo>
                  <a:pt x="2044414" y="0"/>
                </a:lnTo>
                <a:lnTo>
                  <a:pt x="2044414" y="3544879"/>
                </a:lnTo>
                <a:lnTo>
                  <a:pt x="0" y="3544879"/>
                </a:lnTo>
                <a:close/>
              </a:path>
            </a:pathLst>
          </a:custGeom>
          <a:solidFill>
            <a:schemeClr val="bg1">
              <a:lumMod val="95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E9BD819-1699-3987-CD6A-71568873E0EA}"/>
              </a:ext>
            </a:extLst>
          </p:cNvPr>
          <p:cNvGrpSpPr/>
          <p:nvPr/>
        </p:nvGrpSpPr>
        <p:grpSpPr>
          <a:xfrm>
            <a:off x="2685629" y="5463965"/>
            <a:ext cx="3247897" cy="2287156"/>
            <a:chOff x="995363" y="2638587"/>
            <a:chExt cx="1220144" cy="691804"/>
          </a:xfrm>
          <a:solidFill>
            <a:schemeClr val="accent5"/>
          </a:solidFill>
        </p:grpSpPr>
        <p:sp>
          <p:nvSpPr>
            <p:cNvPr id="5" name="Freeform: Shape 4">
              <a:extLst>
                <a:ext uri="{FF2B5EF4-FFF2-40B4-BE49-F238E27FC236}">
                  <a16:creationId xmlns:a16="http://schemas.microsoft.com/office/drawing/2014/main" id="{F2243CC3-1BD3-74B0-3F04-26F8EBC9F244}"/>
                </a:ext>
              </a:extLst>
            </p:cNvPr>
            <p:cNvSpPr/>
            <p:nvPr/>
          </p:nvSpPr>
          <p:spPr>
            <a:xfrm>
              <a:off x="995363" y="3133538"/>
              <a:ext cx="197335" cy="196853"/>
            </a:xfrm>
            <a:custGeom>
              <a:avLst/>
              <a:gdLst>
                <a:gd name="connsiteX0" fmla="*/ 0 w 197335"/>
                <a:gd name="connsiteY0" fmla="*/ 0 h 196853"/>
                <a:gd name="connsiteX1" fmla="*/ 196853 w 197335"/>
                <a:gd name="connsiteY1" fmla="*/ 196853 h 196853"/>
                <a:gd name="connsiteX2" fmla="*/ 196853 w 197335"/>
                <a:gd name="connsiteY2" fmla="*/ 0 h 196853"/>
                <a:gd name="connsiteX3" fmla="*/ 0 w 197335"/>
                <a:gd name="connsiteY3" fmla="*/ 0 h 196853"/>
              </a:gdLst>
              <a:ahLst/>
              <a:cxnLst>
                <a:cxn ang="0">
                  <a:pos x="connsiteX0" y="connsiteY0"/>
                </a:cxn>
                <a:cxn ang="0">
                  <a:pos x="connsiteX1" y="connsiteY1"/>
                </a:cxn>
                <a:cxn ang="0">
                  <a:pos x="connsiteX2" y="connsiteY2"/>
                </a:cxn>
                <a:cxn ang="0">
                  <a:pos x="connsiteX3" y="connsiteY3"/>
                </a:cxn>
              </a:cxnLst>
              <a:rect l="l" t="t" r="r" b="b"/>
              <a:pathLst>
                <a:path w="197335" h="196853">
                  <a:moveTo>
                    <a:pt x="0" y="0"/>
                  </a:moveTo>
                  <a:lnTo>
                    <a:pt x="196853" y="196853"/>
                  </a:lnTo>
                  <a:cubicBezTo>
                    <a:pt x="196853" y="196853"/>
                    <a:pt x="197937" y="0"/>
                    <a:pt x="196853" y="0"/>
                  </a:cubicBezTo>
                  <a:lnTo>
                    <a:pt x="0" y="0"/>
                  </a:lnTo>
                  <a:close/>
                </a:path>
              </a:pathLst>
            </a:custGeom>
            <a:solidFill>
              <a:srgbClr val="00338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6" name="Graphic 3">
              <a:extLst>
                <a:ext uri="{FF2B5EF4-FFF2-40B4-BE49-F238E27FC236}">
                  <a16:creationId xmlns:a16="http://schemas.microsoft.com/office/drawing/2014/main" id="{D6C810FC-6A26-0386-7829-A6F6A3FD0C2B}"/>
                </a:ext>
              </a:extLst>
            </p:cNvPr>
            <p:cNvGrpSpPr/>
            <p:nvPr/>
          </p:nvGrpSpPr>
          <p:grpSpPr>
            <a:xfrm>
              <a:off x="995363" y="2638587"/>
              <a:ext cx="1220144" cy="494951"/>
              <a:chOff x="995363" y="2638587"/>
              <a:chExt cx="1220144" cy="494951"/>
            </a:xfrm>
            <a:grpFill/>
          </p:grpSpPr>
          <p:sp>
            <p:nvSpPr>
              <p:cNvPr id="8" name="Freeform: Shape 7">
                <a:extLst>
                  <a:ext uri="{FF2B5EF4-FFF2-40B4-BE49-F238E27FC236}">
                    <a16:creationId xmlns:a16="http://schemas.microsoft.com/office/drawing/2014/main" id="{07AE2451-DFB6-1853-65A6-64940D09CEDD}"/>
                  </a:ext>
                </a:extLst>
              </p:cNvPr>
              <p:cNvSpPr/>
              <p:nvPr/>
            </p:nvSpPr>
            <p:spPr>
              <a:xfrm>
                <a:off x="995363" y="2638587"/>
                <a:ext cx="1220144" cy="494951"/>
              </a:xfrm>
              <a:custGeom>
                <a:avLst/>
                <a:gdLst>
                  <a:gd name="connsiteX0" fmla="*/ 0 w 1220144"/>
                  <a:gd name="connsiteY0" fmla="*/ 0 h 494951"/>
                  <a:gd name="connsiteX1" fmla="*/ 1220144 w 1220144"/>
                  <a:gd name="connsiteY1" fmla="*/ 0 h 494951"/>
                  <a:gd name="connsiteX2" fmla="*/ 1220144 w 1220144"/>
                  <a:gd name="connsiteY2" fmla="*/ 494952 h 494951"/>
                  <a:gd name="connsiteX3" fmla="*/ 0 w 1220144"/>
                  <a:gd name="connsiteY3" fmla="*/ 494952 h 494951"/>
                </a:gdLst>
                <a:ahLst/>
                <a:cxnLst>
                  <a:cxn ang="0">
                    <a:pos x="connsiteX0" y="connsiteY0"/>
                  </a:cxn>
                  <a:cxn ang="0">
                    <a:pos x="connsiteX1" y="connsiteY1"/>
                  </a:cxn>
                  <a:cxn ang="0">
                    <a:pos x="connsiteX2" y="connsiteY2"/>
                  </a:cxn>
                  <a:cxn ang="0">
                    <a:pos x="connsiteX3" y="connsiteY3"/>
                  </a:cxn>
                </a:cxnLst>
                <a:rect l="l" t="t" r="r" b="b"/>
                <a:pathLst>
                  <a:path w="1220144" h="494951">
                    <a:moveTo>
                      <a:pt x="0" y="0"/>
                    </a:moveTo>
                    <a:lnTo>
                      <a:pt x="1220144" y="0"/>
                    </a:lnTo>
                    <a:lnTo>
                      <a:pt x="1220144" y="494952"/>
                    </a:lnTo>
                    <a:lnTo>
                      <a:pt x="0" y="49495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510A7FBB-5403-5EFC-8E45-BB32DF8461AD}"/>
                  </a:ext>
                </a:extLst>
              </p:cNvPr>
              <p:cNvSpPr/>
              <p:nvPr/>
            </p:nvSpPr>
            <p:spPr>
              <a:xfrm>
                <a:off x="995363" y="2638587"/>
                <a:ext cx="1220144" cy="494951"/>
              </a:xfrm>
              <a:custGeom>
                <a:avLst/>
                <a:gdLst>
                  <a:gd name="connsiteX0" fmla="*/ 0 w 1220144"/>
                  <a:gd name="connsiteY0" fmla="*/ 0 h 494951"/>
                  <a:gd name="connsiteX1" fmla="*/ 1220144 w 1220144"/>
                  <a:gd name="connsiteY1" fmla="*/ 0 h 494951"/>
                  <a:gd name="connsiteX2" fmla="*/ 1220144 w 1220144"/>
                  <a:gd name="connsiteY2" fmla="*/ 494952 h 494951"/>
                  <a:gd name="connsiteX3" fmla="*/ 0 w 1220144"/>
                  <a:gd name="connsiteY3" fmla="*/ 494952 h 494951"/>
                </a:gdLst>
                <a:ahLst/>
                <a:cxnLst>
                  <a:cxn ang="0">
                    <a:pos x="connsiteX0" y="connsiteY0"/>
                  </a:cxn>
                  <a:cxn ang="0">
                    <a:pos x="connsiteX1" y="connsiteY1"/>
                  </a:cxn>
                  <a:cxn ang="0">
                    <a:pos x="connsiteX2" y="connsiteY2"/>
                  </a:cxn>
                  <a:cxn ang="0">
                    <a:pos x="connsiteX3" y="connsiteY3"/>
                  </a:cxn>
                </a:cxnLst>
                <a:rect l="l" t="t" r="r" b="b"/>
                <a:pathLst>
                  <a:path w="1220144" h="494951">
                    <a:moveTo>
                      <a:pt x="0" y="0"/>
                    </a:moveTo>
                    <a:lnTo>
                      <a:pt x="1220144" y="0"/>
                    </a:lnTo>
                    <a:lnTo>
                      <a:pt x="1220144" y="494952"/>
                    </a:lnTo>
                    <a:lnTo>
                      <a:pt x="0" y="494952"/>
                    </a:lnTo>
                    <a:close/>
                  </a:path>
                </a:pathLst>
              </a:custGeom>
              <a:solidFill>
                <a:srgbClr val="00338D"/>
              </a:solidFill>
              <a:ln w="0"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10" name="TextBox 9">
            <a:extLst>
              <a:ext uri="{FF2B5EF4-FFF2-40B4-BE49-F238E27FC236}">
                <a16:creationId xmlns:a16="http://schemas.microsoft.com/office/drawing/2014/main" id="{402ABC8C-CD15-8856-1052-B495707756C4}"/>
              </a:ext>
            </a:extLst>
          </p:cNvPr>
          <p:cNvSpPr txBox="1"/>
          <p:nvPr/>
        </p:nvSpPr>
        <p:spPr>
          <a:xfrm>
            <a:off x="3552226" y="5977646"/>
            <a:ext cx="2766257" cy="775597"/>
          </a:xfrm>
          <a:prstGeom prst="rect">
            <a:avLst/>
          </a:prstGeom>
          <a:noFill/>
        </p:spPr>
        <p:txBody>
          <a:bodyPr wrap="square" lIns="0" tIns="0" rIns="0" bIns="0" rtlCol="0">
            <a:spAutoFit/>
          </a:bodyPr>
          <a:lstStyle/>
          <a:p>
            <a:pPr marL="0" marR="0" lvl="0" indent="0" defTabSz="914400" rtl="0" eaLnBrk="1" fontAlgn="auto" latinLnBrk="0" hangingPunct="1">
              <a:lnSpc>
                <a:spcPct val="70000"/>
              </a:lnSpc>
              <a:spcBef>
                <a:spcPts val="0"/>
              </a:spcBef>
              <a:spcAft>
                <a:spcPts val="0"/>
              </a:spcAft>
              <a:buClrTx/>
              <a:buSzTx/>
              <a:buFontTx/>
              <a:buNone/>
              <a:tabLst/>
              <a:defRPr/>
            </a:pPr>
            <a:r>
              <a:rPr kumimoji="0" lang="es-MX" sz="7200" b="0" i="0" u="none" strike="noStrike" kern="1200" cap="none" spc="0" normalizeH="0" baseline="0" noProof="0" dirty="0">
                <a:ln>
                  <a:noFill/>
                </a:ln>
                <a:solidFill>
                  <a:srgbClr val="FFFFFF"/>
                </a:solidFill>
                <a:effectLst/>
                <a:uLnTx/>
                <a:uFillTx/>
                <a:latin typeface="KPMG Bold"/>
                <a:ea typeface="+mn-ea"/>
                <a:cs typeface="+mn-cs"/>
              </a:rPr>
              <a:t>NIIF S1 </a:t>
            </a:r>
          </a:p>
        </p:txBody>
      </p:sp>
      <p:sp>
        <p:nvSpPr>
          <p:cNvPr id="12" name="TextBox 11">
            <a:extLst>
              <a:ext uri="{FF2B5EF4-FFF2-40B4-BE49-F238E27FC236}">
                <a16:creationId xmlns:a16="http://schemas.microsoft.com/office/drawing/2014/main" id="{BCBB6B2E-09A4-780C-C947-D07EE2CDB760}"/>
              </a:ext>
            </a:extLst>
          </p:cNvPr>
          <p:cNvSpPr txBox="1">
            <a:spLocks/>
          </p:cNvSpPr>
          <p:nvPr/>
        </p:nvSpPr>
        <p:spPr>
          <a:xfrm>
            <a:off x="4574664" y="7436802"/>
            <a:ext cx="12852723" cy="1107996"/>
          </a:xfrm>
          <a:prstGeom prst="rect">
            <a:avLst/>
          </a:prstGeom>
        </p:spPr>
        <p:txBody>
          <a:bodyPr vert="horz" wrap="square" lIns="0" tIns="0" rIns="0" bIns="0" rtlCol="0" anchor="t" anchorCtr="0">
            <a:spAutoFit/>
          </a:bodyPr>
          <a:lstStyle>
            <a:lvl1pPr defTabSz="914377">
              <a:lnSpc>
                <a:spcPct val="70000"/>
              </a:lnSpc>
              <a:spcBef>
                <a:spcPct val="0"/>
              </a:spcBef>
              <a:buNone/>
              <a:defRPr sz="4400">
                <a:solidFill>
                  <a:schemeClr val="bg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a:ln>
                  <a:noFill/>
                </a:ln>
                <a:solidFill>
                  <a:srgbClr val="00338D"/>
                </a:solidFill>
                <a:effectLst/>
                <a:uLnTx/>
                <a:uFillTx/>
                <a:latin typeface="Arial"/>
                <a:ea typeface="+mj-ea"/>
                <a:cs typeface="+mj-cs"/>
              </a:rPr>
              <a:t>Requerimientos generales para la información financiera a revelar relacionada con la sostenibilidad</a:t>
            </a:r>
          </a:p>
        </p:txBody>
      </p:sp>
      <p:sp>
        <p:nvSpPr>
          <p:cNvPr id="13" name="TextBox 12">
            <a:extLst>
              <a:ext uri="{FF2B5EF4-FFF2-40B4-BE49-F238E27FC236}">
                <a16:creationId xmlns:a16="http://schemas.microsoft.com/office/drawing/2014/main" id="{E436B775-B8F6-C97B-A5BF-6C5F200A5244}"/>
              </a:ext>
            </a:extLst>
          </p:cNvPr>
          <p:cNvSpPr txBox="1">
            <a:spLocks/>
          </p:cNvSpPr>
          <p:nvPr/>
        </p:nvSpPr>
        <p:spPr>
          <a:xfrm>
            <a:off x="4508226" y="8870437"/>
            <a:ext cx="14618124" cy="166199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s-MX" sz="3600" b="0" i="0" u="none" strike="noStrike" kern="1200" cap="none" spc="0" normalizeH="0" baseline="0" noProof="0" dirty="0">
                <a:ln>
                  <a:noFill/>
                </a:ln>
                <a:solidFill>
                  <a:srgbClr val="00338D"/>
                </a:solidFill>
                <a:effectLst/>
                <a:uLnTx/>
                <a:uFillTx/>
                <a:latin typeface="Arial"/>
                <a:ea typeface="+mn-ea"/>
                <a:cs typeface="+mn-cs"/>
              </a:rPr>
              <a:t>Revelación de información sobre los riesgos y oportunidades relacionados con la sostenibilidad que sea útil para los usuarios principales de los informes financieros.</a:t>
            </a:r>
          </a:p>
        </p:txBody>
      </p:sp>
      <p:sp>
        <p:nvSpPr>
          <p:cNvPr id="29" name="Freeform: Shape 28">
            <a:extLst>
              <a:ext uri="{FF2B5EF4-FFF2-40B4-BE49-F238E27FC236}">
                <a16:creationId xmlns:a16="http://schemas.microsoft.com/office/drawing/2014/main" id="{2D0F65B2-AB0D-29CA-F6B9-6579A58E04E3}"/>
              </a:ext>
            </a:extLst>
          </p:cNvPr>
          <p:cNvSpPr/>
          <p:nvPr/>
        </p:nvSpPr>
        <p:spPr>
          <a:xfrm>
            <a:off x="3233783" y="10858070"/>
            <a:ext cx="16533392" cy="819844"/>
          </a:xfrm>
          <a:custGeom>
            <a:avLst/>
            <a:gdLst>
              <a:gd name="connsiteX0" fmla="*/ 0 w 1977206"/>
              <a:gd name="connsiteY0" fmla="*/ 0 h 86502"/>
              <a:gd name="connsiteX1" fmla="*/ 1977206 w 1977206"/>
              <a:gd name="connsiteY1" fmla="*/ 0 h 86502"/>
              <a:gd name="connsiteX2" fmla="*/ 1977206 w 1977206"/>
              <a:gd name="connsiteY2" fmla="*/ 86503 h 86502"/>
              <a:gd name="connsiteX3" fmla="*/ 0 w 1977206"/>
              <a:gd name="connsiteY3" fmla="*/ 86503 h 86502"/>
            </a:gdLst>
            <a:ahLst/>
            <a:cxnLst>
              <a:cxn ang="0">
                <a:pos x="connsiteX0" y="connsiteY0"/>
              </a:cxn>
              <a:cxn ang="0">
                <a:pos x="connsiteX1" y="connsiteY1"/>
              </a:cxn>
              <a:cxn ang="0">
                <a:pos x="connsiteX2" y="connsiteY2"/>
              </a:cxn>
              <a:cxn ang="0">
                <a:pos x="connsiteX3" y="connsiteY3"/>
              </a:cxn>
            </a:cxnLst>
            <a:rect l="l" t="t" r="r" b="b"/>
            <a:pathLst>
              <a:path w="1977206" h="86502">
                <a:moveTo>
                  <a:pt x="0" y="0"/>
                </a:moveTo>
                <a:lnTo>
                  <a:pt x="1977206" y="0"/>
                </a:lnTo>
                <a:lnTo>
                  <a:pt x="1977206" y="86503"/>
                </a:lnTo>
                <a:lnTo>
                  <a:pt x="0" y="86503"/>
                </a:lnTo>
                <a:close/>
              </a:path>
            </a:pathLst>
          </a:custGeom>
          <a:solidFill>
            <a:srgbClr val="00338D"/>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3025C1FF-9254-BB68-9BB2-065A2EA0E258}"/>
              </a:ext>
            </a:extLst>
          </p:cNvPr>
          <p:cNvSpPr/>
          <p:nvPr/>
        </p:nvSpPr>
        <p:spPr>
          <a:xfrm>
            <a:off x="21914099" y="5179552"/>
            <a:ext cx="16563305" cy="6521726"/>
          </a:xfrm>
          <a:custGeom>
            <a:avLst/>
            <a:gdLst>
              <a:gd name="connsiteX0" fmla="*/ 0 w 2044413"/>
              <a:gd name="connsiteY0" fmla="*/ 0 h 3544878"/>
              <a:gd name="connsiteX1" fmla="*/ 2044414 w 2044413"/>
              <a:gd name="connsiteY1" fmla="*/ 0 h 3544878"/>
              <a:gd name="connsiteX2" fmla="*/ 2044414 w 2044413"/>
              <a:gd name="connsiteY2" fmla="*/ 3544879 h 3544878"/>
              <a:gd name="connsiteX3" fmla="*/ 0 w 2044413"/>
              <a:gd name="connsiteY3" fmla="*/ 3544879 h 3544878"/>
            </a:gdLst>
            <a:ahLst/>
            <a:cxnLst>
              <a:cxn ang="0">
                <a:pos x="connsiteX0" y="connsiteY0"/>
              </a:cxn>
              <a:cxn ang="0">
                <a:pos x="connsiteX1" y="connsiteY1"/>
              </a:cxn>
              <a:cxn ang="0">
                <a:pos x="connsiteX2" y="connsiteY2"/>
              </a:cxn>
              <a:cxn ang="0">
                <a:pos x="connsiteX3" y="connsiteY3"/>
              </a:cxn>
            </a:cxnLst>
            <a:rect l="l" t="t" r="r" b="b"/>
            <a:pathLst>
              <a:path w="2044413" h="3544878">
                <a:moveTo>
                  <a:pt x="0" y="0"/>
                </a:moveTo>
                <a:lnTo>
                  <a:pt x="2044414" y="0"/>
                </a:lnTo>
                <a:lnTo>
                  <a:pt x="2044414" y="3544879"/>
                </a:lnTo>
                <a:lnTo>
                  <a:pt x="0" y="3544879"/>
                </a:lnTo>
                <a:close/>
              </a:path>
            </a:pathLst>
          </a:custGeom>
          <a:solidFill>
            <a:schemeClr val="bg1">
              <a:lumMod val="95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209BE298-A650-DA8A-1040-EC09775DE405}"/>
              </a:ext>
            </a:extLst>
          </p:cNvPr>
          <p:cNvGrpSpPr/>
          <p:nvPr/>
        </p:nvGrpSpPr>
        <p:grpSpPr>
          <a:xfrm>
            <a:off x="21395858" y="5463965"/>
            <a:ext cx="3247897" cy="2287156"/>
            <a:chOff x="995363" y="2638587"/>
            <a:chExt cx="1220144" cy="691804"/>
          </a:xfrm>
          <a:solidFill>
            <a:schemeClr val="accent5"/>
          </a:solidFill>
        </p:grpSpPr>
        <p:sp>
          <p:nvSpPr>
            <p:cNvPr id="40" name="Freeform: Shape 39">
              <a:extLst>
                <a:ext uri="{FF2B5EF4-FFF2-40B4-BE49-F238E27FC236}">
                  <a16:creationId xmlns:a16="http://schemas.microsoft.com/office/drawing/2014/main" id="{A7B0C23C-45BE-3793-31BF-CCEE481821EC}"/>
                </a:ext>
              </a:extLst>
            </p:cNvPr>
            <p:cNvSpPr/>
            <p:nvPr/>
          </p:nvSpPr>
          <p:spPr>
            <a:xfrm>
              <a:off x="995363" y="3133538"/>
              <a:ext cx="197335" cy="196853"/>
            </a:xfrm>
            <a:custGeom>
              <a:avLst/>
              <a:gdLst>
                <a:gd name="connsiteX0" fmla="*/ 0 w 197335"/>
                <a:gd name="connsiteY0" fmla="*/ 0 h 196853"/>
                <a:gd name="connsiteX1" fmla="*/ 196853 w 197335"/>
                <a:gd name="connsiteY1" fmla="*/ 196853 h 196853"/>
                <a:gd name="connsiteX2" fmla="*/ 196853 w 197335"/>
                <a:gd name="connsiteY2" fmla="*/ 0 h 196853"/>
                <a:gd name="connsiteX3" fmla="*/ 0 w 197335"/>
                <a:gd name="connsiteY3" fmla="*/ 0 h 196853"/>
              </a:gdLst>
              <a:ahLst/>
              <a:cxnLst>
                <a:cxn ang="0">
                  <a:pos x="connsiteX0" y="connsiteY0"/>
                </a:cxn>
                <a:cxn ang="0">
                  <a:pos x="connsiteX1" y="connsiteY1"/>
                </a:cxn>
                <a:cxn ang="0">
                  <a:pos x="connsiteX2" y="connsiteY2"/>
                </a:cxn>
                <a:cxn ang="0">
                  <a:pos x="connsiteX3" y="connsiteY3"/>
                </a:cxn>
              </a:cxnLst>
              <a:rect l="l" t="t" r="r" b="b"/>
              <a:pathLst>
                <a:path w="197335" h="196853">
                  <a:moveTo>
                    <a:pt x="0" y="0"/>
                  </a:moveTo>
                  <a:lnTo>
                    <a:pt x="196853" y="196853"/>
                  </a:lnTo>
                  <a:cubicBezTo>
                    <a:pt x="196853" y="196853"/>
                    <a:pt x="197937" y="0"/>
                    <a:pt x="196853" y="0"/>
                  </a:cubicBezTo>
                  <a:lnTo>
                    <a:pt x="0" y="0"/>
                  </a:lnTo>
                  <a:close/>
                </a:path>
              </a:pathLst>
            </a:custGeom>
            <a:solidFill>
              <a:srgbClr val="7213E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50" name="Graphic 3">
              <a:extLst>
                <a:ext uri="{FF2B5EF4-FFF2-40B4-BE49-F238E27FC236}">
                  <a16:creationId xmlns:a16="http://schemas.microsoft.com/office/drawing/2014/main" id="{B93A85E2-AD2E-5714-C5FB-ACB6EC72F2DB}"/>
                </a:ext>
              </a:extLst>
            </p:cNvPr>
            <p:cNvGrpSpPr/>
            <p:nvPr/>
          </p:nvGrpSpPr>
          <p:grpSpPr>
            <a:xfrm>
              <a:off x="995363" y="2638587"/>
              <a:ext cx="1220144" cy="494951"/>
              <a:chOff x="995363" y="2638587"/>
              <a:chExt cx="1220144" cy="494951"/>
            </a:xfrm>
            <a:grpFill/>
          </p:grpSpPr>
          <p:sp>
            <p:nvSpPr>
              <p:cNvPr id="51" name="Freeform: Shape 50">
                <a:extLst>
                  <a:ext uri="{FF2B5EF4-FFF2-40B4-BE49-F238E27FC236}">
                    <a16:creationId xmlns:a16="http://schemas.microsoft.com/office/drawing/2014/main" id="{80136795-47E6-5785-BF07-27965ED9AD78}"/>
                  </a:ext>
                </a:extLst>
              </p:cNvPr>
              <p:cNvSpPr/>
              <p:nvPr/>
            </p:nvSpPr>
            <p:spPr>
              <a:xfrm>
                <a:off x="995363" y="2638587"/>
                <a:ext cx="1220144" cy="494951"/>
              </a:xfrm>
              <a:custGeom>
                <a:avLst/>
                <a:gdLst>
                  <a:gd name="connsiteX0" fmla="*/ 0 w 1220144"/>
                  <a:gd name="connsiteY0" fmla="*/ 0 h 494951"/>
                  <a:gd name="connsiteX1" fmla="*/ 1220144 w 1220144"/>
                  <a:gd name="connsiteY1" fmla="*/ 0 h 494951"/>
                  <a:gd name="connsiteX2" fmla="*/ 1220144 w 1220144"/>
                  <a:gd name="connsiteY2" fmla="*/ 494952 h 494951"/>
                  <a:gd name="connsiteX3" fmla="*/ 0 w 1220144"/>
                  <a:gd name="connsiteY3" fmla="*/ 494952 h 494951"/>
                </a:gdLst>
                <a:ahLst/>
                <a:cxnLst>
                  <a:cxn ang="0">
                    <a:pos x="connsiteX0" y="connsiteY0"/>
                  </a:cxn>
                  <a:cxn ang="0">
                    <a:pos x="connsiteX1" y="connsiteY1"/>
                  </a:cxn>
                  <a:cxn ang="0">
                    <a:pos x="connsiteX2" y="connsiteY2"/>
                  </a:cxn>
                  <a:cxn ang="0">
                    <a:pos x="connsiteX3" y="connsiteY3"/>
                  </a:cxn>
                </a:cxnLst>
                <a:rect l="l" t="t" r="r" b="b"/>
                <a:pathLst>
                  <a:path w="1220144" h="494951">
                    <a:moveTo>
                      <a:pt x="0" y="0"/>
                    </a:moveTo>
                    <a:lnTo>
                      <a:pt x="1220144" y="0"/>
                    </a:lnTo>
                    <a:lnTo>
                      <a:pt x="1220144" y="494952"/>
                    </a:lnTo>
                    <a:lnTo>
                      <a:pt x="0" y="494952"/>
                    </a:lnTo>
                    <a:close/>
                  </a:path>
                </a:pathLst>
              </a:custGeom>
              <a:grp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2" name="Freeform: Shape 51">
                <a:extLst>
                  <a:ext uri="{FF2B5EF4-FFF2-40B4-BE49-F238E27FC236}">
                    <a16:creationId xmlns:a16="http://schemas.microsoft.com/office/drawing/2014/main" id="{1DEC0E98-F4D7-A9F5-F083-1E7BF224FDE7}"/>
                  </a:ext>
                </a:extLst>
              </p:cNvPr>
              <p:cNvSpPr/>
              <p:nvPr/>
            </p:nvSpPr>
            <p:spPr>
              <a:xfrm>
                <a:off x="995363" y="2638587"/>
                <a:ext cx="1220144" cy="494951"/>
              </a:xfrm>
              <a:custGeom>
                <a:avLst/>
                <a:gdLst>
                  <a:gd name="connsiteX0" fmla="*/ 0 w 1220144"/>
                  <a:gd name="connsiteY0" fmla="*/ 0 h 494951"/>
                  <a:gd name="connsiteX1" fmla="*/ 1220144 w 1220144"/>
                  <a:gd name="connsiteY1" fmla="*/ 0 h 494951"/>
                  <a:gd name="connsiteX2" fmla="*/ 1220144 w 1220144"/>
                  <a:gd name="connsiteY2" fmla="*/ 494952 h 494951"/>
                  <a:gd name="connsiteX3" fmla="*/ 0 w 1220144"/>
                  <a:gd name="connsiteY3" fmla="*/ 494952 h 494951"/>
                </a:gdLst>
                <a:ahLst/>
                <a:cxnLst>
                  <a:cxn ang="0">
                    <a:pos x="connsiteX0" y="connsiteY0"/>
                  </a:cxn>
                  <a:cxn ang="0">
                    <a:pos x="connsiteX1" y="connsiteY1"/>
                  </a:cxn>
                  <a:cxn ang="0">
                    <a:pos x="connsiteX2" y="connsiteY2"/>
                  </a:cxn>
                  <a:cxn ang="0">
                    <a:pos x="connsiteX3" y="connsiteY3"/>
                  </a:cxn>
                </a:cxnLst>
                <a:rect l="l" t="t" r="r" b="b"/>
                <a:pathLst>
                  <a:path w="1220144" h="494951">
                    <a:moveTo>
                      <a:pt x="0" y="0"/>
                    </a:moveTo>
                    <a:lnTo>
                      <a:pt x="1220144" y="0"/>
                    </a:lnTo>
                    <a:lnTo>
                      <a:pt x="1220144" y="494952"/>
                    </a:lnTo>
                    <a:lnTo>
                      <a:pt x="0" y="494952"/>
                    </a:lnTo>
                    <a:close/>
                  </a:path>
                </a:pathLst>
              </a:custGeom>
              <a:solidFill>
                <a:srgbClr val="7213EA"/>
              </a:solidFill>
              <a:ln w="0" cap="flat">
                <a:noFill/>
                <a:prstDash val="solid"/>
                <a:miter/>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53" name="TextBox 52">
            <a:extLst>
              <a:ext uri="{FF2B5EF4-FFF2-40B4-BE49-F238E27FC236}">
                <a16:creationId xmlns:a16="http://schemas.microsoft.com/office/drawing/2014/main" id="{C73004A7-BE6D-4030-D1E3-C40DD04FF7B8}"/>
              </a:ext>
            </a:extLst>
          </p:cNvPr>
          <p:cNvSpPr txBox="1"/>
          <p:nvPr/>
        </p:nvSpPr>
        <p:spPr>
          <a:xfrm>
            <a:off x="22262455" y="5977646"/>
            <a:ext cx="2766257" cy="775597"/>
          </a:xfrm>
          <a:prstGeom prst="rect">
            <a:avLst/>
          </a:prstGeom>
          <a:noFill/>
        </p:spPr>
        <p:txBody>
          <a:bodyPr wrap="square" lIns="0" tIns="0" rIns="0" bIns="0" rtlCol="0">
            <a:spAutoFit/>
          </a:bodyPr>
          <a:lstStyle/>
          <a:p>
            <a:pPr marL="0" marR="0" lvl="0" indent="0" defTabSz="914400" rtl="0" eaLnBrk="1" fontAlgn="auto" latinLnBrk="0" hangingPunct="1">
              <a:lnSpc>
                <a:spcPct val="70000"/>
              </a:lnSpc>
              <a:spcBef>
                <a:spcPts val="0"/>
              </a:spcBef>
              <a:spcAft>
                <a:spcPts val="0"/>
              </a:spcAft>
              <a:buClrTx/>
              <a:buSzTx/>
              <a:buFontTx/>
              <a:buNone/>
              <a:tabLst/>
              <a:defRPr/>
            </a:pPr>
            <a:r>
              <a:rPr kumimoji="0" lang="es-MX" sz="7200" b="0" i="0" u="none" strike="noStrike" kern="1200" cap="none" spc="0" normalizeH="0" baseline="0" noProof="0" dirty="0">
                <a:ln>
                  <a:noFill/>
                </a:ln>
                <a:solidFill>
                  <a:srgbClr val="FFFFFF"/>
                </a:solidFill>
                <a:effectLst/>
                <a:uLnTx/>
                <a:uFillTx/>
                <a:latin typeface="KPMG Bold"/>
                <a:ea typeface="+mn-ea"/>
                <a:cs typeface="+mn-cs"/>
              </a:rPr>
              <a:t>NIIF S2 </a:t>
            </a:r>
          </a:p>
        </p:txBody>
      </p:sp>
      <p:sp>
        <p:nvSpPr>
          <p:cNvPr id="54" name="TextBox 53">
            <a:extLst>
              <a:ext uri="{FF2B5EF4-FFF2-40B4-BE49-F238E27FC236}">
                <a16:creationId xmlns:a16="http://schemas.microsoft.com/office/drawing/2014/main" id="{873D5D7B-C627-3ED9-3E2D-CEC4352D8ADC}"/>
              </a:ext>
            </a:extLst>
          </p:cNvPr>
          <p:cNvSpPr txBox="1">
            <a:spLocks/>
          </p:cNvSpPr>
          <p:nvPr/>
        </p:nvSpPr>
        <p:spPr>
          <a:xfrm>
            <a:off x="23284893" y="7436802"/>
            <a:ext cx="14928202" cy="553998"/>
          </a:xfrm>
          <a:prstGeom prst="rect">
            <a:avLst/>
          </a:prstGeom>
        </p:spPr>
        <p:txBody>
          <a:bodyPr vert="horz" wrap="square" lIns="0" tIns="0" rIns="0" bIns="0" rtlCol="0" anchor="t" anchorCtr="0">
            <a:spAutoFit/>
          </a:bodyPr>
          <a:lstStyle>
            <a:lvl1pPr defTabSz="914377">
              <a:lnSpc>
                <a:spcPct val="70000"/>
              </a:lnSpc>
              <a:spcBef>
                <a:spcPct val="0"/>
              </a:spcBef>
              <a:buNone/>
              <a:defRPr sz="4400">
                <a:solidFill>
                  <a:schemeClr val="bg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s-MX" sz="3600" b="1" i="0" u="none" strike="noStrike" kern="1200" cap="none" spc="0" normalizeH="0" baseline="0" noProof="0" dirty="0">
                <a:ln>
                  <a:noFill/>
                </a:ln>
                <a:solidFill>
                  <a:srgbClr val="7213EA"/>
                </a:solidFill>
                <a:effectLst/>
                <a:uLnTx/>
                <a:uFillTx/>
                <a:latin typeface="Arial"/>
                <a:ea typeface="+mj-ea"/>
                <a:cs typeface="+mj-cs"/>
              </a:rPr>
              <a:t>Información a revelar relacionada con el clima</a:t>
            </a:r>
          </a:p>
        </p:txBody>
      </p:sp>
      <p:sp>
        <p:nvSpPr>
          <p:cNvPr id="55" name="TextBox 54">
            <a:extLst>
              <a:ext uri="{FF2B5EF4-FFF2-40B4-BE49-F238E27FC236}">
                <a16:creationId xmlns:a16="http://schemas.microsoft.com/office/drawing/2014/main" id="{55DAB725-62C7-2AF8-13C7-24CE1DFD6DB2}"/>
              </a:ext>
            </a:extLst>
          </p:cNvPr>
          <p:cNvSpPr txBox="1">
            <a:spLocks/>
          </p:cNvSpPr>
          <p:nvPr/>
        </p:nvSpPr>
        <p:spPr>
          <a:xfrm>
            <a:off x="23218455" y="8870437"/>
            <a:ext cx="14618124" cy="1661993"/>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s-MX" sz="3600" b="0" i="0" u="none" strike="noStrike" kern="1200" cap="none" spc="0" normalizeH="0" baseline="0" noProof="0" dirty="0">
                <a:ln>
                  <a:noFill/>
                </a:ln>
                <a:solidFill>
                  <a:srgbClr val="00338D"/>
                </a:solidFill>
                <a:effectLst/>
                <a:uLnTx/>
                <a:uFillTx/>
                <a:latin typeface="Arial"/>
                <a:ea typeface="+mn-ea"/>
                <a:cs typeface="+mn-cs"/>
              </a:rPr>
              <a:t>Revelar información sobre riesgos y oportunidades relacionados con el clima, requerimientos específicos de información de gobernanza, estrategia, gestión de riesgos, y métricas y objetivos.</a:t>
            </a:r>
          </a:p>
        </p:txBody>
      </p:sp>
      <p:sp>
        <p:nvSpPr>
          <p:cNvPr id="56" name="Freeform: Shape 55">
            <a:extLst>
              <a:ext uri="{FF2B5EF4-FFF2-40B4-BE49-F238E27FC236}">
                <a16:creationId xmlns:a16="http://schemas.microsoft.com/office/drawing/2014/main" id="{9BB9BAF7-4DE2-628F-D68D-41F4DBBF2C37}"/>
              </a:ext>
            </a:extLst>
          </p:cNvPr>
          <p:cNvSpPr/>
          <p:nvPr/>
        </p:nvSpPr>
        <p:spPr>
          <a:xfrm>
            <a:off x="21944012" y="10858070"/>
            <a:ext cx="16533392" cy="819844"/>
          </a:xfrm>
          <a:custGeom>
            <a:avLst/>
            <a:gdLst>
              <a:gd name="connsiteX0" fmla="*/ 0 w 1977206"/>
              <a:gd name="connsiteY0" fmla="*/ 0 h 86502"/>
              <a:gd name="connsiteX1" fmla="*/ 1977206 w 1977206"/>
              <a:gd name="connsiteY1" fmla="*/ 0 h 86502"/>
              <a:gd name="connsiteX2" fmla="*/ 1977206 w 1977206"/>
              <a:gd name="connsiteY2" fmla="*/ 86503 h 86502"/>
              <a:gd name="connsiteX3" fmla="*/ 0 w 1977206"/>
              <a:gd name="connsiteY3" fmla="*/ 86503 h 86502"/>
            </a:gdLst>
            <a:ahLst/>
            <a:cxnLst>
              <a:cxn ang="0">
                <a:pos x="connsiteX0" y="connsiteY0"/>
              </a:cxn>
              <a:cxn ang="0">
                <a:pos x="connsiteX1" y="connsiteY1"/>
              </a:cxn>
              <a:cxn ang="0">
                <a:pos x="connsiteX2" y="connsiteY2"/>
              </a:cxn>
              <a:cxn ang="0">
                <a:pos x="connsiteX3" y="connsiteY3"/>
              </a:cxn>
            </a:cxnLst>
            <a:rect l="l" t="t" r="r" b="b"/>
            <a:pathLst>
              <a:path w="1977206" h="86502">
                <a:moveTo>
                  <a:pt x="0" y="0"/>
                </a:moveTo>
                <a:lnTo>
                  <a:pt x="1977206" y="0"/>
                </a:lnTo>
                <a:lnTo>
                  <a:pt x="1977206" y="86503"/>
                </a:lnTo>
                <a:lnTo>
                  <a:pt x="0" y="86503"/>
                </a:lnTo>
                <a:close/>
              </a:path>
            </a:pathLst>
          </a:custGeom>
          <a:solidFill>
            <a:srgbClr val="7213E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7213EA"/>
              </a:solidFill>
              <a:effectLst/>
              <a:uLnTx/>
              <a:uFillTx/>
              <a:latin typeface="Arial"/>
              <a:ea typeface="+mn-ea"/>
              <a:cs typeface="+mn-cs"/>
            </a:endParaRPr>
          </a:p>
        </p:txBody>
      </p:sp>
    </p:spTree>
    <p:extLst>
      <p:ext uri="{BB962C8B-B14F-4D97-AF65-F5344CB8AC3E}">
        <p14:creationId xmlns:p14="http://schemas.microsoft.com/office/powerpoint/2010/main" val="523178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754E7-75CA-7B6F-393F-426FE0713C51}"/>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74174890-9456-0B43-C6C9-4320A4304AE7}"/>
              </a:ext>
            </a:extLst>
          </p:cNvPr>
          <p:cNvSpPr/>
          <p:nvPr/>
        </p:nvSpPr>
        <p:spPr>
          <a:xfrm>
            <a:off x="2489184" y="3461817"/>
            <a:ext cx="13613992" cy="9124630"/>
          </a:xfrm>
          <a:prstGeom prst="rect">
            <a:avLst/>
          </a:prstGeom>
          <a:solidFill>
            <a:srgbClr val="1E4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TextBox 6">
            <a:extLst>
              <a:ext uri="{FF2B5EF4-FFF2-40B4-BE49-F238E27FC236}">
                <a16:creationId xmlns:a16="http://schemas.microsoft.com/office/drawing/2014/main" id="{75E685FB-1982-B35D-642D-8F1418E0528E}"/>
              </a:ext>
            </a:extLst>
          </p:cNvPr>
          <p:cNvSpPr txBox="1"/>
          <p:nvPr/>
        </p:nvSpPr>
        <p:spPr>
          <a:xfrm>
            <a:off x="2385159" y="751325"/>
            <a:ext cx="38220945" cy="2092881"/>
          </a:xfrm>
          <a:prstGeom prst="rect">
            <a:avLst/>
          </a:prstGeom>
          <a:noFill/>
        </p:spPr>
        <p:txBody>
          <a:bodyPr wrap="square" rtlCol="0">
            <a:spAutoFit/>
          </a:bodyPr>
          <a:lstStyle/>
          <a:p>
            <a:r>
              <a:rPr lang="es-MX" sz="13000" dirty="0">
                <a:solidFill>
                  <a:srgbClr val="00338D"/>
                </a:solidFill>
                <a:latin typeface="KPMG Bold" panose="020B0803030202040204" pitchFamily="34" charset="0"/>
              </a:rPr>
              <a:t>NIIF S1 - Riesgos y oportunidades relacionados con la sostenibilidad </a:t>
            </a:r>
          </a:p>
        </p:txBody>
      </p:sp>
      <p:sp>
        <p:nvSpPr>
          <p:cNvPr id="11" name="Shape 8">
            <a:extLst>
              <a:ext uri="{FF2B5EF4-FFF2-40B4-BE49-F238E27FC236}">
                <a16:creationId xmlns:a16="http://schemas.microsoft.com/office/drawing/2014/main" id="{EA8F1751-874F-72A0-FC13-893AB803B23D}"/>
              </a:ext>
            </a:extLst>
          </p:cNvPr>
          <p:cNvSpPr txBox="1">
            <a:spLocks/>
          </p:cNvSpPr>
          <p:nvPr/>
        </p:nvSpPr>
        <p:spPr>
          <a:xfrm>
            <a:off x="11117344"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17</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FF77746D-AFFA-9821-8FC6-6029988732C8}"/>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rgbClr val="00338D"/>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5CA51226-54F8-8AD8-174E-769837C5FCFB}"/>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EE3D3896-AEF5-79D4-7A56-4F58000FAC97}"/>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02F8F8F4-99E6-6FDC-E976-478794A415A0}"/>
              </a:ext>
            </a:extLst>
          </p:cNvPr>
          <p:cNvCxnSpPr>
            <a:cxnSpLocks/>
          </p:cNvCxnSpPr>
          <p:nvPr/>
        </p:nvCxnSpPr>
        <p:spPr>
          <a:xfrm>
            <a:off x="40606106" y="12999551"/>
            <a:ext cx="0" cy="795772"/>
          </a:xfrm>
          <a:prstGeom prst="line">
            <a:avLst/>
          </a:prstGeom>
          <a:ln w="57150">
            <a:solidFill>
              <a:srgbClr val="00338D"/>
            </a:solidFill>
          </a:ln>
        </p:spPr>
        <p:style>
          <a:lnRef idx="1">
            <a:schemeClr val="accent1"/>
          </a:lnRef>
          <a:fillRef idx="0">
            <a:schemeClr val="accent1"/>
          </a:fillRef>
          <a:effectRef idx="0">
            <a:schemeClr val="accent1"/>
          </a:effectRef>
          <a:fontRef idx="minor">
            <a:schemeClr val="tx1"/>
          </a:fontRef>
        </p:style>
      </p:cxnSp>
      <p:sp>
        <p:nvSpPr>
          <p:cNvPr id="21" name="Shape 8">
            <a:extLst>
              <a:ext uri="{FF2B5EF4-FFF2-40B4-BE49-F238E27FC236}">
                <a16:creationId xmlns:a16="http://schemas.microsoft.com/office/drawing/2014/main" id="{6CEBED7F-E7CC-12AB-D9EB-94F56245861E}"/>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rgbClr val="00338D"/>
                </a:solidFill>
                <a:latin typeface="Arial" panose="020B0604020202020204" pitchFamily="34" charset="0"/>
                <a:cs typeface="Arial" panose="020B0604020202020204" pitchFamily="34" charset="0"/>
              </a:rPr>
              <a:pPr/>
              <a:t>17</a:t>
            </a:fld>
            <a:endParaRPr lang="en-GB" sz="3600" dirty="0">
              <a:solidFill>
                <a:srgbClr val="00338D"/>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A4BF684-A880-91C1-4E35-FB878ECD271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291839" y="4084578"/>
            <a:ext cx="6421749" cy="8162148"/>
          </a:xfrm>
          <a:prstGeom prst="rect">
            <a:avLst/>
          </a:prstGeom>
        </p:spPr>
        <p:txBody>
          <a:bodyPr>
            <a:noAutofit/>
          </a:bodyPr>
          <a:lstStyle/>
          <a:p>
            <a:pPr marL="12700" marR="5080" lvl="0" defTabSz="914400">
              <a:spcBef>
                <a:spcPts val="105"/>
              </a:spcBef>
              <a:defRPr/>
            </a:pPr>
            <a:r>
              <a:rPr lang="es-MX" sz="3600" spc="-5" dirty="0">
                <a:solidFill>
                  <a:schemeClr val="bg1"/>
                </a:solidFill>
                <a:latin typeface="Arial"/>
                <a:cs typeface="Arial"/>
              </a:rPr>
              <a:t>La </a:t>
            </a:r>
            <a:r>
              <a:rPr lang="es-MX" sz="3600" b="1" spc="-5" dirty="0">
                <a:solidFill>
                  <a:schemeClr val="bg1"/>
                </a:solidFill>
                <a:latin typeface="Arial"/>
                <a:cs typeface="Arial"/>
              </a:rPr>
              <a:t>Norma de Información a Revelar sobre Sostenibilidad (NIIF S1) </a:t>
            </a:r>
            <a:r>
              <a:rPr lang="es-MX" sz="3600" spc="-5" dirty="0">
                <a:solidFill>
                  <a:schemeClr val="bg1"/>
                </a:solidFill>
                <a:latin typeface="Arial"/>
                <a:cs typeface="Arial"/>
              </a:rPr>
              <a:t>requiere que una entidad reporte información sobre sus </a:t>
            </a:r>
            <a:r>
              <a:rPr lang="es-MX" sz="3600" b="1" spc="-5" dirty="0">
                <a:solidFill>
                  <a:schemeClr val="bg1"/>
                </a:solidFill>
                <a:latin typeface="Arial"/>
                <a:cs typeface="Arial"/>
              </a:rPr>
              <a:t>riesgos y oportunidades </a:t>
            </a:r>
            <a:r>
              <a:rPr lang="es-MX" sz="3600" spc="-5" dirty="0">
                <a:solidFill>
                  <a:schemeClr val="bg1"/>
                </a:solidFill>
                <a:latin typeface="Arial"/>
                <a:cs typeface="Arial"/>
              </a:rPr>
              <a:t>relacionados con la </a:t>
            </a:r>
            <a:r>
              <a:rPr lang="es-MX" sz="3600" b="1" spc="-5" dirty="0">
                <a:solidFill>
                  <a:schemeClr val="bg1"/>
                </a:solidFill>
                <a:latin typeface="Arial"/>
                <a:cs typeface="Arial"/>
              </a:rPr>
              <a:t>sostenibilidad</a:t>
            </a:r>
            <a:r>
              <a:rPr lang="es-MX" sz="3600" spc="-5" dirty="0">
                <a:solidFill>
                  <a:schemeClr val="bg1"/>
                </a:solidFill>
                <a:latin typeface="Arial"/>
                <a:cs typeface="Arial"/>
              </a:rPr>
              <a:t> que sea útil para los </a:t>
            </a:r>
            <a:r>
              <a:rPr lang="es-MX" sz="3600" b="1" spc="-5" dirty="0">
                <a:solidFill>
                  <a:schemeClr val="bg1"/>
                </a:solidFill>
                <a:latin typeface="Arial"/>
                <a:cs typeface="Arial"/>
              </a:rPr>
              <a:t>usuarios principales de los informes financieros con propósito general </a:t>
            </a:r>
            <a:r>
              <a:rPr lang="es-MX" sz="3600" spc="-5" dirty="0">
                <a:solidFill>
                  <a:schemeClr val="bg1"/>
                </a:solidFill>
                <a:latin typeface="Arial"/>
                <a:cs typeface="Arial"/>
              </a:rPr>
              <a:t>a la hora de tomar decisiones relativas al suministro de recursos a la entidad.</a:t>
            </a:r>
          </a:p>
        </p:txBody>
      </p:sp>
      <p:pic>
        <p:nvPicPr>
          <p:cNvPr id="18" name="Picture 17">
            <a:extLst>
              <a:ext uri="{FF2B5EF4-FFF2-40B4-BE49-F238E27FC236}">
                <a16:creationId xmlns:a16="http://schemas.microsoft.com/office/drawing/2014/main" id="{58823DFA-0787-19DE-FCE6-C4E4033825C5}"/>
              </a:ext>
            </a:extLst>
          </p:cNvPr>
          <p:cNvPicPr>
            <a:picLocks noChangeAspect="1"/>
          </p:cNvPicPr>
          <p:nvPr/>
        </p:nvPicPr>
        <p:blipFill>
          <a:blip r:embed="rId4"/>
          <a:stretch>
            <a:fillRect/>
          </a:stretch>
        </p:blipFill>
        <p:spPr>
          <a:xfrm>
            <a:off x="3022484" y="3901701"/>
            <a:ext cx="5782420" cy="8162148"/>
          </a:xfrm>
          <a:prstGeom prst="rect">
            <a:avLst/>
          </a:prstGeom>
        </p:spPr>
      </p:pic>
      <p:sp>
        <p:nvSpPr>
          <p:cNvPr id="25" name="Oval 7">
            <a:extLst>
              <a:ext uri="{FF2B5EF4-FFF2-40B4-BE49-F238E27FC236}">
                <a16:creationId xmlns:a16="http://schemas.microsoft.com/office/drawing/2014/main" id="{ED2AD854-3527-1EB3-F5E6-52B7D8D49DB5}"/>
              </a:ext>
            </a:extLst>
          </p:cNvPr>
          <p:cNvSpPr/>
          <p:nvPr/>
        </p:nvSpPr>
        <p:spPr>
          <a:xfrm>
            <a:off x="29554453" y="4820739"/>
            <a:ext cx="288000" cy="288032"/>
          </a:xfrm>
          <a:prstGeom prst="ellipse">
            <a:avLst/>
          </a:prstGeom>
          <a:solidFill>
            <a:srgbClr val="1B9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7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43" name="Straight Connector 42">
            <a:extLst>
              <a:ext uri="{FF2B5EF4-FFF2-40B4-BE49-F238E27FC236}">
                <a16:creationId xmlns:a16="http://schemas.microsoft.com/office/drawing/2014/main" id="{9A0ADE92-A46D-327D-7AA3-19D15050FA66}"/>
              </a:ext>
            </a:extLst>
          </p:cNvPr>
          <p:cNvCxnSpPr/>
          <p:nvPr/>
        </p:nvCxnSpPr>
        <p:spPr>
          <a:xfrm>
            <a:off x="19420069" y="4820739"/>
            <a:ext cx="19804865" cy="0"/>
          </a:xfrm>
          <a:prstGeom prst="line">
            <a:avLst/>
          </a:prstGeom>
          <a:ln w="76200">
            <a:solidFill>
              <a:srgbClr val="7213EA"/>
            </a:solidFill>
          </a:ln>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4C81DB74-5A78-4020-8A0C-CE0927B80A3E}"/>
              </a:ext>
            </a:extLst>
          </p:cNvPr>
          <p:cNvGrpSpPr/>
          <p:nvPr/>
        </p:nvGrpSpPr>
        <p:grpSpPr>
          <a:xfrm>
            <a:off x="17266623" y="3524646"/>
            <a:ext cx="2559235" cy="2559235"/>
            <a:chOff x="17266623" y="4573512"/>
            <a:chExt cx="2559235" cy="2559235"/>
          </a:xfrm>
        </p:grpSpPr>
        <p:sp>
          <p:nvSpPr>
            <p:cNvPr id="26" name="Oval 125">
              <a:extLst>
                <a:ext uri="{FF2B5EF4-FFF2-40B4-BE49-F238E27FC236}">
                  <a16:creationId xmlns:a16="http://schemas.microsoft.com/office/drawing/2014/main" id="{AB6D09B4-FCA6-ACF4-8D3E-8B9408CCEE90}"/>
                </a:ext>
              </a:extLst>
            </p:cNvPr>
            <p:cNvSpPr/>
            <p:nvPr/>
          </p:nvSpPr>
          <p:spPr>
            <a:xfrm>
              <a:off x="17266623" y="4573512"/>
              <a:ext cx="2559235" cy="2559235"/>
            </a:xfrm>
            <a:prstGeom prst="ellipse">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700" b="0" i="0" u="none" strike="noStrike" kern="1200" cap="none" spc="0" normalizeH="0" baseline="0" noProof="0" dirty="0">
                <a:ln>
                  <a:noFill/>
                </a:ln>
                <a:solidFill>
                  <a:srgbClr val="000000">
                    <a:lumMod val="75000"/>
                    <a:lumOff val="25000"/>
                  </a:srgbClr>
                </a:solidFill>
                <a:effectLst/>
                <a:uLnTx/>
                <a:uFillTx/>
                <a:latin typeface="Arial"/>
                <a:ea typeface="+mn-ea"/>
                <a:cs typeface="+mn-cs"/>
              </a:endParaRPr>
            </a:p>
          </p:txBody>
        </p:sp>
        <p:pic>
          <p:nvPicPr>
            <p:cNvPr id="31" name="Graphic 30" descr="Open hand with plant with solid fill">
              <a:extLst>
                <a:ext uri="{FF2B5EF4-FFF2-40B4-BE49-F238E27FC236}">
                  <a16:creationId xmlns:a16="http://schemas.microsoft.com/office/drawing/2014/main" id="{95FF33D7-2064-9A4E-B2B3-19B96A28EB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51304" y="4623660"/>
              <a:ext cx="2204232" cy="2204232"/>
            </a:xfrm>
            <a:prstGeom prst="rect">
              <a:avLst/>
            </a:prstGeom>
          </p:spPr>
        </p:pic>
      </p:grpSp>
      <p:grpSp>
        <p:nvGrpSpPr>
          <p:cNvPr id="46" name="Group 45">
            <a:extLst>
              <a:ext uri="{FF2B5EF4-FFF2-40B4-BE49-F238E27FC236}">
                <a16:creationId xmlns:a16="http://schemas.microsoft.com/office/drawing/2014/main" id="{ACF6DB2A-FE22-AB1A-4C12-9635FE20B10E}"/>
              </a:ext>
            </a:extLst>
          </p:cNvPr>
          <p:cNvGrpSpPr/>
          <p:nvPr/>
        </p:nvGrpSpPr>
        <p:grpSpPr>
          <a:xfrm>
            <a:off x="38819147" y="3476952"/>
            <a:ext cx="2572409" cy="2572409"/>
            <a:chOff x="38819147" y="4525818"/>
            <a:chExt cx="2572409" cy="2572409"/>
          </a:xfrm>
        </p:grpSpPr>
        <p:sp>
          <p:nvSpPr>
            <p:cNvPr id="34" name="Oval 113">
              <a:extLst>
                <a:ext uri="{FF2B5EF4-FFF2-40B4-BE49-F238E27FC236}">
                  <a16:creationId xmlns:a16="http://schemas.microsoft.com/office/drawing/2014/main" id="{6B3F6260-2AED-2E0F-7C1A-4DC517B4D3FB}"/>
                </a:ext>
              </a:extLst>
            </p:cNvPr>
            <p:cNvSpPr/>
            <p:nvPr/>
          </p:nvSpPr>
          <p:spPr>
            <a:xfrm>
              <a:off x="38819147" y="4525818"/>
              <a:ext cx="2572409" cy="2572409"/>
            </a:xfrm>
            <a:prstGeom prst="ellipse">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7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5" name="Graphic 34" descr="Stacked Rocks with solid fill">
              <a:extLst>
                <a:ext uri="{FF2B5EF4-FFF2-40B4-BE49-F238E27FC236}">
                  <a16:creationId xmlns:a16="http://schemas.microsoft.com/office/drawing/2014/main" id="{05DE3735-31A7-3143-EB6A-B2E4C99659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007265" y="4551693"/>
              <a:ext cx="2215991" cy="2215991"/>
            </a:xfrm>
            <a:prstGeom prst="rect">
              <a:avLst/>
            </a:prstGeom>
          </p:spPr>
        </p:pic>
      </p:grpSp>
      <p:grpSp>
        <p:nvGrpSpPr>
          <p:cNvPr id="45" name="Group 44">
            <a:extLst>
              <a:ext uri="{FF2B5EF4-FFF2-40B4-BE49-F238E27FC236}">
                <a16:creationId xmlns:a16="http://schemas.microsoft.com/office/drawing/2014/main" id="{47F1A859-3F06-9915-D5BA-E82C8CB25956}"/>
              </a:ext>
            </a:extLst>
          </p:cNvPr>
          <p:cNvGrpSpPr/>
          <p:nvPr/>
        </p:nvGrpSpPr>
        <p:grpSpPr>
          <a:xfrm>
            <a:off x="28123565" y="7473991"/>
            <a:ext cx="2559235" cy="2559235"/>
            <a:chOff x="28123565" y="9383466"/>
            <a:chExt cx="2559235" cy="2559235"/>
          </a:xfrm>
        </p:grpSpPr>
        <p:sp>
          <p:nvSpPr>
            <p:cNvPr id="44" name="Oval 125">
              <a:extLst>
                <a:ext uri="{FF2B5EF4-FFF2-40B4-BE49-F238E27FC236}">
                  <a16:creationId xmlns:a16="http://schemas.microsoft.com/office/drawing/2014/main" id="{29DE26E2-FF37-F15F-1202-4239078EB18F}"/>
                </a:ext>
              </a:extLst>
            </p:cNvPr>
            <p:cNvSpPr/>
            <p:nvPr/>
          </p:nvSpPr>
          <p:spPr>
            <a:xfrm>
              <a:off x="28123565" y="9383466"/>
              <a:ext cx="2559235" cy="2559235"/>
            </a:xfrm>
            <a:prstGeom prst="ellipse">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700" b="0" i="0" u="none" strike="noStrike" kern="1200" cap="none" spc="0" normalizeH="0" baseline="0" noProof="0" dirty="0">
                <a:ln>
                  <a:noFill/>
                </a:ln>
                <a:solidFill>
                  <a:srgbClr val="000000">
                    <a:lumMod val="75000"/>
                    <a:lumOff val="25000"/>
                  </a:srgbClr>
                </a:solidFill>
                <a:effectLst/>
                <a:uLnTx/>
                <a:uFillTx/>
                <a:latin typeface="Arial"/>
                <a:ea typeface="+mn-ea"/>
                <a:cs typeface="+mn-cs"/>
              </a:endParaRPr>
            </a:p>
          </p:txBody>
        </p:sp>
        <p:pic>
          <p:nvPicPr>
            <p:cNvPr id="32" name="Graphic 31" descr="Coins with solid fill">
              <a:extLst>
                <a:ext uri="{FF2B5EF4-FFF2-40B4-BE49-F238E27FC236}">
                  <a16:creationId xmlns:a16="http://schemas.microsoft.com/office/drawing/2014/main" id="{73291E49-D18F-43FB-1C42-E37BA4D28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335288" y="9544830"/>
              <a:ext cx="2138228" cy="2138228"/>
            </a:xfrm>
            <a:prstGeom prst="rect">
              <a:avLst/>
            </a:prstGeom>
          </p:spPr>
        </p:pic>
      </p:grpSp>
      <p:pic>
        <p:nvPicPr>
          <p:cNvPr id="33" name="Picture 32">
            <a:extLst>
              <a:ext uri="{FF2B5EF4-FFF2-40B4-BE49-F238E27FC236}">
                <a16:creationId xmlns:a16="http://schemas.microsoft.com/office/drawing/2014/main" id="{64F28F27-7EDE-2BC5-39C7-53A7F3741D5C}"/>
              </a:ext>
            </a:extLst>
          </p:cNvPr>
          <p:cNvPicPr>
            <a:picLocks noChangeAspect="1"/>
          </p:cNvPicPr>
          <p:nvPr/>
        </p:nvPicPr>
        <p:blipFill rotWithShape="1">
          <a:blip r:embed="rId11"/>
          <a:srcRect l="3293" t="6930" r="2567" b="5548"/>
          <a:stretch/>
        </p:blipFill>
        <p:spPr>
          <a:xfrm>
            <a:off x="22747041" y="3145269"/>
            <a:ext cx="13150920" cy="3803414"/>
          </a:xfrm>
          <a:prstGeom prst="rect">
            <a:avLst/>
          </a:prstGeom>
        </p:spPr>
      </p:pic>
      <p:cxnSp>
        <p:nvCxnSpPr>
          <p:cNvPr id="48" name="Straight Connector 47">
            <a:extLst>
              <a:ext uri="{FF2B5EF4-FFF2-40B4-BE49-F238E27FC236}">
                <a16:creationId xmlns:a16="http://schemas.microsoft.com/office/drawing/2014/main" id="{2E28845F-59E7-9B7B-34B9-FF0DB5455AAB}"/>
              </a:ext>
            </a:extLst>
          </p:cNvPr>
          <p:cNvCxnSpPr>
            <a:cxnSpLocks/>
          </p:cNvCxnSpPr>
          <p:nvPr/>
        </p:nvCxnSpPr>
        <p:spPr>
          <a:xfrm>
            <a:off x="29390906" y="5779026"/>
            <a:ext cx="0" cy="1856329"/>
          </a:xfrm>
          <a:prstGeom prst="line">
            <a:avLst/>
          </a:prstGeom>
          <a:ln w="76200">
            <a:solidFill>
              <a:srgbClr val="7213EA"/>
            </a:solidFill>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BED5E4D8-6858-CF82-8BBA-00DE30D31002}"/>
              </a:ext>
            </a:extLst>
          </p:cNvPr>
          <p:cNvSpPr txBox="1"/>
          <p:nvPr/>
        </p:nvSpPr>
        <p:spPr>
          <a:xfrm>
            <a:off x="31351794" y="7220396"/>
            <a:ext cx="10640072" cy="212365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3300" noProof="0" dirty="0">
                <a:solidFill>
                  <a:srgbClr val="00338D"/>
                </a:solidFill>
                <a:latin typeface="Arial"/>
                <a:cs typeface="Arial" pitchFamily="34" charset="0"/>
              </a:rPr>
              <a:t>La </a:t>
            </a:r>
            <a:r>
              <a:rPr lang="es-MX" sz="3300" b="1" noProof="0" dirty="0">
                <a:solidFill>
                  <a:srgbClr val="00338D"/>
                </a:solidFill>
                <a:latin typeface="Arial"/>
                <a:cs typeface="Arial" pitchFamily="34" charset="0"/>
              </a:rPr>
              <a:t>dependencia de la entidad </a:t>
            </a:r>
            <a:r>
              <a:rPr lang="es-MX" sz="3300" noProof="0" dirty="0">
                <a:solidFill>
                  <a:srgbClr val="00338D"/>
                </a:solidFill>
                <a:latin typeface="Arial"/>
                <a:cs typeface="Arial" pitchFamily="34" charset="0"/>
              </a:rPr>
              <a:t>de esos </a:t>
            </a:r>
            <a:r>
              <a:rPr lang="es-MX" sz="3300" b="1" noProof="0" dirty="0">
                <a:solidFill>
                  <a:srgbClr val="00338D"/>
                </a:solidFill>
                <a:latin typeface="Arial"/>
                <a:cs typeface="Arial" pitchFamily="34" charset="0"/>
              </a:rPr>
              <a:t>recursos</a:t>
            </a:r>
            <a:r>
              <a:rPr lang="es-MX" sz="3300" b="1" dirty="0">
                <a:solidFill>
                  <a:srgbClr val="00338D"/>
                </a:solidFill>
                <a:latin typeface="Arial"/>
                <a:cs typeface="Arial" pitchFamily="34" charset="0"/>
              </a:rPr>
              <a:t>,</a:t>
            </a:r>
            <a:r>
              <a:rPr lang="es-MX" sz="3300" noProof="0" dirty="0">
                <a:solidFill>
                  <a:srgbClr val="00338D"/>
                </a:solidFill>
                <a:latin typeface="Arial"/>
                <a:cs typeface="Arial" pitchFamily="34" charset="0"/>
              </a:rPr>
              <a:t> </a:t>
            </a:r>
            <a:r>
              <a:rPr lang="es-MX" sz="3300" b="1" noProof="0" dirty="0">
                <a:solidFill>
                  <a:srgbClr val="00338D"/>
                </a:solidFill>
                <a:latin typeface="Arial"/>
                <a:cs typeface="Arial" pitchFamily="34" charset="0"/>
              </a:rPr>
              <a:t>relaciones</a:t>
            </a:r>
            <a:r>
              <a:rPr lang="es-MX" sz="3300" noProof="0" dirty="0">
                <a:solidFill>
                  <a:srgbClr val="00338D"/>
                </a:solidFill>
                <a:latin typeface="Arial"/>
                <a:cs typeface="Arial" pitchFamily="34" charset="0"/>
              </a:rPr>
              <a:t> y sus </a:t>
            </a:r>
            <a:r>
              <a:rPr lang="es-MX" sz="3300" b="1" noProof="0" dirty="0">
                <a:solidFill>
                  <a:srgbClr val="00338D"/>
                </a:solidFill>
                <a:latin typeface="Arial"/>
                <a:cs typeface="Arial" pitchFamily="34" charset="0"/>
              </a:rPr>
              <a:t>impactos</a:t>
            </a:r>
            <a:r>
              <a:rPr lang="es-MX" sz="3300" noProof="0" dirty="0">
                <a:solidFill>
                  <a:srgbClr val="00338D"/>
                </a:solidFill>
                <a:latin typeface="Arial"/>
                <a:cs typeface="Arial" pitchFamily="34" charset="0"/>
              </a:rPr>
              <a:t> en estos </a:t>
            </a:r>
            <a:r>
              <a:rPr lang="es-MX" sz="3300" b="1" noProof="0" dirty="0">
                <a:solidFill>
                  <a:srgbClr val="00338D"/>
                </a:solidFill>
                <a:latin typeface="Arial"/>
                <a:cs typeface="Arial" pitchFamily="34" charset="0"/>
              </a:rPr>
              <a:t>dan lugar a riesgos y oportunidades</a:t>
            </a:r>
            <a:r>
              <a:rPr lang="es-MX" sz="3300" noProof="0" dirty="0">
                <a:solidFill>
                  <a:srgbClr val="00338D"/>
                </a:solidFill>
                <a:latin typeface="Arial"/>
                <a:cs typeface="Arial" pitchFamily="34" charset="0"/>
              </a:rPr>
              <a:t> para la entidad </a:t>
            </a:r>
            <a:r>
              <a:rPr lang="es-MX" sz="3300" b="1" noProof="0" dirty="0">
                <a:solidFill>
                  <a:srgbClr val="00338D"/>
                </a:solidFill>
                <a:latin typeface="Arial"/>
                <a:cs typeface="Arial" pitchFamily="34" charset="0"/>
              </a:rPr>
              <a:t>vinculados con la sostenibilidad</a:t>
            </a:r>
            <a:r>
              <a:rPr lang="es-MX" sz="3300" noProof="0" dirty="0">
                <a:solidFill>
                  <a:srgbClr val="00338D"/>
                </a:solidFill>
                <a:latin typeface="Arial"/>
                <a:cs typeface="Arial" pitchFamily="34" charset="0"/>
              </a:rPr>
              <a:t>.</a:t>
            </a:r>
            <a:endParaRPr kumimoji="0" lang="es-MX" sz="3300" b="0" i="0" u="none" strike="noStrike" kern="1200" cap="none" spc="0" normalizeH="0" baseline="0" noProof="0" dirty="0">
              <a:ln>
                <a:noFill/>
              </a:ln>
              <a:solidFill>
                <a:srgbClr val="00338D"/>
              </a:solidFill>
              <a:effectLst/>
              <a:uLnTx/>
              <a:uFillTx/>
              <a:latin typeface="Arial"/>
              <a:ea typeface="+mn-ea"/>
              <a:cs typeface="Arial" pitchFamily="34" charset="0"/>
            </a:endParaRPr>
          </a:p>
        </p:txBody>
      </p:sp>
      <p:sp>
        <p:nvSpPr>
          <p:cNvPr id="61" name="TextBox 60">
            <a:extLst>
              <a:ext uri="{FF2B5EF4-FFF2-40B4-BE49-F238E27FC236}">
                <a16:creationId xmlns:a16="http://schemas.microsoft.com/office/drawing/2014/main" id="{2EE95C26-A4A0-4687-B331-DF9B0970CA3F}"/>
              </a:ext>
            </a:extLst>
          </p:cNvPr>
          <p:cNvSpPr txBox="1"/>
          <p:nvPr/>
        </p:nvSpPr>
        <p:spPr>
          <a:xfrm>
            <a:off x="17507738" y="7307144"/>
            <a:ext cx="10478606" cy="263149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3300" noProof="0" dirty="0">
                <a:solidFill>
                  <a:srgbClr val="00338D"/>
                </a:solidFill>
                <a:latin typeface="Arial"/>
                <a:cs typeface="Arial" pitchFamily="34" charset="0"/>
              </a:rPr>
              <a:t>L</a:t>
            </a:r>
            <a:r>
              <a:rPr kumimoji="0" lang="es-MX" sz="3300" b="0" i="0" u="none" strike="noStrike" kern="1200" cap="none" spc="0" normalizeH="0" baseline="0" noProof="0" dirty="0">
                <a:ln>
                  <a:noFill/>
                </a:ln>
                <a:solidFill>
                  <a:srgbClr val="00338D"/>
                </a:solidFill>
                <a:effectLst/>
                <a:uLnTx/>
                <a:uFillTx/>
                <a:latin typeface="Arial"/>
                <a:ea typeface="+mn-ea"/>
                <a:cs typeface="Arial" pitchFamily="34" charset="0"/>
              </a:rPr>
              <a:t>a capacidad de una entidad para generar flujos de efectivo está estrechamente </a:t>
            </a:r>
            <a:r>
              <a:rPr kumimoji="0" lang="es-MX" sz="3300" b="1" i="0" u="none" strike="noStrike" kern="1200" cap="none" spc="0" normalizeH="0" baseline="0" noProof="0" dirty="0">
                <a:ln>
                  <a:noFill/>
                </a:ln>
                <a:solidFill>
                  <a:srgbClr val="00338D"/>
                </a:solidFill>
                <a:effectLst/>
                <a:uLnTx/>
                <a:uFillTx/>
                <a:latin typeface="Arial"/>
                <a:ea typeface="+mn-ea"/>
                <a:cs typeface="Arial" pitchFamily="34" charset="0"/>
              </a:rPr>
              <a:t>ligada a las interacciones entre la entidad y sus partes interesadas, la sociedad, la economía y el entorno natural </a:t>
            </a:r>
            <a:r>
              <a:rPr kumimoji="0" lang="es-MX" sz="3300" i="0" u="none" strike="noStrike" kern="1200" cap="none" spc="0" normalizeH="0" baseline="0" noProof="0" dirty="0">
                <a:ln>
                  <a:noFill/>
                </a:ln>
                <a:solidFill>
                  <a:srgbClr val="00338D"/>
                </a:solidFill>
                <a:effectLst/>
                <a:uLnTx/>
                <a:uFillTx/>
                <a:latin typeface="Arial"/>
                <a:ea typeface="+mn-ea"/>
                <a:cs typeface="Arial" pitchFamily="34" charset="0"/>
              </a:rPr>
              <a:t>a lo largo de la </a:t>
            </a:r>
            <a:r>
              <a:rPr kumimoji="0" lang="es-MX" sz="3300" b="1" i="0" u="none" strike="noStrike" kern="1200" cap="none" spc="0" normalizeH="0" baseline="0" noProof="0" dirty="0">
                <a:ln>
                  <a:noFill/>
                </a:ln>
                <a:solidFill>
                  <a:srgbClr val="00338D"/>
                </a:solidFill>
                <a:effectLst/>
                <a:uLnTx/>
                <a:uFillTx/>
                <a:latin typeface="Arial"/>
                <a:ea typeface="+mn-ea"/>
                <a:cs typeface="Arial" pitchFamily="34" charset="0"/>
              </a:rPr>
              <a:t>cadena de valor.</a:t>
            </a:r>
            <a:endParaRPr kumimoji="0" lang="es-MX" sz="3300" b="0" i="0" u="none" strike="noStrike" kern="1200" cap="none" spc="0" normalizeH="0" baseline="0" noProof="0" dirty="0">
              <a:ln>
                <a:noFill/>
              </a:ln>
              <a:solidFill>
                <a:srgbClr val="00338D"/>
              </a:solidFill>
              <a:effectLst/>
              <a:uLnTx/>
              <a:uFillTx/>
              <a:latin typeface="Arial"/>
              <a:ea typeface="+mn-ea"/>
              <a:cs typeface="Arial" pitchFamily="34" charset="0"/>
            </a:endParaRPr>
          </a:p>
        </p:txBody>
      </p:sp>
      <p:sp>
        <p:nvSpPr>
          <p:cNvPr id="62" name="Rectangle 61">
            <a:extLst>
              <a:ext uri="{FF2B5EF4-FFF2-40B4-BE49-F238E27FC236}">
                <a16:creationId xmlns:a16="http://schemas.microsoft.com/office/drawing/2014/main" id="{75350F2C-2744-0D13-8775-CB32B23326A7}"/>
              </a:ext>
            </a:extLst>
          </p:cNvPr>
          <p:cNvSpPr/>
          <p:nvPr/>
        </p:nvSpPr>
        <p:spPr>
          <a:xfrm>
            <a:off x="17507738" y="10606350"/>
            <a:ext cx="24484120" cy="1964379"/>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0A1A64CF-D350-D182-F394-4B5364E02502}"/>
              </a:ext>
            </a:extLst>
          </p:cNvPr>
          <p:cNvSpPr/>
          <p:nvPr/>
        </p:nvSpPr>
        <p:spPr>
          <a:xfrm>
            <a:off x="17854764" y="10685402"/>
            <a:ext cx="24029518" cy="1716290"/>
          </a:xfrm>
          <a:prstGeom prst="rect">
            <a:avLst/>
          </a:prstGeom>
          <a:noFill/>
          <a:ln w="12700" cap="flat" cmpd="sng" algn="ctr">
            <a:noFill/>
            <a:prstDash val="solid"/>
            <a:miter lim="800000"/>
          </a:ln>
          <a:effectLst/>
        </p:spPr>
        <p:txBody>
          <a:bodyPr lIns="54000" tIns="54000" rIns="54000" bIns="5400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Riesgos y oportunidades relacionados con la sostenibilidad que podrían esperarse razonablemente que </a:t>
            </a:r>
            <a:r>
              <a:rPr kumimoji="0" lang="es-MX" sz="3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afecten los flujos de efectivo de la entidad, su acceso a financiamiento o el costo del capital a corto, mediano o largo plazo </a:t>
            </a:r>
            <a:r>
              <a:rPr kumimoji="0" lang="es-MX" sz="3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(perspectivas de la entidad).</a:t>
            </a:r>
          </a:p>
        </p:txBody>
      </p:sp>
    </p:spTree>
    <p:extLst>
      <p:ext uri="{BB962C8B-B14F-4D97-AF65-F5344CB8AC3E}">
        <p14:creationId xmlns:p14="http://schemas.microsoft.com/office/powerpoint/2010/main" val="58335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C0CEF-B07C-B9C0-4F0D-3E9CAEC2F05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24E1AED-8457-96C1-6FF0-261FC5829736}"/>
              </a:ext>
            </a:extLst>
          </p:cNvPr>
          <p:cNvSpPr/>
          <p:nvPr/>
        </p:nvSpPr>
        <p:spPr>
          <a:xfrm>
            <a:off x="16360748" y="3461817"/>
            <a:ext cx="7386759" cy="6574801"/>
          </a:xfrm>
          <a:prstGeom prst="rect">
            <a:avLst/>
          </a:prstGeom>
          <a:solidFill>
            <a:srgbClr val="0033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ectangle 36">
            <a:extLst>
              <a:ext uri="{FF2B5EF4-FFF2-40B4-BE49-F238E27FC236}">
                <a16:creationId xmlns:a16="http://schemas.microsoft.com/office/drawing/2014/main" id="{DDE827AF-11A5-8791-3CE7-C6EEA138915C}"/>
              </a:ext>
            </a:extLst>
          </p:cNvPr>
          <p:cNvSpPr/>
          <p:nvPr/>
        </p:nvSpPr>
        <p:spPr>
          <a:xfrm>
            <a:off x="2489184" y="3461817"/>
            <a:ext cx="13326967" cy="9124630"/>
          </a:xfrm>
          <a:prstGeom prst="rect">
            <a:avLst/>
          </a:prstGeom>
          <a:solidFill>
            <a:srgbClr val="1E4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Picture 2">
            <a:extLst>
              <a:ext uri="{FF2B5EF4-FFF2-40B4-BE49-F238E27FC236}">
                <a16:creationId xmlns:a16="http://schemas.microsoft.com/office/drawing/2014/main" id="{622075A3-C53B-D35E-6C19-FFEBCAA47B69}"/>
              </a:ext>
            </a:extLst>
          </p:cNvPr>
          <p:cNvPicPr>
            <a:picLocks noChangeAspect="1"/>
          </p:cNvPicPr>
          <p:nvPr/>
        </p:nvPicPr>
        <p:blipFill>
          <a:blip r:embed="rId4"/>
          <a:stretch>
            <a:fillRect/>
          </a:stretch>
        </p:blipFill>
        <p:spPr>
          <a:xfrm>
            <a:off x="3036646" y="3921618"/>
            <a:ext cx="5733100" cy="8162149"/>
          </a:xfrm>
          <a:prstGeom prst="rect">
            <a:avLst/>
          </a:prstGeom>
        </p:spPr>
      </p:pic>
      <p:sp>
        <p:nvSpPr>
          <p:cNvPr id="7" name="TextBox 6">
            <a:extLst>
              <a:ext uri="{FF2B5EF4-FFF2-40B4-BE49-F238E27FC236}">
                <a16:creationId xmlns:a16="http://schemas.microsoft.com/office/drawing/2014/main" id="{EBC7D50B-A81F-5F34-C866-E49B3921B79C}"/>
              </a:ext>
            </a:extLst>
          </p:cNvPr>
          <p:cNvSpPr txBox="1"/>
          <p:nvPr/>
        </p:nvSpPr>
        <p:spPr>
          <a:xfrm>
            <a:off x="2385159" y="751325"/>
            <a:ext cx="38220945" cy="2092881"/>
          </a:xfrm>
          <a:prstGeom prst="rect">
            <a:avLst/>
          </a:prstGeom>
          <a:noFill/>
        </p:spPr>
        <p:txBody>
          <a:bodyPr wrap="square" rtlCol="0">
            <a:spAutoFit/>
          </a:bodyPr>
          <a:lstStyle/>
          <a:p>
            <a:r>
              <a:rPr lang="es-MX" sz="13000" dirty="0">
                <a:solidFill>
                  <a:srgbClr val="00338D"/>
                </a:solidFill>
                <a:latin typeface="KPMG Bold" panose="020B0803030202040204" pitchFamily="34" charset="0"/>
              </a:rPr>
              <a:t>NIIF S2 - Riesgos y oportunidades relacionados con el clima</a:t>
            </a:r>
          </a:p>
        </p:txBody>
      </p:sp>
      <p:sp>
        <p:nvSpPr>
          <p:cNvPr id="11" name="Shape 8">
            <a:extLst>
              <a:ext uri="{FF2B5EF4-FFF2-40B4-BE49-F238E27FC236}">
                <a16:creationId xmlns:a16="http://schemas.microsoft.com/office/drawing/2014/main" id="{7BD36E3C-1024-0B03-FCE9-5791A4CA18F5}"/>
              </a:ext>
            </a:extLst>
          </p:cNvPr>
          <p:cNvSpPr txBox="1">
            <a:spLocks/>
          </p:cNvSpPr>
          <p:nvPr/>
        </p:nvSpPr>
        <p:spPr>
          <a:xfrm>
            <a:off x="11117344"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18</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DD256C5F-022E-62C5-A373-446EC12417DD}"/>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rgbClr val="00338D"/>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D359E015-DA07-25F4-87F2-7A338052FF40}"/>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87293125-2932-4E06-B273-D894AB936D02}"/>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A9EAA1CA-7AF9-99E8-F69C-89710110637F}"/>
              </a:ext>
            </a:extLst>
          </p:cNvPr>
          <p:cNvCxnSpPr>
            <a:cxnSpLocks/>
          </p:cNvCxnSpPr>
          <p:nvPr/>
        </p:nvCxnSpPr>
        <p:spPr>
          <a:xfrm>
            <a:off x="40606106" y="12999551"/>
            <a:ext cx="0" cy="795772"/>
          </a:xfrm>
          <a:prstGeom prst="line">
            <a:avLst/>
          </a:prstGeom>
          <a:ln w="57150">
            <a:solidFill>
              <a:srgbClr val="00338D"/>
            </a:solidFill>
          </a:ln>
        </p:spPr>
        <p:style>
          <a:lnRef idx="1">
            <a:schemeClr val="accent1"/>
          </a:lnRef>
          <a:fillRef idx="0">
            <a:schemeClr val="accent1"/>
          </a:fillRef>
          <a:effectRef idx="0">
            <a:schemeClr val="accent1"/>
          </a:effectRef>
          <a:fontRef idx="minor">
            <a:schemeClr val="tx1"/>
          </a:fontRef>
        </p:style>
      </p:cxnSp>
      <p:sp>
        <p:nvSpPr>
          <p:cNvPr id="21" name="Shape 8">
            <a:extLst>
              <a:ext uri="{FF2B5EF4-FFF2-40B4-BE49-F238E27FC236}">
                <a16:creationId xmlns:a16="http://schemas.microsoft.com/office/drawing/2014/main" id="{C4AE0976-4156-B8D6-715B-D0F9CB92DF98}"/>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rgbClr val="00338D"/>
                </a:solidFill>
                <a:latin typeface="Arial" panose="020B0604020202020204" pitchFamily="34" charset="0"/>
                <a:cs typeface="Arial" panose="020B0604020202020204" pitchFamily="34" charset="0"/>
              </a:rPr>
              <a:pPr/>
              <a:t>18</a:t>
            </a:fld>
            <a:endParaRPr lang="en-GB" sz="3600" dirty="0">
              <a:solidFill>
                <a:srgbClr val="00338D"/>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6B35132-ACEF-6A2D-8B10-4A2D16EF225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291840" y="4084578"/>
            <a:ext cx="6255012" cy="8162148"/>
          </a:xfrm>
          <a:prstGeom prst="rect">
            <a:avLst/>
          </a:prstGeom>
        </p:spPr>
        <p:txBody>
          <a:bodyPr>
            <a:noAutofit/>
          </a:bodyPr>
          <a:lstStyle/>
          <a:p>
            <a:pPr marL="12700" marR="5080" lvl="0" defTabSz="914400">
              <a:spcBef>
                <a:spcPts val="105"/>
              </a:spcBef>
              <a:defRPr/>
            </a:pPr>
            <a:r>
              <a:rPr lang="es-MX" sz="3600" spc="-5" dirty="0">
                <a:solidFill>
                  <a:schemeClr val="bg1"/>
                </a:solidFill>
                <a:latin typeface="Arial"/>
                <a:cs typeface="Arial"/>
              </a:rPr>
              <a:t>La </a:t>
            </a:r>
            <a:r>
              <a:rPr lang="es-MX" sz="3600" b="1" spc="-5" dirty="0">
                <a:solidFill>
                  <a:schemeClr val="bg1"/>
                </a:solidFill>
                <a:latin typeface="Arial"/>
                <a:cs typeface="Arial"/>
              </a:rPr>
              <a:t>Norma de Información a Revelar Relacionada con el Clima (NIIF S2) </a:t>
            </a:r>
            <a:r>
              <a:rPr lang="es-MX" sz="3600" spc="-5" dirty="0">
                <a:solidFill>
                  <a:schemeClr val="bg1"/>
                </a:solidFill>
                <a:latin typeface="Arial"/>
                <a:cs typeface="Arial"/>
              </a:rPr>
              <a:t>requiere que una entidad revele información sobre sus </a:t>
            </a:r>
            <a:r>
              <a:rPr lang="es-MX" sz="3600" b="1" spc="-5" dirty="0">
                <a:solidFill>
                  <a:schemeClr val="bg1"/>
                </a:solidFill>
                <a:latin typeface="Arial"/>
                <a:cs typeface="Arial"/>
              </a:rPr>
              <a:t>riesgos y oportunidades relacionados con el clima</a:t>
            </a:r>
            <a:r>
              <a:rPr lang="es-MX" sz="3600" spc="-5" dirty="0">
                <a:solidFill>
                  <a:schemeClr val="bg1"/>
                </a:solidFill>
                <a:latin typeface="Arial"/>
                <a:cs typeface="Arial"/>
              </a:rPr>
              <a:t> que sea útil para los usuarios principales de los informes financieros con propósito general a la hora de tomar decisiones relativas al suministro de recursos a</a:t>
            </a:r>
            <a:br>
              <a:rPr lang="es-MX" sz="3600" spc="-5" dirty="0">
                <a:solidFill>
                  <a:schemeClr val="bg1"/>
                </a:solidFill>
                <a:latin typeface="Arial"/>
                <a:cs typeface="Arial"/>
              </a:rPr>
            </a:br>
            <a:r>
              <a:rPr lang="es-MX" sz="3600" spc="-5" dirty="0">
                <a:solidFill>
                  <a:schemeClr val="bg1"/>
                </a:solidFill>
                <a:latin typeface="Arial"/>
                <a:cs typeface="Arial"/>
              </a:rPr>
              <a:t>la entidad.</a:t>
            </a:r>
          </a:p>
        </p:txBody>
      </p:sp>
      <p:sp>
        <p:nvSpPr>
          <p:cNvPr id="61" name="TextBox 60">
            <a:extLst>
              <a:ext uri="{FF2B5EF4-FFF2-40B4-BE49-F238E27FC236}">
                <a16:creationId xmlns:a16="http://schemas.microsoft.com/office/drawing/2014/main" id="{3ED4816D-BEC8-8B0D-B8A9-6E2CD3B7A08F}"/>
              </a:ext>
            </a:extLst>
          </p:cNvPr>
          <p:cNvSpPr txBox="1"/>
          <p:nvPr/>
        </p:nvSpPr>
        <p:spPr>
          <a:xfrm>
            <a:off x="16922888" y="4144746"/>
            <a:ext cx="6526147" cy="452431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3600" noProof="0" dirty="0">
                <a:solidFill>
                  <a:schemeClr val="bg1"/>
                </a:solidFill>
                <a:latin typeface="Arial"/>
                <a:cs typeface="Arial" pitchFamily="34" charset="0"/>
              </a:rPr>
              <a:t>Los </a:t>
            </a:r>
            <a:r>
              <a:rPr lang="es-MX" sz="3600" b="1" noProof="0" dirty="0">
                <a:solidFill>
                  <a:schemeClr val="bg1"/>
                </a:solidFill>
                <a:latin typeface="Arial"/>
                <a:cs typeface="Arial" pitchFamily="34" charset="0"/>
              </a:rPr>
              <a:t>riesgos</a:t>
            </a:r>
            <a:r>
              <a:rPr lang="es-MX" sz="3600" noProof="0" dirty="0">
                <a:solidFill>
                  <a:schemeClr val="bg1"/>
                </a:solidFill>
                <a:latin typeface="Arial"/>
                <a:cs typeface="Arial" pitchFamily="34" charset="0"/>
              </a:rPr>
              <a:t> relacionados con el clima se refieren a los potenciales efectos negativos del cambio climático en una entidad. Estos riesgos se clasifican en </a:t>
            </a:r>
            <a:r>
              <a:rPr lang="es-MX" sz="3600" b="1" noProof="0" dirty="0">
                <a:solidFill>
                  <a:schemeClr val="bg1"/>
                </a:solidFill>
                <a:latin typeface="Arial"/>
                <a:cs typeface="Arial" pitchFamily="34" charset="0"/>
              </a:rPr>
              <a:t>riesgos físicos</a:t>
            </a:r>
            <a:br>
              <a:rPr lang="es-MX" sz="3600" noProof="0" dirty="0">
                <a:solidFill>
                  <a:schemeClr val="bg1"/>
                </a:solidFill>
                <a:latin typeface="Arial"/>
                <a:cs typeface="Arial" pitchFamily="34" charset="0"/>
              </a:rPr>
            </a:br>
            <a:r>
              <a:rPr lang="es-MX" sz="3600" noProof="0" dirty="0">
                <a:solidFill>
                  <a:schemeClr val="bg1"/>
                </a:solidFill>
                <a:latin typeface="Arial"/>
                <a:cs typeface="Arial" pitchFamily="34" charset="0"/>
              </a:rPr>
              <a:t>y </a:t>
            </a:r>
            <a:r>
              <a:rPr lang="es-MX" sz="3600" b="1" noProof="0" dirty="0">
                <a:solidFill>
                  <a:schemeClr val="bg1"/>
                </a:solidFill>
                <a:latin typeface="Arial"/>
                <a:cs typeface="Arial" pitchFamily="34" charset="0"/>
              </a:rPr>
              <a:t>riesgos de transición </a:t>
            </a:r>
            <a:r>
              <a:rPr lang="es-MX" sz="3600" noProof="0" dirty="0">
                <a:solidFill>
                  <a:schemeClr val="bg1"/>
                </a:solidFill>
                <a:latin typeface="Arial"/>
                <a:cs typeface="Arial" pitchFamily="34" charset="0"/>
              </a:rPr>
              <a:t>relacionados con el clima.</a:t>
            </a:r>
          </a:p>
        </p:txBody>
      </p:sp>
      <p:sp>
        <p:nvSpPr>
          <p:cNvPr id="62" name="Rectangle 61">
            <a:extLst>
              <a:ext uri="{FF2B5EF4-FFF2-40B4-BE49-F238E27FC236}">
                <a16:creationId xmlns:a16="http://schemas.microsoft.com/office/drawing/2014/main" id="{165009D8-6CDF-98DB-EDEE-62ED4EAF0420}"/>
              </a:ext>
            </a:extLst>
          </p:cNvPr>
          <p:cNvSpPr/>
          <p:nvPr/>
        </p:nvSpPr>
        <p:spPr>
          <a:xfrm>
            <a:off x="16360748" y="10606350"/>
            <a:ext cx="24806848" cy="1964379"/>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D1F30395-E355-C6BB-9F8A-95489D3F3625}"/>
              </a:ext>
            </a:extLst>
          </p:cNvPr>
          <p:cNvSpPr/>
          <p:nvPr/>
        </p:nvSpPr>
        <p:spPr>
          <a:xfrm>
            <a:off x="19023597" y="10685402"/>
            <a:ext cx="21003520" cy="1716290"/>
          </a:xfrm>
          <a:prstGeom prst="rect">
            <a:avLst/>
          </a:prstGeom>
          <a:noFill/>
          <a:ln w="12700" cap="flat" cmpd="sng" algn="ctr">
            <a:noFill/>
            <a:prstDash val="solid"/>
            <a:miter lim="800000"/>
          </a:ln>
          <a:effectLst/>
        </p:spPr>
        <p:txBody>
          <a:bodyPr lIns="54000" tIns="54000" rIns="54000" bIns="5400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Las </a:t>
            </a:r>
            <a:r>
              <a:rPr kumimoji="0" lang="es-MX" sz="36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oportunidades relacionadas con el clima </a:t>
            </a:r>
            <a:r>
              <a:rPr kumimoji="0" lang="es-MX" sz="3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se refieren a los potenciales efectos positivos derivados del cambio climático para una entidad. Los esfuerzos para mitigar y adaptarse al cambio climático pueden producir oportunidades relacionadas con el clima para una entidad.</a:t>
            </a:r>
          </a:p>
        </p:txBody>
      </p:sp>
      <p:pic>
        <p:nvPicPr>
          <p:cNvPr id="4" name="Graphic 3" descr="Plant with solid fill">
            <a:extLst>
              <a:ext uri="{FF2B5EF4-FFF2-40B4-BE49-F238E27FC236}">
                <a16:creationId xmlns:a16="http://schemas.microsoft.com/office/drawing/2014/main" id="{8166BBA1-6D1D-E620-7C58-12B402AD85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922926" y="10734344"/>
            <a:ext cx="1616577" cy="1616577"/>
          </a:xfrm>
          <a:prstGeom prst="rect">
            <a:avLst/>
          </a:prstGeom>
        </p:spPr>
      </p:pic>
      <p:sp>
        <p:nvSpPr>
          <p:cNvPr id="6" name="Rectangle 5">
            <a:extLst>
              <a:ext uri="{FF2B5EF4-FFF2-40B4-BE49-F238E27FC236}">
                <a16:creationId xmlns:a16="http://schemas.microsoft.com/office/drawing/2014/main" id="{48224AF4-1AE5-CEE6-2AE9-7C3F41371B3A}"/>
              </a:ext>
            </a:extLst>
          </p:cNvPr>
          <p:cNvSpPr/>
          <p:nvPr/>
        </p:nvSpPr>
        <p:spPr>
          <a:xfrm>
            <a:off x="24566639" y="3474374"/>
            <a:ext cx="16600957" cy="3123518"/>
          </a:xfrm>
          <a:prstGeom prst="rect">
            <a:avLst/>
          </a:prstGeom>
          <a:solidFill>
            <a:srgbClr val="1E4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angle 7">
            <a:extLst>
              <a:ext uri="{FF2B5EF4-FFF2-40B4-BE49-F238E27FC236}">
                <a16:creationId xmlns:a16="http://schemas.microsoft.com/office/drawing/2014/main" id="{8954F48F-36DC-C153-069E-85D3CEDAEEAE}"/>
              </a:ext>
            </a:extLst>
          </p:cNvPr>
          <p:cNvSpPr/>
          <p:nvPr/>
        </p:nvSpPr>
        <p:spPr>
          <a:xfrm>
            <a:off x="24566639" y="6956226"/>
            <a:ext cx="16600957" cy="3032587"/>
          </a:xfrm>
          <a:prstGeom prst="rect">
            <a:avLst/>
          </a:prstGeom>
          <a:solidFill>
            <a:srgbClr val="0F23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extBox 8">
            <a:extLst>
              <a:ext uri="{FF2B5EF4-FFF2-40B4-BE49-F238E27FC236}">
                <a16:creationId xmlns:a16="http://schemas.microsoft.com/office/drawing/2014/main" id="{8A7EA818-678E-D5D8-600A-4F8D711DFA0E}"/>
              </a:ext>
            </a:extLst>
          </p:cNvPr>
          <p:cNvSpPr txBox="1"/>
          <p:nvPr/>
        </p:nvSpPr>
        <p:spPr>
          <a:xfrm>
            <a:off x="26517598" y="4632168"/>
            <a:ext cx="13782673"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3600" noProof="0" dirty="0">
                <a:solidFill>
                  <a:schemeClr val="bg1"/>
                </a:solidFill>
                <a:latin typeface="Arial"/>
                <a:cs typeface="Arial" pitchFamily="34" charset="0"/>
              </a:rPr>
              <a:t>Riesgos derivados del cambio climático que pueden deberse a eventos (riesgo físico grave) o a cambios a largo plazo en los patrones climáticos (riesgo físico crónico).</a:t>
            </a:r>
          </a:p>
        </p:txBody>
      </p:sp>
      <p:sp>
        <p:nvSpPr>
          <p:cNvPr id="10" name="TextBox 9">
            <a:extLst>
              <a:ext uri="{FF2B5EF4-FFF2-40B4-BE49-F238E27FC236}">
                <a16:creationId xmlns:a16="http://schemas.microsoft.com/office/drawing/2014/main" id="{26E314D7-B5CC-BE58-5386-6D63EA648FAE}"/>
              </a:ext>
            </a:extLst>
          </p:cNvPr>
          <p:cNvSpPr txBox="1"/>
          <p:nvPr/>
        </p:nvSpPr>
        <p:spPr>
          <a:xfrm>
            <a:off x="26517599" y="3880180"/>
            <a:ext cx="12948170"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3600" b="1" noProof="0" dirty="0">
                <a:solidFill>
                  <a:schemeClr val="bg1"/>
                </a:solidFill>
                <a:latin typeface="Arial"/>
                <a:cs typeface="Arial" pitchFamily="34" charset="0"/>
              </a:rPr>
              <a:t>Riesgos físicos </a:t>
            </a:r>
            <a:r>
              <a:rPr lang="es-MX" sz="3600" noProof="0" dirty="0">
                <a:solidFill>
                  <a:schemeClr val="bg1"/>
                </a:solidFill>
                <a:latin typeface="Arial"/>
                <a:cs typeface="Arial" pitchFamily="34" charset="0"/>
              </a:rPr>
              <a:t>relacionados con el clima</a:t>
            </a:r>
          </a:p>
        </p:txBody>
      </p:sp>
      <p:sp>
        <p:nvSpPr>
          <p:cNvPr id="12" name="TextBox 11">
            <a:extLst>
              <a:ext uri="{FF2B5EF4-FFF2-40B4-BE49-F238E27FC236}">
                <a16:creationId xmlns:a16="http://schemas.microsoft.com/office/drawing/2014/main" id="{9B88432B-AA0A-E139-5B35-0EBF9C653792}"/>
              </a:ext>
            </a:extLst>
          </p:cNvPr>
          <p:cNvSpPr txBox="1"/>
          <p:nvPr/>
        </p:nvSpPr>
        <p:spPr>
          <a:xfrm>
            <a:off x="26517598" y="8000691"/>
            <a:ext cx="14612961" cy="175432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3600" noProof="0" dirty="0">
                <a:solidFill>
                  <a:schemeClr val="bg1"/>
                </a:solidFill>
                <a:latin typeface="Arial"/>
                <a:cs typeface="Arial" pitchFamily="34" charset="0"/>
              </a:rPr>
              <a:t>Riesgos derivados de los esfuerzos de transición hacia una economía con menos emisiones de carbono. Los riesgos de transición incluyen riesgos políticos, jurídicos, tecnológicos, de mercado y de reputación. </a:t>
            </a:r>
          </a:p>
        </p:txBody>
      </p:sp>
      <p:sp>
        <p:nvSpPr>
          <p:cNvPr id="13" name="TextBox 12">
            <a:extLst>
              <a:ext uri="{FF2B5EF4-FFF2-40B4-BE49-F238E27FC236}">
                <a16:creationId xmlns:a16="http://schemas.microsoft.com/office/drawing/2014/main" id="{0DA64266-2636-ADBE-0796-C9A669D3B6B0}"/>
              </a:ext>
            </a:extLst>
          </p:cNvPr>
          <p:cNvSpPr txBox="1"/>
          <p:nvPr/>
        </p:nvSpPr>
        <p:spPr>
          <a:xfrm>
            <a:off x="26517598" y="7248703"/>
            <a:ext cx="13527157"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MX" sz="3600" b="1" noProof="0" dirty="0">
                <a:solidFill>
                  <a:schemeClr val="bg1"/>
                </a:solidFill>
                <a:latin typeface="Arial"/>
                <a:cs typeface="Arial" pitchFamily="34" charset="0"/>
              </a:rPr>
              <a:t>Riesgos de transición </a:t>
            </a:r>
            <a:r>
              <a:rPr lang="es-MX" sz="3600" noProof="0" dirty="0">
                <a:solidFill>
                  <a:schemeClr val="bg1"/>
                </a:solidFill>
                <a:latin typeface="Arial"/>
                <a:cs typeface="Arial" pitchFamily="34" charset="0"/>
              </a:rPr>
              <a:t>relacionados con el clima</a:t>
            </a:r>
          </a:p>
        </p:txBody>
      </p:sp>
      <p:pic>
        <p:nvPicPr>
          <p:cNvPr id="19" name="Graphic 18" descr="Rain with solid fill">
            <a:extLst>
              <a:ext uri="{FF2B5EF4-FFF2-40B4-BE49-F238E27FC236}">
                <a16:creationId xmlns:a16="http://schemas.microsoft.com/office/drawing/2014/main" id="{3AAB0A0E-A384-32C7-32FE-75C9F21A55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608120" y="4287515"/>
            <a:ext cx="1869015" cy="1787939"/>
          </a:xfrm>
          <a:prstGeom prst="rect">
            <a:avLst/>
          </a:prstGeom>
        </p:spPr>
      </p:pic>
      <p:pic>
        <p:nvPicPr>
          <p:cNvPr id="20" name="Graphic 19" descr="Gavel with solid fill">
            <a:extLst>
              <a:ext uri="{FF2B5EF4-FFF2-40B4-BE49-F238E27FC236}">
                <a16:creationId xmlns:a16="http://schemas.microsoft.com/office/drawing/2014/main" id="{4AA2F1FE-A5FF-2DAA-BED0-2AB236B738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906477" y="7763625"/>
            <a:ext cx="1271283" cy="1290803"/>
          </a:xfrm>
          <a:prstGeom prst="rect">
            <a:avLst/>
          </a:prstGeom>
        </p:spPr>
      </p:pic>
      <p:sp>
        <p:nvSpPr>
          <p:cNvPr id="22" name="Right Brace 21">
            <a:extLst>
              <a:ext uri="{FF2B5EF4-FFF2-40B4-BE49-F238E27FC236}">
                <a16:creationId xmlns:a16="http://schemas.microsoft.com/office/drawing/2014/main" id="{18BA8B16-F54E-AB26-AAE2-4AC09944B76E}"/>
              </a:ext>
            </a:extLst>
          </p:cNvPr>
          <p:cNvSpPr/>
          <p:nvPr/>
        </p:nvSpPr>
        <p:spPr>
          <a:xfrm rot="10800000">
            <a:off x="23953348" y="4632167"/>
            <a:ext cx="349149" cy="4406225"/>
          </a:xfrm>
          <a:prstGeom prst="rightBrace">
            <a:avLst/>
          </a:prstGeom>
          <a:ln w="76200">
            <a:solidFill>
              <a:srgbClr val="7213E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400" noProof="0" dirty="0"/>
          </a:p>
        </p:txBody>
      </p:sp>
    </p:spTree>
    <p:extLst>
      <p:ext uri="{BB962C8B-B14F-4D97-AF65-F5344CB8AC3E}">
        <p14:creationId xmlns:p14="http://schemas.microsoft.com/office/powerpoint/2010/main" val="3171309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D57A0-AF4D-B379-6106-1E8F882DCDE0}"/>
            </a:ext>
          </a:extLst>
        </p:cNvPr>
        <p:cNvGrpSpPr/>
        <p:nvPr/>
      </p:nvGrpSpPr>
      <p:grpSpPr>
        <a:xfrm>
          <a:off x="0" y="0"/>
          <a:ext cx="0" cy="0"/>
          <a:chOff x="0" y="0"/>
          <a:chExt cx="0" cy="0"/>
        </a:xfrm>
      </p:grpSpPr>
      <p:pic>
        <p:nvPicPr>
          <p:cNvPr id="3" name="Picture 2" descr="Looking up at trees through a window&#10;&#10;Description automatically generated">
            <a:extLst>
              <a:ext uri="{FF2B5EF4-FFF2-40B4-BE49-F238E27FC236}">
                <a16:creationId xmlns:a16="http://schemas.microsoft.com/office/drawing/2014/main" id="{788AB6DC-08BB-45F1-C21D-C0283BAB68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61" t="11219" r="28384" b="13505"/>
          <a:stretch>
            <a:fillRect/>
          </a:stretch>
        </p:blipFill>
        <p:spPr>
          <a:xfrm>
            <a:off x="23247384" y="0"/>
            <a:ext cx="20640642" cy="14627225"/>
          </a:xfrm>
          <a:prstGeom prst="rect">
            <a:avLst/>
          </a:prstGeom>
        </p:spPr>
      </p:pic>
      <p:sp>
        <p:nvSpPr>
          <p:cNvPr id="14" name="TextBox 13">
            <a:extLst>
              <a:ext uri="{FF2B5EF4-FFF2-40B4-BE49-F238E27FC236}">
                <a16:creationId xmlns:a16="http://schemas.microsoft.com/office/drawing/2014/main" id="{6B637842-654B-8978-8A64-CEDF63A03DBE}"/>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chemeClr val="bg1"/>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0172CA2F-F46D-5D7A-6F0C-4C06EECDD6B0}"/>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197B4A02-2B2F-939A-D784-C1A419FABD3F}"/>
              </a:ext>
              <a:ext uri="{C183D7F6-B498-43B3-948B-1728B52AA6E4}">
                <adec:decorative xmlns:adec="http://schemas.microsoft.com/office/drawing/2017/decorative" val="1"/>
              </a:ext>
            </a:extLst>
          </p:cNvPr>
          <p:cNvSpPr txBox="1"/>
          <p:nvPr/>
        </p:nvSpPr>
        <p:spPr>
          <a:xfrm>
            <a:off x="5513566" y="13140461"/>
            <a:ext cx="16914633" cy="923330"/>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82B696C8-A93C-B6E5-42CF-9B0894479026}"/>
              </a:ext>
            </a:extLst>
          </p:cNvPr>
          <p:cNvCxnSpPr>
            <a:cxnSpLocks/>
          </p:cNvCxnSpPr>
          <p:nvPr/>
        </p:nvCxnSpPr>
        <p:spPr>
          <a:xfrm>
            <a:off x="40606106" y="12999551"/>
            <a:ext cx="0" cy="7957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hape 8">
            <a:extLst>
              <a:ext uri="{FF2B5EF4-FFF2-40B4-BE49-F238E27FC236}">
                <a16:creationId xmlns:a16="http://schemas.microsoft.com/office/drawing/2014/main" id="{ECC011B9-D642-300E-3787-326559580A65}"/>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chemeClr val="bg1"/>
                </a:solidFill>
                <a:latin typeface="Arial" panose="020B0604020202020204" pitchFamily="34" charset="0"/>
                <a:cs typeface="Arial" panose="020B0604020202020204" pitchFamily="34" charset="0"/>
              </a:rPr>
              <a:pPr/>
              <a:t>19</a:t>
            </a:fld>
            <a:endParaRPr lang="en-GB" sz="36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9E9519D-284A-8D72-6DD7-42603B6DC567}"/>
              </a:ext>
            </a:extLst>
          </p:cNvPr>
          <p:cNvSpPr/>
          <p:nvPr/>
        </p:nvSpPr>
        <p:spPr>
          <a:xfrm>
            <a:off x="2537559" y="3559629"/>
            <a:ext cx="19890640" cy="5355771"/>
          </a:xfrm>
          <a:prstGeom prst="rect">
            <a:avLst/>
          </a:prstGeom>
          <a:solidFill>
            <a:srgbClr val="00338D"/>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54000" bIns="54000" rtlCol="0" anchor="t"/>
          <a:lstStyle/>
          <a:p>
            <a:pPr lvl="0" algn="ctr">
              <a:lnSpc>
                <a:spcPts val="4000"/>
              </a:lnSpc>
              <a:defRPr/>
            </a:pPr>
            <a:r>
              <a:rPr lang="es-MX" sz="3600" b="1" dirty="0">
                <a:solidFill>
                  <a:srgbClr val="FFFFFF"/>
                </a:solidFill>
              </a:rPr>
              <a:t>La norma general establece un marco de referencia de los requisitos de contenido básico</a:t>
            </a:r>
            <a:endParaRPr kumimoji="0" lang="es-MX" sz="3600" b="1" i="0" u="none" strike="noStrike" kern="1200" cap="none" spc="0" normalizeH="0" baseline="0" dirty="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BFFCEA5C-DD15-417F-DB89-9BD43F58D437}"/>
              </a:ext>
            </a:extLst>
          </p:cNvPr>
          <p:cNvSpPr>
            <a:spLocks/>
          </p:cNvSpPr>
          <p:nvPr/>
        </p:nvSpPr>
        <p:spPr>
          <a:xfrm>
            <a:off x="2724212" y="4322861"/>
            <a:ext cx="4611099" cy="446191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0" rtlCol="0" anchor="t" anchorCtr="0"/>
          <a:lstStyle/>
          <a:p>
            <a:pPr lvl="0">
              <a:lnSpc>
                <a:spcPts val="4000"/>
              </a:lnSpc>
              <a:spcAft>
                <a:spcPts val="600"/>
              </a:spcAft>
              <a:defRPr/>
            </a:pPr>
            <a:r>
              <a:rPr lang="es-MX" sz="3300" b="1" dirty="0">
                <a:solidFill>
                  <a:srgbClr val="00338D"/>
                </a:solidFill>
              </a:rPr>
              <a:t>Gobernanza</a:t>
            </a:r>
            <a:endParaRPr kumimoji="0" lang="es-MX" sz="3300" b="0" i="0" u="none" strike="noStrike" kern="1200" cap="none" spc="0" normalizeH="0" baseline="0" dirty="0">
              <a:ln>
                <a:noFill/>
              </a:ln>
              <a:solidFill>
                <a:srgbClr val="00338D"/>
              </a:solidFill>
              <a:effectLst/>
              <a:uLnTx/>
              <a:uFillTx/>
              <a:latin typeface="Arial"/>
              <a:ea typeface="+mn-ea"/>
              <a:cs typeface="+mn-cs"/>
            </a:endParaRPr>
          </a:p>
          <a:p>
            <a:pPr lvl="0">
              <a:lnSpc>
                <a:spcPts val="4000"/>
              </a:lnSpc>
              <a:defRPr/>
            </a:pPr>
            <a:r>
              <a:rPr lang="es-MX" sz="3300" dirty="0">
                <a:solidFill>
                  <a:srgbClr val="00338D"/>
                </a:solidFill>
              </a:rPr>
              <a:t>Procesos, controles y procedimientos que una empresa utiliza para monitorear los riesgos y oportunidades relacionados con la sostenibilidad.</a:t>
            </a:r>
            <a:endParaRPr kumimoji="0" lang="es-MX" sz="3300" b="0" i="0" u="none" strike="noStrike" kern="1200" cap="none" spc="0" normalizeH="0" baseline="0" dirty="0">
              <a:ln>
                <a:noFill/>
              </a:ln>
              <a:solidFill>
                <a:srgbClr val="00338D"/>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161D8AF1-972A-A030-D357-D532E0B9F59C}"/>
              </a:ext>
            </a:extLst>
          </p:cNvPr>
          <p:cNvSpPr>
            <a:spLocks/>
          </p:cNvSpPr>
          <p:nvPr/>
        </p:nvSpPr>
        <p:spPr>
          <a:xfrm>
            <a:off x="7682678" y="4322860"/>
            <a:ext cx="4611099" cy="446191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0" rtlCol="0" anchor="t" anchorCtr="0"/>
          <a:lstStyle/>
          <a:p>
            <a:pPr lvl="0">
              <a:lnSpc>
                <a:spcPts val="4000"/>
              </a:lnSpc>
              <a:spcAft>
                <a:spcPts val="600"/>
              </a:spcAft>
              <a:defRPr/>
            </a:pPr>
            <a:r>
              <a:rPr lang="es-MX" sz="3300" b="1" dirty="0">
                <a:solidFill>
                  <a:srgbClr val="00338D"/>
                </a:solidFill>
              </a:rPr>
              <a:t>Estrategia</a:t>
            </a:r>
            <a:endParaRPr kumimoji="0" lang="es-MX" sz="3300" b="1" i="0" u="none" strike="noStrike" kern="1200" cap="none" spc="0" normalizeH="0" baseline="0" dirty="0">
              <a:ln>
                <a:noFill/>
              </a:ln>
              <a:solidFill>
                <a:srgbClr val="00338D"/>
              </a:solidFill>
              <a:effectLst/>
              <a:uLnTx/>
              <a:uFillTx/>
              <a:latin typeface="Arial"/>
              <a:ea typeface="+mn-ea"/>
              <a:cs typeface="+mn-cs"/>
            </a:endParaRPr>
          </a:p>
          <a:p>
            <a:pPr lvl="0">
              <a:lnSpc>
                <a:spcPts val="4000"/>
              </a:lnSpc>
              <a:spcAft>
                <a:spcPts val="600"/>
              </a:spcAft>
              <a:defRPr/>
            </a:pPr>
            <a:r>
              <a:rPr lang="es-MX" sz="3300" dirty="0">
                <a:solidFill>
                  <a:srgbClr val="00338D"/>
                </a:solidFill>
              </a:rPr>
              <a:t>Aspectos relacionados con la sostenibilidad que puedan potenciar el modelo y la estrategia de negocio a corto, mediano y largo plazo.</a:t>
            </a:r>
            <a:endParaRPr kumimoji="0" lang="es-MX" sz="3300" b="0" i="0" u="none" strike="noStrike" kern="1200" cap="none" spc="0" normalizeH="0" baseline="0" dirty="0">
              <a:ln>
                <a:noFill/>
              </a:ln>
              <a:solidFill>
                <a:srgbClr val="00338D"/>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34B0BC86-383A-089B-D284-C926C2710A0C}"/>
              </a:ext>
            </a:extLst>
          </p:cNvPr>
          <p:cNvSpPr>
            <a:spLocks/>
          </p:cNvSpPr>
          <p:nvPr/>
        </p:nvSpPr>
        <p:spPr>
          <a:xfrm>
            <a:off x="12641144" y="4322861"/>
            <a:ext cx="4611099" cy="446191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0" rtlCol="0" anchor="t" anchorCtr="0"/>
          <a:lstStyle/>
          <a:p>
            <a:pPr lvl="0">
              <a:lnSpc>
                <a:spcPts val="4000"/>
              </a:lnSpc>
              <a:spcAft>
                <a:spcPts val="600"/>
              </a:spcAft>
              <a:defRPr/>
            </a:pPr>
            <a:r>
              <a:rPr lang="es-MX" sz="3300" b="1" dirty="0">
                <a:solidFill>
                  <a:srgbClr val="00338D"/>
                </a:solidFill>
              </a:rPr>
              <a:t>Gestión de riesgos</a:t>
            </a:r>
          </a:p>
          <a:p>
            <a:pPr lvl="0">
              <a:lnSpc>
                <a:spcPts val="4000"/>
              </a:lnSpc>
              <a:spcAft>
                <a:spcPts val="600"/>
              </a:spcAft>
              <a:defRPr/>
            </a:pPr>
            <a:r>
              <a:rPr lang="es-MX" sz="3300" dirty="0">
                <a:solidFill>
                  <a:srgbClr val="00338D"/>
                </a:solidFill>
              </a:rPr>
              <a:t>Cómo se identifican, evalúan y gestionan los riesgos y oportunidades relacionados con la sostenibilidad.</a:t>
            </a:r>
            <a:endParaRPr kumimoji="0" lang="es-MX" sz="3300" b="0" i="0" u="none" strike="noStrike" kern="1200" cap="none" spc="0" normalizeH="0" baseline="0" dirty="0">
              <a:ln>
                <a:noFill/>
              </a:ln>
              <a:solidFill>
                <a:srgbClr val="00338D"/>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95CFC503-1560-5EE2-E506-60A96A9D8EFF}"/>
              </a:ext>
            </a:extLst>
          </p:cNvPr>
          <p:cNvSpPr>
            <a:spLocks/>
          </p:cNvSpPr>
          <p:nvPr/>
        </p:nvSpPr>
        <p:spPr>
          <a:xfrm>
            <a:off x="17599609" y="4322861"/>
            <a:ext cx="4611099" cy="446191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0" rtlCol="0" anchor="t" anchorCtr="0"/>
          <a:lstStyle/>
          <a:p>
            <a:pPr lvl="0">
              <a:lnSpc>
                <a:spcPts val="4000"/>
              </a:lnSpc>
              <a:spcAft>
                <a:spcPts val="600"/>
              </a:spcAft>
              <a:defRPr/>
            </a:pPr>
            <a:r>
              <a:rPr lang="es-MX" sz="3300" b="1" dirty="0">
                <a:solidFill>
                  <a:srgbClr val="00338D"/>
                </a:solidFill>
              </a:rPr>
              <a:t>Métricas y objetivos</a:t>
            </a:r>
          </a:p>
          <a:p>
            <a:pPr lvl="0">
              <a:lnSpc>
                <a:spcPts val="4000"/>
              </a:lnSpc>
              <a:spcAft>
                <a:spcPts val="600"/>
              </a:spcAft>
              <a:defRPr/>
            </a:pPr>
            <a:r>
              <a:rPr lang="es-MX" sz="3300" dirty="0">
                <a:solidFill>
                  <a:srgbClr val="00338D"/>
                </a:solidFill>
              </a:rPr>
              <a:t>Información que explique el desempeño de la empresa en materia de sostenibilidad a través del tiempo.</a:t>
            </a:r>
            <a:endParaRPr kumimoji="0" lang="es-MX" sz="3300" b="1" i="0" u="none" strike="noStrike" kern="1200" cap="none" spc="0" normalizeH="0" baseline="0" dirty="0">
              <a:ln>
                <a:noFill/>
              </a:ln>
              <a:solidFill>
                <a:srgbClr val="00338D"/>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909EA007-B40B-E3F4-3242-DC644372EEE0}"/>
              </a:ext>
            </a:extLst>
          </p:cNvPr>
          <p:cNvSpPr/>
          <p:nvPr/>
        </p:nvSpPr>
        <p:spPr>
          <a:xfrm>
            <a:off x="2537559" y="10036103"/>
            <a:ext cx="19890640" cy="2365111"/>
          </a:xfrm>
          <a:prstGeom prst="rect">
            <a:avLst/>
          </a:prstGeom>
          <a:solidFill>
            <a:srgbClr val="F2F2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nchorCtr="0"/>
          <a:lstStyle/>
          <a:p>
            <a:pPr lvl="0" algn="ctr">
              <a:lnSpc>
                <a:spcPts val="4000"/>
              </a:lnSpc>
              <a:defRPr/>
            </a:pPr>
            <a:r>
              <a:rPr lang="es-MX" sz="3600" b="1" dirty="0">
                <a:solidFill>
                  <a:srgbClr val="00338D"/>
                </a:solidFill>
              </a:rPr>
              <a:t>Las normas adicionales se basan en la norma general e incluyen requisitos</a:t>
            </a:r>
          </a:p>
          <a:p>
            <a:pPr lvl="0" algn="ctr">
              <a:lnSpc>
                <a:spcPts val="4000"/>
              </a:lnSpc>
              <a:defRPr/>
            </a:pPr>
            <a:r>
              <a:rPr lang="es-MX" sz="3600" b="1" dirty="0">
                <a:solidFill>
                  <a:srgbClr val="00338D"/>
                </a:solidFill>
              </a:rPr>
              <a:t>específicos de la industria</a:t>
            </a:r>
            <a:endParaRPr kumimoji="0" lang="es-MX" sz="3600" b="1" i="0" u="none" strike="noStrike" kern="1200" cap="none" spc="0" normalizeH="0" baseline="0" dirty="0">
              <a:ln>
                <a:noFill/>
              </a:ln>
              <a:solidFill>
                <a:srgbClr val="00338D"/>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02EADC40-3020-5E13-75B3-451E4CD73CD3}"/>
              </a:ext>
            </a:extLst>
          </p:cNvPr>
          <p:cNvSpPr>
            <a:spLocks/>
          </p:cNvSpPr>
          <p:nvPr/>
        </p:nvSpPr>
        <p:spPr>
          <a:xfrm>
            <a:off x="3061789" y="11318934"/>
            <a:ext cx="9241306" cy="818910"/>
          </a:xfrm>
          <a:prstGeom prst="rect">
            <a:avLst/>
          </a:prstGeom>
          <a:solidFill>
            <a:srgbClr val="1E49E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lvl="0" algn="ctr">
              <a:defRPr/>
            </a:pPr>
            <a:r>
              <a:rPr lang="es-MX" sz="3600" b="1" dirty="0">
                <a:solidFill>
                  <a:srgbClr val="FFFFFF"/>
                </a:solidFill>
              </a:rPr>
              <a:t>Divulgaciones relacionadas con el clima</a:t>
            </a:r>
            <a:endParaRPr kumimoji="0" lang="es-MX" sz="3600" b="1" i="0" u="none" strike="noStrike" kern="1200" cap="none" spc="0" normalizeH="0" baseline="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D1A1338F-8307-C544-247B-1D8852ABA333}"/>
              </a:ext>
            </a:extLst>
          </p:cNvPr>
          <p:cNvSpPr>
            <a:spLocks/>
          </p:cNvSpPr>
          <p:nvPr/>
        </p:nvSpPr>
        <p:spPr>
          <a:xfrm>
            <a:off x="12516035" y="11318934"/>
            <a:ext cx="9241306" cy="818910"/>
          </a:xfrm>
          <a:prstGeom prst="rect">
            <a:avLst/>
          </a:prstGeom>
          <a:solidFill>
            <a:srgbClr val="00338D"/>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lvl="0" algn="ctr">
              <a:defRPr/>
            </a:pPr>
            <a:r>
              <a:rPr lang="es-MX" sz="3600" b="1" dirty="0">
                <a:solidFill>
                  <a:srgbClr val="FFFFFF"/>
                </a:solidFill>
              </a:rPr>
              <a:t>Normas futuras</a:t>
            </a:r>
            <a:endParaRPr kumimoji="0" lang="es-MX" sz="3600" b="1" i="0" u="none" strike="noStrike" kern="1200" cap="none" spc="0" normalizeH="0" baseline="0" dirty="0">
              <a:ln>
                <a:noFill/>
              </a:ln>
              <a:solidFill>
                <a:srgbClr val="FFFFFF"/>
              </a:solidFill>
              <a:effectLst/>
              <a:uLnTx/>
              <a:uFillTx/>
              <a:latin typeface="Arial"/>
              <a:ea typeface="+mn-ea"/>
              <a:cs typeface="+mn-cs"/>
            </a:endParaRPr>
          </a:p>
        </p:txBody>
      </p:sp>
      <p:sp>
        <p:nvSpPr>
          <p:cNvPr id="26" name="Plus Sign 25">
            <a:extLst>
              <a:ext uri="{FF2B5EF4-FFF2-40B4-BE49-F238E27FC236}">
                <a16:creationId xmlns:a16="http://schemas.microsoft.com/office/drawing/2014/main" id="{C284F204-BE71-027C-9817-F3E0DE73419E}"/>
              </a:ext>
            </a:extLst>
          </p:cNvPr>
          <p:cNvSpPr/>
          <p:nvPr/>
        </p:nvSpPr>
        <p:spPr>
          <a:xfrm>
            <a:off x="12030344" y="9148049"/>
            <a:ext cx="905070" cy="888054"/>
          </a:xfrm>
          <a:prstGeom prst="mathPlus">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a:ln>
                <a:noFill/>
              </a:ln>
              <a:solidFill>
                <a:srgbClr val="FFFFFF"/>
              </a:solidFill>
              <a:effectLst/>
              <a:uLnTx/>
              <a:uFillTx/>
              <a:latin typeface="Arial"/>
              <a:ea typeface="+mn-ea"/>
              <a:cs typeface="+mn-cs"/>
            </a:endParaRPr>
          </a:p>
        </p:txBody>
      </p:sp>
      <p:sp>
        <p:nvSpPr>
          <p:cNvPr id="27" name="TextBox 26">
            <a:extLst>
              <a:ext uri="{FF2B5EF4-FFF2-40B4-BE49-F238E27FC236}">
                <a16:creationId xmlns:a16="http://schemas.microsoft.com/office/drawing/2014/main" id="{FE26D77F-F9A3-24B1-334D-36520A59EE60}"/>
              </a:ext>
            </a:extLst>
          </p:cNvPr>
          <p:cNvSpPr txBox="1"/>
          <p:nvPr/>
        </p:nvSpPr>
        <p:spPr>
          <a:xfrm>
            <a:off x="2385159" y="751325"/>
            <a:ext cx="20043039" cy="2215991"/>
          </a:xfrm>
          <a:prstGeom prst="rect">
            <a:avLst/>
          </a:prstGeom>
          <a:noFill/>
        </p:spPr>
        <p:txBody>
          <a:bodyPr wrap="square" rtlCol="0">
            <a:spAutoFit/>
          </a:bodyPr>
          <a:lstStyle/>
          <a:p>
            <a:r>
              <a:rPr lang="es-MX" sz="13800" dirty="0">
                <a:solidFill>
                  <a:srgbClr val="00338D"/>
                </a:solidFill>
                <a:latin typeface="KPMG Bold" panose="020B0803030202040204" pitchFamily="34" charset="0"/>
              </a:rPr>
              <a:t>Contenidos principales a reportar</a:t>
            </a:r>
          </a:p>
        </p:txBody>
      </p:sp>
    </p:spTree>
    <p:extLst>
      <p:ext uri="{BB962C8B-B14F-4D97-AF65-F5344CB8AC3E}">
        <p14:creationId xmlns:p14="http://schemas.microsoft.com/office/powerpoint/2010/main" val="1204785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46350-835D-A361-1E87-752673517F8F}"/>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3835112B-2740-1A3D-0C1B-697FF71889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7059" y="1336431"/>
            <a:ext cx="3860720" cy="1547446"/>
          </a:xfrm>
          <a:prstGeom prst="rect">
            <a:avLst/>
          </a:prstGeom>
        </p:spPr>
      </p:pic>
      <p:sp>
        <p:nvSpPr>
          <p:cNvPr id="2" name="Rectangle 1">
            <a:extLst>
              <a:ext uri="{FF2B5EF4-FFF2-40B4-BE49-F238E27FC236}">
                <a16:creationId xmlns:a16="http://schemas.microsoft.com/office/drawing/2014/main" id="{D8AFAECA-57B1-CB89-9C45-2F2FE2AC6177}"/>
              </a:ext>
            </a:extLst>
          </p:cNvPr>
          <p:cNvSpPr>
            <a:spLocks noChangeAspect="1"/>
          </p:cNvSpPr>
          <p:nvPr/>
        </p:nvSpPr>
        <p:spPr>
          <a:xfrm>
            <a:off x="0" y="0"/>
            <a:ext cx="43888025" cy="14627225"/>
          </a:xfrm>
          <a:prstGeom prst="rect">
            <a:avLst/>
          </a:prstGeom>
          <a:gradFill>
            <a:gsLst>
              <a:gs pos="100000">
                <a:srgbClr val="1E49E2"/>
              </a:gs>
              <a:gs pos="0">
                <a:srgbClr val="7213EA"/>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1" baseline="0" dirty="0">
              <a:solidFill>
                <a:schemeClr val="bg1"/>
              </a:solidFill>
              <a:latin typeface="KPMG Bold" panose="020B0803030202040204" pitchFamily="34" charset="0"/>
              <a:ea typeface="+mj-ea"/>
              <a:cs typeface="+mj-cs"/>
            </a:endParaRPr>
          </a:p>
        </p:txBody>
      </p:sp>
      <p:sp>
        <p:nvSpPr>
          <p:cNvPr id="7" name="TextBox 6">
            <a:extLst>
              <a:ext uri="{FF2B5EF4-FFF2-40B4-BE49-F238E27FC236}">
                <a16:creationId xmlns:a16="http://schemas.microsoft.com/office/drawing/2014/main" id="{95156A17-FED8-C8EB-01A7-3E8D14162345}"/>
              </a:ext>
            </a:extLst>
          </p:cNvPr>
          <p:cNvSpPr txBox="1"/>
          <p:nvPr/>
        </p:nvSpPr>
        <p:spPr>
          <a:xfrm>
            <a:off x="2385159" y="751325"/>
            <a:ext cx="10302141" cy="2215991"/>
          </a:xfrm>
          <a:prstGeom prst="rect">
            <a:avLst/>
          </a:prstGeom>
          <a:noFill/>
        </p:spPr>
        <p:txBody>
          <a:bodyPr wrap="square" rtlCol="0">
            <a:spAutoFit/>
          </a:bodyPr>
          <a:lstStyle/>
          <a:p>
            <a:r>
              <a:rPr lang="es-MX" sz="13800" dirty="0">
                <a:solidFill>
                  <a:schemeClr val="bg1"/>
                </a:solidFill>
                <a:latin typeface="KPMG Bold" panose="020B0803030202040204" pitchFamily="34" charset="0"/>
              </a:rPr>
              <a:t>Ponentes</a:t>
            </a:r>
          </a:p>
        </p:txBody>
      </p:sp>
      <p:pic>
        <p:nvPicPr>
          <p:cNvPr id="8" name="Picture 7">
            <a:extLst>
              <a:ext uri="{FF2B5EF4-FFF2-40B4-BE49-F238E27FC236}">
                <a16:creationId xmlns:a16="http://schemas.microsoft.com/office/drawing/2014/main" id="{25F83CFE-796E-79F6-80AC-1F2A96F57F0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210729" y="3713551"/>
            <a:ext cx="5257586" cy="7007639"/>
          </a:xfrm>
          <a:prstGeom prst="rect">
            <a:avLst/>
          </a:prstGeom>
        </p:spPr>
      </p:pic>
      <p:pic>
        <p:nvPicPr>
          <p:cNvPr id="10" name="Picture 9" descr="A person in a suit and tie&#10;&#10;AI-generated content may be incorrect.">
            <a:extLst>
              <a:ext uri="{FF2B5EF4-FFF2-40B4-BE49-F238E27FC236}">
                <a16:creationId xmlns:a16="http://schemas.microsoft.com/office/drawing/2014/main" id="{73779713-8D1C-125E-242C-765508442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25943" y="3713146"/>
            <a:ext cx="5254102" cy="7001240"/>
          </a:xfrm>
          <a:prstGeom prst="rect">
            <a:avLst/>
          </a:prstGeom>
        </p:spPr>
      </p:pic>
      <p:sp>
        <p:nvSpPr>
          <p:cNvPr id="11" name="Shape 8">
            <a:extLst>
              <a:ext uri="{FF2B5EF4-FFF2-40B4-BE49-F238E27FC236}">
                <a16:creationId xmlns:a16="http://schemas.microsoft.com/office/drawing/2014/main" id="{20DBBDD9-7F02-813B-A822-ED9C872C9BFB}"/>
              </a:ext>
            </a:extLst>
          </p:cNvPr>
          <p:cNvSpPr txBox="1">
            <a:spLocks/>
          </p:cNvSpPr>
          <p:nvPr/>
        </p:nvSpPr>
        <p:spPr>
          <a:xfrm>
            <a:off x="12328565"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2</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3E98112D-649F-A8CE-10F6-DE56A6964984}"/>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chemeClr val="bg1"/>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83FADB1A-B4DD-FE09-24E9-18E820D5BA44}"/>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8C7F364D-F751-656C-C4AE-5C5F2E3B2B97}"/>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chemeClr val="bg1"/>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218D509E-BB0B-40A4-E1DC-4A5697B1E00F}"/>
              </a:ext>
            </a:extLst>
          </p:cNvPr>
          <p:cNvCxnSpPr>
            <a:cxnSpLocks/>
          </p:cNvCxnSpPr>
          <p:nvPr/>
        </p:nvCxnSpPr>
        <p:spPr>
          <a:xfrm>
            <a:off x="40606106" y="12999551"/>
            <a:ext cx="0" cy="7957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2B66FE1-BAB1-5859-1E92-021B28352123}"/>
              </a:ext>
            </a:extLst>
          </p:cNvPr>
          <p:cNvSpPr txBox="1"/>
          <p:nvPr/>
        </p:nvSpPr>
        <p:spPr>
          <a:xfrm>
            <a:off x="14751223" y="8062186"/>
            <a:ext cx="8329493" cy="3059812"/>
          </a:xfrm>
          <a:prstGeom prst="rect">
            <a:avLst/>
          </a:prstGeom>
          <a:noFill/>
        </p:spPr>
        <p:txBody>
          <a:bodyPr wrap="square" rtlCol="0">
            <a:spAutoFit/>
          </a:bodyPr>
          <a:lstStyle/>
          <a:p>
            <a:pPr marL="12702">
              <a:spcBef>
                <a:spcPts val="95"/>
              </a:spcBef>
            </a:pPr>
            <a:r>
              <a:rPr lang="es-MX" sz="8800" b="1" spc="-5" dirty="0">
                <a:solidFill>
                  <a:schemeClr val="bg1"/>
                </a:solidFill>
                <a:latin typeface="KPMG Bold"/>
                <a:cs typeface="KPMG Bold"/>
              </a:rPr>
              <a:t>Carlos Fernández</a:t>
            </a:r>
            <a:endParaRPr lang="es-MX" sz="8800" dirty="0">
              <a:solidFill>
                <a:schemeClr val="bg1"/>
              </a:solidFill>
              <a:latin typeface="KPMG Bold"/>
              <a:cs typeface="KPMG Bold"/>
            </a:endParaRPr>
          </a:p>
          <a:p>
            <a:pPr marL="12702" marR="5081">
              <a:spcBef>
                <a:spcPts val="90"/>
              </a:spcBef>
            </a:pPr>
            <a:r>
              <a:rPr lang="es-MX" sz="2800" spc="-5" dirty="0">
                <a:solidFill>
                  <a:schemeClr val="bg1"/>
                </a:solidFill>
                <a:latin typeface="Arial"/>
                <a:cs typeface="Arial"/>
              </a:rPr>
              <a:t>Socio Líder de Servicios Financieros y Servicios de Aseguramiento ASG</a:t>
            </a:r>
          </a:p>
          <a:p>
            <a:pPr marL="12702" marR="5081">
              <a:spcBef>
                <a:spcPts val="90"/>
              </a:spcBef>
            </a:pPr>
            <a:r>
              <a:rPr lang="es-MX" sz="2800" spc="-5" dirty="0">
                <a:solidFill>
                  <a:schemeClr val="bg1"/>
                </a:solidFill>
                <a:latin typeface="Arial"/>
                <a:cs typeface="Arial"/>
              </a:rPr>
              <a:t>KPMG México</a:t>
            </a:r>
            <a:endParaRPr lang="es-MX" sz="2800" dirty="0">
              <a:solidFill>
                <a:schemeClr val="bg1"/>
              </a:solidFill>
              <a:latin typeface="Arial"/>
              <a:cs typeface="Arial"/>
            </a:endParaRPr>
          </a:p>
          <a:p>
            <a:endParaRPr lang="es-MX" sz="2000" dirty="0"/>
          </a:p>
        </p:txBody>
      </p:sp>
      <p:sp>
        <p:nvSpPr>
          <p:cNvPr id="23" name="TextBox 22">
            <a:extLst>
              <a:ext uri="{FF2B5EF4-FFF2-40B4-BE49-F238E27FC236}">
                <a16:creationId xmlns:a16="http://schemas.microsoft.com/office/drawing/2014/main" id="{0CFA5159-7F76-A08A-D36D-6AA0D503916E}"/>
              </a:ext>
            </a:extLst>
          </p:cNvPr>
          <p:cNvSpPr txBox="1"/>
          <p:nvPr/>
        </p:nvSpPr>
        <p:spPr>
          <a:xfrm>
            <a:off x="29764330" y="8062186"/>
            <a:ext cx="6906263" cy="3059812"/>
          </a:xfrm>
          <a:prstGeom prst="rect">
            <a:avLst/>
          </a:prstGeom>
          <a:noFill/>
        </p:spPr>
        <p:txBody>
          <a:bodyPr wrap="square" rtlCol="0">
            <a:spAutoFit/>
          </a:bodyPr>
          <a:lstStyle/>
          <a:p>
            <a:pPr marL="12702">
              <a:spcBef>
                <a:spcPts val="95"/>
              </a:spcBef>
            </a:pPr>
            <a:r>
              <a:rPr lang="es-MX" sz="8800" b="1" spc="-5" dirty="0">
                <a:solidFill>
                  <a:schemeClr val="bg1"/>
                </a:solidFill>
                <a:latin typeface="KPMG Bold"/>
                <a:cs typeface="KPMG Bold"/>
              </a:rPr>
              <a:t>Ralph Menschel</a:t>
            </a:r>
          </a:p>
          <a:p>
            <a:pPr marL="12702" marR="5081">
              <a:spcBef>
                <a:spcPts val="90"/>
              </a:spcBef>
            </a:pPr>
            <a:r>
              <a:rPr lang="es-MX" sz="2800" spc="-5" dirty="0">
                <a:solidFill>
                  <a:schemeClr val="bg1"/>
                </a:solidFill>
                <a:latin typeface="Arial"/>
                <a:cs typeface="Arial"/>
              </a:rPr>
              <a:t>Socio Líder de Asesoría en Servicios Contables y Mercados de Capitales </a:t>
            </a:r>
            <a:br>
              <a:rPr lang="es-MX" sz="2800" spc="-5" dirty="0">
                <a:solidFill>
                  <a:schemeClr val="bg1"/>
                </a:solidFill>
                <a:latin typeface="Arial"/>
                <a:cs typeface="Arial"/>
              </a:rPr>
            </a:br>
            <a:r>
              <a:rPr lang="es-MX" sz="2800" spc="-5" dirty="0">
                <a:solidFill>
                  <a:schemeClr val="bg1"/>
                </a:solidFill>
                <a:latin typeface="Arial"/>
                <a:cs typeface="Arial"/>
              </a:rPr>
              <a:t>KPMG México</a:t>
            </a:r>
          </a:p>
          <a:p>
            <a:endParaRPr lang="es-MX" sz="2000" dirty="0"/>
          </a:p>
        </p:txBody>
      </p:sp>
      <p:sp>
        <p:nvSpPr>
          <p:cNvPr id="24" name="Shape 8">
            <a:extLst>
              <a:ext uri="{FF2B5EF4-FFF2-40B4-BE49-F238E27FC236}">
                <a16:creationId xmlns:a16="http://schemas.microsoft.com/office/drawing/2014/main" id="{002BDEA1-D955-00AD-717C-1B5EF9642ACE}"/>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chemeClr val="bg1"/>
                </a:solidFill>
                <a:latin typeface="Arial" panose="020B0604020202020204" pitchFamily="34" charset="0"/>
                <a:cs typeface="Arial" panose="020B0604020202020204" pitchFamily="34" charset="0"/>
              </a:rPr>
              <a:pPr/>
              <a:t>2</a:t>
            </a:fld>
            <a:endParaRPr lang="en-GB"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565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BDBCB-6991-72A2-4632-6E0DFD88C7FB}"/>
            </a:ext>
          </a:extLst>
        </p:cNvPr>
        <p:cNvGrpSpPr/>
        <p:nvPr/>
      </p:nvGrpSpPr>
      <p:grpSpPr>
        <a:xfrm>
          <a:off x="0" y="0"/>
          <a:ext cx="0" cy="0"/>
          <a:chOff x="0" y="0"/>
          <a:chExt cx="0" cy="0"/>
        </a:xfrm>
      </p:grpSpPr>
      <p:pic>
        <p:nvPicPr>
          <p:cNvPr id="2" name="Picture 1" descr="A close-up of a car&#10;&#10;Description automatically generated">
            <a:extLst>
              <a:ext uri="{FF2B5EF4-FFF2-40B4-BE49-F238E27FC236}">
                <a16:creationId xmlns:a16="http://schemas.microsoft.com/office/drawing/2014/main" id="{54E6393F-CD05-93E3-209B-1A60A089E8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596928" y="0"/>
            <a:ext cx="13291098" cy="14627225"/>
          </a:xfrm>
          <a:prstGeom prst="rect">
            <a:avLst/>
          </a:prstGeom>
        </p:spPr>
      </p:pic>
      <p:sp>
        <p:nvSpPr>
          <p:cNvPr id="7" name="TextBox 6">
            <a:extLst>
              <a:ext uri="{FF2B5EF4-FFF2-40B4-BE49-F238E27FC236}">
                <a16:creationId xmlns:a16="http://schemas.microsoft.com/office/drawing/2014/main" id="{5AE1D635-D394-E142-0818-B387CA9BD5CC}"/>
              </a:ext>
            </a:extLst>
          </p:cNvPr>
          <p:cNvSpPr txBox="1"/>
          <p:nvPr/>
        </p:nvSpPr>
        <p:spPr>
          <a:xfrm>
            <a:off x="2385160" y="751325"/>
            <a:ext cx="20640640" cy="3247043"/>
          </a:xfrm>
          <a:prstGeom prst="rect">
            <a:avLst/>
          </a:prstGeom>
          <a:noFill/>
        </p:spPr>
        <p:txBody>
          <a:bodyPr wrap="square" rtlCol="0">
            <a:spAutoFit/>
          </a:bodyPr>
          <a:lstStyle/>
          <a:p>
            <a:pPr>
              <a:lnSpc>
                <a:spcPts val="12300"/>
              </a:lnSpc>
            </a:pPr>
            <a:r>
              <a:rPr lang="es-MX" sz="13000" dirty="0">
                <a:solidFill>
                  <a:srgbClr val="00338D"/>
                </a:solidFill>
                <a:latin typeface="KPMG Bold" panose="020B0803030202040204" pitchFamily="34" charset="0"/>
              </a:rPr>
              <a:t>La importancia del aseguramiento independiente</a:t>
            </a:r>
          </a:p>
        </p:txBody>
      </p:sp>
      <p:sp>
        <p:nvSpPr>
          <p:cNvPr id="11" name="Shape 8">
            <a:extLst>
              <a:ext uri="{FF2B5EF4-FFF2-40B4-BE49-F238E27FC236}">
                <a16:creationId xmlns:a16="http://schemas.microsoft.com/office/drawing/2014/main" id="{A0AACCD4-2CD1-F439-75F8-A30FE7C74082}"/>
              </a:ext>
            </a:extLst>
          </p:cNvPr>
          <p:cNvSpPr txBox="1">
            <a:spLocks/>
          </p:cNvSpPr>
          <p:nvPr/>
        </p:nvSpPr>
        <p:spPr>
          <a:xfrm>
            <a:off x="12328565"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20</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7E2E086C-1309-94D9-F619-2EA9FBFFB0D8}"/>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chemeClr val="bg1"/>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052FAAE7-E0A2-1B0D-D0F6-1866B08313EE}"/>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F861E6A4-4EE8-3F92-20CF-757E2D96458A}"/>
              </a:ext>
              <a:ext uri="{C183D7F6-B498-43B3-948B-1728B52AA6E4}">
                <adec:decorative xmlns:adec="http://schemas.microsoft.com/office/drawing/2017/decorative" val="1"/>
              </a:ext>
            </a:extLst>
          </p:cNvPr>
          <p:cNvSpPr txBox="1"/>
          <p:nvPr/>
        </p:nvSpPr>
        <p:spPr>
          <a:xfrm>
            <a:off x="5513566" y="13140461"/>
            <a:ext cx="16914633" cy="923330"/>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2F885882-B474-A10C-7363-2E8E0A8715B0}"/>
              </a:ext>
            </a:extLst>
          </p:cNvPr>
          <p:cNvCxnSpPr>
            <a:cxnSpLocks/>
          </p:cNvCxnSpPr>
          <p:nvPr/>
        </p:nvCxnSpPr>
        <p:spPr>
          <a:xfrm>
            <a:off x="40606106" y="12999551"/>
            <a:ext cx="0" cy="7957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hape 8">
            <a:extLst>
              <a:ext uri="{FF2B5EF4-FFF2-40B4-BE49-F238E27FC236}">
                <a16:creationId xmlns:a16="http://schemas.microsoft.com/office/drawing/2014/main" id="{D627C167-3818-8A7B-2CDA-4B3F642DB168}"/>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chemeClr val="bg1"/>
                </a:solidFill>
                <a:latin typeface="Arial" panose="020B0604020202020204" pitchFamily="34" charset="0"/>
                <a:cs typeface="Arial" panose="020B0604020202020204" pitchFamily="34" charset="0"/>
              </a:rPr>
              <a:pPr/>
              <a:t>20</a:t>
            </a:fld>
            <a:endParaRPr lang="en-GB" sz="3600"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258B34A-5243-971C-F4A4-B63E16D0854A}"/>
              </a:ext>
            </a:extLst>
          </p:cNvPr>
          <p:cNvSpPr>
            <a:spLocks/>
          </p:cNvSpPr>
          <p:nvPr/>
        </p:nvSpPr>
        <p:spPr>
          <a:xfrm>
            <a:off x="2385160" y="4302843"/>
            <a:ext cx="20925810" cy="158696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0" rtlCol="0" anchor="t" anchorCtr="0"/>
          <a:lstStyle/>
          <a:p>
            <a:pPr lvl="0">
              <a:lnSpc>
                <a:spcPts val="4000"/>
              </a:lnSpc>
              <a:spcAft>
                <a:spcPts val="600"/>
              </a:spcAft>
              <a:defRPr/>
            </a:pPr>
            <a:r>
              <a:rPr lang="es-MX" sz="3600" dirty="0">
                <a:solidFill>
                  <a:srgbClr val="00338D"/>
                </a:solidFill>
              </a:rPr>
              <a:t>Otro aspecto relevante de las modificaciones a la Circular Única de Entidades (CUE), es el </a:t>
            </a:r>
            <a:r>
              <a:rPr lang="es-MX" sz="3600" b="1" dirty="0">
                <a:solidFill>
                  <a:srgbClr val="00338D"/>
                </a:solidFill>
              </a:rPr>
              <a:t>requerimiento de un reporte de aseguramiento independiente sobre la información </a:t>
            </a:r>
            <a:r>
              <a:rPr lang="es-MX" sz="3600" dirty="0">
                <a:solidFill>
                  <a:srgbClr val="00338D"/>
                </a:solidFill>
              </a:rPr>
              <a:t>contenida en el informe de sostenibilidad, el cual se implementará de manera escalonada como se presenta a continuación:</a:t>
            </a:r>
          </a:p>
        </p:txBody>
      </p:sp>
      <p:sp>
        <p:nvSpPr>
          <p:cNvPr id="6" name="Rectangle 5">
            <a:extLst>
              <a:ext uri="{FF2B5EF4-FFF2-40B4-BE49-F238E27FC236}">
                <a16:creationId xmlns:a16="http://schemas.microsoft.com/office/drawing/2014/main" id="{2EFF797D-246E-D019-EA17-307F2FDE1FBE}"/>
              </a:ext>
            </a:extLst>
          </p:cNvPr>
          <p:cNvSpPr>
            <a:spLocks/>
          </p:cNvSpPr>
          <p:nvPr/>
        </p:nvSpPr>
        <p:spPr>
          <a:xfrm>
            <a:off x="23578960" y="0"/>
            <a:ext cx="7017967" cy="14627225"/>
          </a:xfrm>
          <a:prstGeom prst="rect">
            <a:avLst/>
          </a:prstGeom>
          <a:solidFill>
            <a:srgbClr val="1E49E2"/>
          </a:solidFill>
          <a:ln>
            <a:noFill/>
          </a:ln>
        </p:spPr>
        <p:txBody>
          <a:bodyPr vert="horz" lIns="180000" tIns="180000" rIns="180000" bIns="180000" rtlCol="0" anchor="t" anchorCtr="0">
            <a:noAutofit/>
          </a:bodyPr>
          <a:lstStyle/>
          <a:p>
            <a:pPr>
              <a:lnSpc>
                <a:spcPct val="70000"/>
              </a:lnSpc>
              <a:spcBef>
                <a:spcPct val="0"/>
              </a:spcBef>
            </a:pPr>
            <a:endParaRPr lang="en-GB" sz="8800" err="1">
              <a:solidFill>
                <a:schemeClr val="bg1"/>
              </a:solidFill>
              <a:latin typeface="KPMG Bold" panose="020B0803030202040204" pitchFamily="34" charset="0"/>
              <a:ea typeface="+mj-ea"/>
              <a:cs typeface="+mj-cs"/>
            </a:endParaRPr>
          </a:p>
        </p:txBody>
      </p:sp>
      <p:sp>
        <p:nvSpPr>
          <p:cNvPr id="8" name="TextBox 7">
            <a:extLst>
              <a:ext uri="{FF2B5EF4-FFF2-40B4-BE49-F238E27FC236}">
                <a16:creationId xmlns:a16="http://schemas.microsoft.com/office/drawing/2014/main" id="{EB06CBAC-FB01-1EB8-3425-7C20A8AEDB80}"/>
              </a:ext>
            </a:extLst>
          </p:cNvPr>
          <p:cNvSpPr txBox="1"/>
          <p:nvPr/>
        </p:nvSpPr>
        <p:spPr>
          <a:xfrm>
            <a:off x="24176644" y="6389613"/>
            <a:ext cx="6474372" cy="3590727"/>
          </a:xfrm>
          <a:prstGeom prst="rect">
            <a:avLst/>
          </a:prstGeom>
        </p:spPr>
        <p:txBody>
          <a:bodyPr vert="horz" wrap="square" lIns="0" tIns="0" rIns="0" bIns="0" rtlCol="0" anchor="t" anchorCtr="0">
            <a:spAutoFit/>
          </a:bodyPr>
          <a:lstStyle/>
          <a:p>
            <a:pPr>
              <a:lnSpc>
                <a:spcPts val="4000"/>
              </a:lnSpc>
              <a:spcAft>
                <a:spcPts val="600"/>
              </a:spcAft>
            </a:pPr>
            <a:r>
              <a:rPr lang="es-MX" sz="3600" dirty="0">
                <a:solidFill>
                  <a:schemeClr val="bg1"/>
                </a:solidFill>
              </a:rPr>
              <a:t>La implementación de estas modificaciones representa un hito importante para los mercados de capitales en México, ya que posiciona al país como un referente en la región en términos de reportes ASG.</a:t>
            </a:r>
            <a:endParaRPr lang="en-US" sz="3600" dirty="0">
              <a:solidFill>
                <a:schemeClr val="bg1"/>
              </a:solidFill>
            </a:endParaRPr>
          </a:p>
        </p:txBody>
      </p:sp>
      <p:grpSp>
        <p:nvGrpSpPr>
          <p:cNvPr id="9" name="Group 8">
            <a:extLst>
              <a:ext uri="{FF2B5EF4-FFF2-40B4-BE49-F238E27FC236}">
                <a16:creationId xmlns:a16="http://schemas.microsoft.com/office/drawing/2014/main" id="{4E0CC559-2564-94C2-5B9C-B1EAC018C03A}"/>
              </a:ext>
            </a:extLst>
          </p:cNvPr>
          <p:cNvGrpSpPr/>
          <p:nvPr/>
        </p:nvGrpSpPr>
        <p:grpSpPr>
          <a:xfrm>
            <a:off x="24176644" y="3109073"/>
            <a:ext cx="2975726" cy="2976014"/>
            <a:chOff x="2078950" y="5070307"/>
            <a:chExt cx="668516" cy="668581"/>
          </a:xfrm>
        </p:grpSpPr>
        <p:sp>
          <p:nvSpPr>
            <p:cNvPr id="10" name="Freeform: Shape 9">
              <a:extLst>
                <a:ext uri="{FF2B5EF4-FFF2-40B4-BE49-F238E27FC236}">
                  <a16:creationId xmlns:a16="http://schemas.microsoft.com/office/drawing/2014/main" id="{B6AA6B74-98BB-6602-07ED-2BB711DF6EB4}"/>
                </a:ext>
              </a:extLst>
            </p:cNvPr>
            <p:cNvSpPr/>
            <p:nvPr/>
          </p:nvSpPr>
          <p:spPr>
            <a:xfrm>
              <a:off x="2078950" y="5070307"/>
              <a:ext cx="668516" cy="668581"/>
            </a:xfrm>
            <a:custGeom>
              <a:avLst/>
              <a:gdLst>
                <a:gd name="connsiteX0" fmla="*/ 534699 w 1175326"/>
                <a:gd name="connsiteY0" fmla="*/ 23729 h 1175442"/>
                <a:gd name="connsiteX1" fmla="*/ 638228 w 1175326"/>
                <a:gd name="connsiteY1" fmla="*/ 26851 h 1175442"/>
                <a:gd name="connsiteX2" fmla="*/ 641928 w 1175326"/>
                <a:gd name="connsiteY2" fmla="*/ 158618 h 1175442"/>
                <a:gd name="connsiteX3" fmla="*/ 642448 w 1175326"/>
                <a:gd name="connsiteY3" fmla="*/ 177491 h 1175442"/>
                <a:gd name="connsiteX4" fmla="*/ 661062 w 1175326"/>
                <a:gd name="connsiteY4" fmla="*/ 180728 h 1175442"/>
                <a:gd name="connsiteX5" fmla="*/ 815026 w 1175326"/>
                <a:gd name="connsiteY5" fmla="*/ 241915 h 1175442"/>
                <a:gd name="connsiteX6" fmla="*/ 829391 w 1175326"/>
                <a:gd name="connsiteY6" fmla="*/ 251337 h 1175442"/>
                <a:gd name="connsiteX7" fmla="*/ 842570 w 1175326"/>
                <a:gd name="connsiteY7" fmla="*/ 240326 h 1175442"/>
                <a:gd name="connsiteX8" fmla="*/ 949048 w 1175326"/>
                <a:gd name="connsiteY8" fmla="*/ 151248 h 1175442"/>
                <a:gd name="connsiteX9" fmla="*/ 1020004 w 1175326"/>
                <a:gd name="connsiteY9" fmla="*/ 226655 h 1175442"/>
                <a:gd name="connsiteX10" fmla="*/ 929480 w 1175326"/>
                <a:gd name="connsiteY10" fmla="*/ 322611 h 1175442"/>
                <a:gd name="connsiteX11" fmla="*/ 916561 w 1175326"/>
                <a:gd name="connsiteY11" fmla="*/ 336311 h 1175442"/>
                <a:gd name="connsiteX12" fmla="*/ 927342 w 1175326"/>
                <a:gd name="connsiteY12" fmla="*/ 351745 h 1175442"/>
                <a:gd name="connsiteX13" fmla="*/ 992777 w 1175326"/>
                <a:gd name="connsiteY13" fmla="*/ 503802 h 1175442"/>
                <a:gd name="connsiteX14" fmla="*/ 996246 w 1175326"/>
                <a:gd name="connsiteY14" fmla="*/ 520624 h 1175442"/>
                <a:gd name="connsiteX15" fmla="*/ 1013356 w 1175326"/>
                <a:gd name="connsiteY15" fmla="*/ 522155 h 1175442"/>
                <a:gd name="connsiteX16" fmla="*/ 1151540 w 1175326"/>
                <a:gd name="connsiteY16" fmla="*/ 534439 h 1175442"/>
                <a:gd name="connsiteX17" fmla="*/ 1148360 w 1175326"/>
                <a:gd name="connsiteY17" fmla="*/ 637997 h 1175442"/>
                <a:gd name="connsiteX18" fmla="*/ 1016622 w 1175326"/>
                <a:gd name="connsiteY18" fmla="*/ 641755 h 1175442"/>
                <a:gd name="connsiteX19" fmla="*/ 997749 w 1175326"/>
                <a:gd name="connsiteY19" fmla="*/ 642304 h 1175442"/>
                <a:gd name="connsiteX20" fmla="*/ 994482 w 1175326"/>
                <a:gd name="connsiteY20" fmla="*/ 660888 h 1175442"/>
                <a:gd name="connsiteX21" fmla="*/ 933238 w 1175326"/>
                <a:gd name="connsiteY21" fmla="*/ 814939 h 1175442"/>
                <a:gd name="connsiteX22" fmla="*/ 923816 w 1175326"/>
                <a:gd name="connsiteY22" fmla="*/ 829304 h 1175442"/>
                <a:gd name="connsiteX23" fmla="*/ 934827 w 1175326"/>
                <a:gd name="connsiteY23" fmla="*/ 842483 h 1175442"/>
                <a:gd name="connsiteX24" fmla="*/ 1023848 w 1175326"/>
                <a:gd name="connsiteY24" fmla="*/ 948932 h 1175442"/>
                <a:gd name="connsiteX25" fmla="*/ 948383 w 1175326"/>
                <a:gd name="connsiteY25" fmla="*/ 1019975 h 1175442"/>
                <a:gd name="connsiteX26" fmla="*/ 852513 w 1175326"/>
                <a:gd name="connsiteY26" fmla="*/ 929480 h 1175442"/>
                <a:gd name="connsiteX27" fmla="*/ 838813 w 1175326"/>
                <a:gd name="connsiteY27" fmla="*/ 916561 h 1175442"/>
                <a:gd name="connsiteX28" fmla="*/ 823379 w 1175326"/>
                <a:gd name="connsiteY28" fmla="*/ 927371 h 1175442"/>
                <a:gd name="connsiteX29" fmla="*/ 671322 w 1175326"/>
                <a:gd name="connsiteY29" fmla="*/ 992893 h 1175442"/>
                <a:gd name="connsiteX30" fmla="*/ 654501 w 1175326"/>
                <a:gd name="connsiteY30" fmla="*/ 996361 h 1175442"/>
                <a:gd name="connsiteX31" fmla="*/ 652969 w 1175326"/>
                <a:gd name="connsiteY31" fmla="*/ 1013472 h 1175442"/>
                <a:gd name="connsiteX32" fmla="*/ 640541 w 1175326"/>
                <a:gd name="connsiteY32" fmla="*/ 1152349 h 1175442"/>
                <a:gd name="connsiteX33" fmla="*/ 537069 w 1175326"/>
                <a:gd name="connsiteY33" fmla="*/ 1152233 h 1175442"/>
                <a:gd name="connsiteX34" fmla="*/ 533370 w 1175326"/>
                <a:gd name="connsiteY34" fmla="*/ 1016882 h 1175442"/>
                <a:gd name="connsiteX35" fmla="*/ 532849 w 1175326"/>
                <a:gd name="connsiteY35" fmla="*/ 997980 h 1175442"/>
                <a:gd name="connsiteX36" fmla="*/ 514236 w 1175326"/>
                <a:gd name="connsiteY36" fmla="*/ 994714 h 1175442"/>
                <a:gd name="connsiteX37" fmla="*/ 360272 w 1175326"/>
                <a:gd name="connsiteY37" fmla="*/ 933527 h 1175442"/>
                <a:gd name="connsiteX38" fmla="*/ 345907 w 1175326"/>
                <a:gd name="connsiteY38" fmla="*/ 924105 h 1175442"/>
                <a:gd name="connsiteX39" fmla="*/ 332727 w 1175326"/>
                <a:gd name="connsiteY39" fmla="*/ 935116 h 1175442"/>
                <a:gd name="connsiteX40" fmla="*/ 226250 w 1175326"/>
                <a:gd name="connsiteY40" fmla="*/ 1024194 h 1175442"/>
                <a:gd name="connsiteX41" fmla="*/ 155294 w 1175326"/>
                <a:gd name="connsiteY41" fmla="*/ 948787 h 1175442"/>
                <a:gd name="connsiteX42" fmla="*/ 245817 w 1175326"/>
                <a:gd name="connsiteY42" fmla="*/ 852831 h 1175442"/>
                <a:gd name="connsiteX43" fmla="*/ 258737 w 1175326"/>
                <a:gd name="connsiteY43" fmla="*/ 839131 h 1175442"/>
                <a:gd name="connsiteX44" fmla="*/ 247956 w 1175326"/>
                <a:gd name="connsiteY44" fmla="*/ 823697 h 1175442"/>
                <a:gd name="connsiteX45" fmla="*/ 182520 w 1175326"/>
                <a:gd name="connsiteY45" fmla="*/ 671640 h 1175442"/>
                <a:gd name="connsiteX46" fmla="*/ 179052 w 1175326"/>
                <a:gd name="connsiteY46" fmla="*/ 654819 h 1175442"/>
                <a:gd name="connsiteX47" fmla="*/ 161942 w 1175326"/>
                <a:gd name="connsiteY47" fmla="*/ 653287 h 1175442"/>
                <a:gd name="connsiteX48" fmla="*/ 23758 w 1175326"/>
                <a:gd name="connsiteY48" fmla="*/ 641003 h 1175442"/>
                <a:gd name="connsiteX49" fmla="*/ 26937 w 1175326"/>
                <a:gd name="connsiteY49" fmla="*/ 537445 h 1175442"/>
                <a:gd name="connsiteX50" fmla="*/ 158676 w 1175326"/>
                <a:gd name="connsiteY50" fmla="*/ 533688 h 1175442"/>
                <a:gd name="connsiteX51" fmla="*/ 177549 w 1175326"/>
                <a:gd name="connsiteY51" fmla="*/ 533138 h 1175442"/>
                <a:gd name="connsiteX52" fmla="*/ 180815 w 1175326"/>
                <a:gd name="connsiteY52" fmla="*/ 514554 h 1175442"/>
                <a:gd name="connsiteX53" fmla="*/ 242060 w 1175326"/>
                <a:gd name="connsiteY53" fmla="*/ 360503 h 1175442"/>
                <a:gd name="connsiteX54" fmla="*/ 251482 w 1175326"/>
                <a:gd name="connsiteY54" fmla="*/ 346138 h 1175442"/>
                <a:gd name="connsiteX55" fmla="*/ 240470 w 1175326"/>
                <a:gd name="connsiteY55" fmla="*/ 332959 h 1175442"/>
                <a:gd name="connsiteX56" fmla="*/ 151450 w 1175326"/>
                <a:gd name="connsiteY56" fmla="*/ 226510 h 1175442"/>
                <a:gd name="connsiteX57" fmla="*/ 226915 w 1175326"/>
                <a:gd name="connsiteY57" fmla="*/ 155496 h 1175442"/>
                <a:gd name="connsiteX58" fmla="*/ 322785 w 1175326"/>
                <a:gd name="connsiteY58" fmla="*/ 245991 h 1175442"/>
                <a:gd name="connsiteX59" fmla="*/ 336485 w 1175326"/>
                <a:gd name="connsiteY59" fmla="*/ 258910 h 1175442"/>
                <a:gd name="connsiteX60" fmla="*/ 351919 w 1175326"/>
                <a:gd name="connsiteY60" fmla="*/ 248100 h 1175442"/>
                <a:gd name="connsiteX61" fmla="*/ 503976 w 1175326"/>
                <a:gd name="connsiteY61" fmla="*/ 182578 h 1175442"/>
                <a:gd name="connsiteX62" fmla="*/ 520797 w 1175326"/>
                <a:gd name="connsiteY62" fmla="*/ 179110 h 1175442"/>
                <a:gd name="connsiteX63" fmla="*/ 522329 w 1175326"/>
                <a:gd name="connsiteY63" fmla="*/ 161999 h 1175442"/>
                <a:gd name="connsiteX64" fmla="*/ 534699 w 1175326"/>
                <a:gd name="connsiteY64" fmla="*/ 23758 h 1175442"/>
                <a:gd name="connsiteX65" fmla="*/ 513600 w 1175326"/>
                <a:gd name="connsiteY65" fmla="*/ 0 h 1175442"/>
                <a:gd name="connsiteX66" fmla="*/ 499293 w 1175326"/>
                <a:gd name="connsiteY66" fmla="*/ 159947 h 1175442"/>
                <a:gd name="connsiteX67" fmla="*/ 338652 w 1175326"/>
                <a:gd name="connsiteY67" fmla="*/ 229169 h 1175442"/>
                <a:gd name="connsiteX68" fmla="*/ 226944 w 1175326"/>
                <a:gd name="connsiteY68" fmla="*/ 123732 h 1175442"/>
                <a:gd name="connsiteX69" fmla="*/ 119744 w 1175326"/>
                <a:gd name="connsiteY69" fmla="*/ 224631 h 1175442"/>
                <a:gd name="connsiteX70" fmla="*/ 222753 w 1175326"/>
                <a:gd name="connsiteY70" fmla="*/ 347815 h 1175442"/>
                <a:gd name="connsiteX71" fmla="*/ 158040 w 1175326"/>
                <a:gd name="connsiteY71" fmla="*/ 510565 h 1175442"/>
                <a:gd name="connsiteX72" fmla="*/ 4509 w 1175326"/>
                <a:gd name="connsiteY72" fmla="*/ 514959 h 1175442"/>
                <a:gd name="connsiteX73" fmla="*/ 0 w 1175326"/>
                <a:gd name="connsiteY73" fmla="*/ 662131 h 1175442"/>
                <a:gd name="connsiteX74" fmla="*/ 159918 w 1175326"/>
                <a:gd name="connsiteY74" fmla="*/ 676351 h 1175442"/>
                <a:gd name="connsiteX75" fmla="*/ 229054 w 1175326"/>
                <a:gd name="connsiteY75" fmla="*/ 836963 h 1175442"/>
                <a:gd name="connsiteX76" fmla="*/ 123559 w 1175326"/>
                <a:gd name="connsiteY76" fmla="*/ 948759 h 1175442"/>
                <a:gd name="connsiteX77" fmla="*/ 224400 w 1175326"/>
                <a:gd name="connsiteY77" fmla="*/ 1055930 h 1175442"/>
                <a:gd name="connsiteX78" fmla="*/ 347612 w 1175326"/>
                <a:gd name="connsiteY78" fmla="*/ 952834 h 1175442"/>
                <a:gd name="connsiteX79" fmla="*/ 510276 w 1175326"/>
                <a:gd name="connsiteY79" fmla="*/ 1017460 h 1175442"/>
                <a:gd name="connsiteX80" fmla="*/ 514583 w 1175326"/>
                <a:gd name="connsiteY80" fmla="*/ 1175269 h 1175442"/>
                <a:gd name="connsiteX81" fmla="*/ 661726 w 1175326"/>
                <a:gd name="connsiteY81" fmla="*/ 1175442 h 1175442"/>
                <a:gd name="connsiteX82" fmla="*/ 676033 w 1175326"/>
                <a:gd name="connsiteY82" fmla="*/ 1015495 h 1175442"/>
                <a:gd name="connsiteX83" fmla="*/ 836674 w 1175326"/>
                <a:gd name="connsiteY83" fmla="*/ 946273 h 1175442"/>
                <a:gd name="connsiteX84" fmla="*/ 948383 w 1175326"/>
                <a:gd name="connsiteY84" fmla="*/ 1051710 h 1175442"/>
                <a:gd name="connsiteX85" fmla="*/ 1055583 w 1175326"/>
                <a:gd name="connsiteY85" fmla="*/ 950811 h 1175442"/>
                <a:gd name="connsiteX86" fmla="*/ 952574 w 1175326"/>
                <a:gd name="connsiteY86" fmla="*/ 827627 h 1175442"/>
                <a:gd name="connsiteX87" fmla="*/ 1017287 w 1175326"/>
                <a:gd name="connsiteY87" fmla="*/ 664877 h 1175442"/>
                <a:gd name="connsiteX88" fmla="*/ 1017287 w 1175326"/>
                <a:gd name="connsiteY88" fmla="*/ 664877 h 1175442"/>
                <a:gd name="connsiteX89" fmla="*/ 1170818 w 1175326"/>
                <a:gd name="connsiteY89" fmla="*/ 660483 h 1175442"/>
                <a:gd name="connsiteX90" fmla="*/ 1175326 w 1175326"/>
                <a:gd name="connsiteY90" fmla="*/ 513311 h 1175442"/>
                <a:gd name="connsiteX91" fmla="*/ 1015408 w 1175326"/>
                <a:gd name="connsiteY91" fmla="*/ 499091 h 1175442"/>
                <a:gd name="connsiteX92" fmla="*/ 1015408 w 1175326"/>
                <a:gd name="connsiteY92" fmla="*/ 499091 h 1175442"/>
                <a:gd name="connsiteX93" fmla="*/ 946273 w 1175326"/>
                <a:gd name="connsiteY93" fmla="*/ 338479 h 1175442"/>
                <a:gd name="connsiteX94" fmla="*/ 1051768 w 1175326"/>
                <a:gd name="connsiteY94" fmla="*/ 226684 h 1175442"/>
                <a:gd name="connsiteX95" fmla="*/ 950926 w 1175326"/>
                <a:gd name="connsiteY95" fmla="*/ 119512 h 1175442"/>
                <a:gd name="connsiteX96" fmla="*/ 827714 w 1175326"/>
                <a:gd name="connsiteY96" fmla="*/ 222608 h 1175442"/>
                <a:gd name="connsiteX97" fmla="*/ 665050 w 1175326"/>
                <a:gd name="connsiteY97" fmla="*/ 157982 h 1175442"/>
                <a:gd name="connsiteX98" fmla="*/ 660744 w 1175326"/>
                <a:gd name="connsiteY98" fmla="*/ 4422 h 1175442"/>
                <a:gd name="connsiteX99" fmla="*/ 513600 w 1175326"/>
                <a:gd name="connsiteY99" fmla="*/ 0 h 1175442"/>
                <a:gd name="connsiteX100" fmla="*/ 513600 w 1175326"/>
                <a:gd name="connsiteY100" fmla="*/ 0 h 117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175326" h="1175442">
                  <a:moveTo>
                    <a:pt x="534699" y="23729"/>
                  </a:moveTo>
                  <a:lnTo>
                    <a:pt x="638228" y="26851"/>
                  </a:lnTo>
                  <a:lnTo>
                    <a:pt x="641928" y="158618"/>
                  </a:lnTo>
                  <a:lnTo>
                    <a:pt x="642448" y="177491"/>
                  </a:lnTo>
                  <a:lnTo>
                    <a:pt x="661062" y="180728"/>
                  </a:lnTo>
                  <a:cubicBezTo>
                    <a:pt x="716034" y="190324"/>
                    <a:pt x="767828" y="210903"/>
                    <a:pt x="815026" y="241915"/>
                  </a:cubicBezTo>
                  <a:lnTo>
                    <a:pt x="829391" y="251337"/>
                  </a:lnTo>
                  <a:lnTo>
                    <a:pt x="842570" y="240326"/>
                  </a:lnTo>
                  <a:lnTo>
                    <a:pt x="949048" y="151248"/>
                  </a:lnTo>
                  <a:lnTo>
                    <a:pt x="1020004" y="226655"/>
                  </a:lnTo>
                  <a:lnTo>
                    <a:pt x="929480" y="322611"/>
                  </a:lnTo>
                  <a:lnTo>
                    <a:pt x="916561" y="336311"/>
                  </a:lnTo>
                  <a:lnTo>
                    <a:pt x="927342" y="351745"/>
                  </a:lnTo>
                  <a:cubicBezTo>
                    <a:pt x="959395" y="397585"/>
                    <a:pt x="981419" y="448743"/>
                    <a:pt x="992777" y="503802"/>
                  </a:cubicBezTo>
                  <a:lnTo>
                    <a:pt x="996246" y="520624"/>
                  </a:lnTo>
                  <a:lnTo>
                    <a:pt x="1013356" y="522155"/>
                  </a:lnTo>
                  <a:lnTo>
                    <a:pt x="1151540" y="534439"/>
                  </a:lnTo>
                  <a:lnTo>
                    <a:pt x="1148360" y="637997"/>
                  </a:lnTo>
                  <a:lnTo>
                    <a:pt x="1016622" y="641755"/>
                  </a:lnTo>
                  <a:lnTo>
                    <a:pt x="997749" y="642304"/>
                  </a:lnTo>
                  <a:lnTo>
                    <a:pt x="994482" y="660888"/>
                  </a:lnTo>
                  <a:cubicBezTo>
                    <a:pt x="984858" y="715861"/>
                    <a:pt x="964250" y="767683"/>
                    <a:pt x="933238" y="814939"/>
                  </a:cubicBezTo>
                  <a:lnTo>
                    <a:pt x="923816" y="829304"/>
                  </a:lnTo>
                  <a:lnTo>
                    <a:pt x="934827" y="842483"/>
                  </a:lnTo>
                  <a:lnTo>
                    <a:pt x="1023848" y="948932"/>
                  </a:lnTo>
                  <a:lnTo>
                    <a:pt x="948383" y="1019975"/>
                  </a:lnTo>
                  <a:lnTo>
                    <a:pt x="852513" y="929480"/>
                  </a:lnTo>
                  <a:lnTo>
                    <a:pt x="838813" y="916561"/>
                  </a:lnTo>
                  <a:lnTo>
                    <a:pt x="823379" y="927371"/>
                  </a:lnTo>
                  <a:cubicBezTo>
                    <a:pt x="777539" y="959453"/>
                    <a:pt x="726353" y="981505"/>
                    <a:pt x="671322" y="992893"/>
                  </a:cubicBezTo>
                  <a:lnTo>
                    <a:pt x="654501" y="996361"/>
                  </a:lnTo>
                  <a:lnTo>
                    <a:pt x="652969" y="1013472"/>
                  </a:lnTo>
                  <a:lnTo>
                    <a:pt x="640541" y="1152349"/>
                  </a:lnTo>
                  <a:lnTo>
                    <a:pt x="537069" y="1152233"/>
                  </a:lnTo>
                  <a:lnTo>
                    <a:pt x="533370" y="1016882"/>
                  </a:lnTo>
                  <a:lnTo>
                    <a:pt x="532849" y="997980"/>
                  </a:lnTo>
                  <a:lnTo>
                    <a:pt x="514236" y="994714"/>
                  </a:lnTo>
                  <a:cubicBezTo>
                    <a:pt x="459263" y="985118"/>
                    <a:pt x="407470" y="964539"/>
                    <a:pt x="360272" y="933527"/>
                  </a:cubicBezTo>
                  <a:lnTo>
                    <a:pt x="345907" y="924105"/>
                  </a:lnTo>
                  <a:lnTo>
                    <a:pt x="332727" y="935116"/>
                  </a:lnTo>
                  <a:lnTo>
                    <a:pt x="226250" y="1024194"/>
                  </a:lnTo>
                  <a:lnTo>
                    <a:pt x="155294" y="948787"/>
                  </a:lnTo>
                  <a:lnTo>
                    <a:pt x="245817" y="852831"/>
                  </a:lnTo>
                  <a:lnTo>
                    <a:pt x="258737" y="839131"/>
                  </a:lnTo>
                  <a:lnTo>
                    <a:pt x="247956" y="823697"/>
                  </a:lnTo>
                  <a:cubicBezTo>
                    <a:pt x="215903" y="777857"/>
                    <a:pt x="193879" y="726699"/>
                    <a:pt x="182520" y="671640"/>
                  </a:cubicBezTo>
                  <a:lnTo>
                    <a:pt x="179052" y="654819"/>
                  </a:lnTo>
                  <a:lnTo>
                    <a:pt x="161942" y="653287"/>
                  </a:lnTo>
                  <a:lnTo>
                    <a:pt x="23758" y="641003"/>
                  </a:lnTo>
                  <a:lnTo>
                    <a:pt x="26937" y="537445"/>
                  </a:lnTo>
                  <a:lnTo>
                    <a:pt x="158676" y="533688"/>
                  </a:lnTo>
                  <a:lnTo>
                    <a:pt x="177549" y="533138"/>
                  </a:lnTo>
                  <a:lnTo>
                    <a:pt x="180815" y="514554"/>
                  </a:lnTo>
                  <a:cubicBezTo>
                    <a:pt x="190440" y="459581"/>
                    <a:pt x="211047" y="407759"/>
                    <a:pt x="242060" y="360503"/>
                  </a:cubicBezTo>
                  <a:lnTo>
                    <a:pt x="251482" y="346138"/>
                  </a:lnTo>
                  <a:lnTo>
                    <a:pt x="240470" y="332959"/>
                  </a:lnTo>
                  <a:lnTo>
                    <a:pt x="151450" y="226510"/>
                  </a:lnTo>
                  <a:lnTo>
                    <a:pt x="226915" y="155496"/>
                  </a:lnTo>
                  <a:lnTo>
                    <a:pt x="322785" y="245991"/>
                  </a:lnTo>
                  <a:lnTo>
                    <a:pt x="336485" y="258910"/>
                  </a:lnTo>
                  <a:lnTo>
                    <a:pt x="351919" y="248100"/>
                  </a:lnTo>
                  <a:cubicBezTo>
                    <a:pt x="397758" y="216018"/>
                    <a:pt x="448945" y="193966"/>
                    <a:pt x="503976" y="182578"/>
                  </a:cubicBezTo>
                  <a:lnTo>
                    <a:pt x="520797" y="179110"/>
                  </a:lnTo>
                  <a:lnTo>
                    <a:pt x="522329" y="161999"/>
                  </a:lnTo>
                  <a:lnTo>
                    <a:pt x="534699" y="23758"/>
                  </a:lnTo>
                  <a:moveTo>
                    <a:pt x="513600" y="0"/>
                  </a:moveTo>
                  <a:lnTo>
                    <a:pt x="499293" y="159947"/>
                  </a:lnTo>
                  <a:cubicBezTo>
                    <a:pt x="440621" y="172086"/>
                    <a:pt x="386313" y="195844"/>
                    <a:pt x="338652" y="229169"/>
                  </a:cubicBezTo>
                  <a:lnTo>
                    <a:pt x="226944" y="123732"/>
                  </a:lnTo>
                  <a:lnTo>
                    <a:pt x="119744" y="224631"/>
                  </a:lnTo>
                  <a:lnTo>
                    <a:pt x="222753" y="347815"/>
                  </a:lnTo>
                  <a:cubicBezTo>
                    <a:pt x="190989" y="396169"/>
                    <a:pt x="168445" y="451142"/>
                    <a:pt x="158040" y="510565"/>
                  </a:cubicBezTo>
                  <a:lnTo>
                    <a:pt x="4509" y="514959"/>
                  </a:lnTo>
                  <a:lnTo>
                    <a:pt x="0" y="662131"/>
                  </a:lnTo>
                  <a:lnTo>
                    <a:pt x="159918" y="676351"/>
                  </a:lnTo>
                  <a:cubicBezTo>
                    <a:pt x="172029" y="735023"/>
                    <a:pt x="195729" y="789331"/>
                    <a:pt x="229054" y="836963"/>
                  </a:cubicBezTo>
                  <a:lnTo>
                    <a:pt x="123559" y="948759"/>
                  </a:lnTo>
                  <a:lnTo>
                    <a:pt x="224400" y="1055930"/>
                  </a:lnTo>
                  <a:lnTo>
                    <a:pt x="347612" y="952834"/>
                  </a:lnTo>
                  <a:cubicBezTo>
                    <a:pt x="395937" y="984569"/>
                    <a:pt x="450881" y="1007084"/>
                    <a:pt x="510276" y="1017460"/>
                  </a:cubicBezTo>
                  <a:lnTo>
                    <a:pt x="514583" y="1175269"/>
                  </a:lnTo>
                  <a:lnTo>
                    <a:pt x="661726" y="1175442"/>
                  </a:lnTo>
                  <a:lnTo>
                    <a:pt x="676033" y="1015495"/>
                  </a:lnTo>
                  <a:cubicBezTo>
                    <a:pt x="734705" y="1003356"/>
                    <a:pt x="789014" y="979598"/>
                    <a:pt x="836674" y="946273"/>
                  </a:cubicBezTo>
                  <a:lnTo>
                    <a:pt x="948383" y="1051710"/>
                  </a:lnTo>
                  <a:lnTo>
                    <a:pt x="1055583" y="950811"/>
                  </a:lnTo>
                  <a:lnTo>
                    <a:pt x="952574" y="827627"/>
                  </a:lnTo>
                  <a:cubicBezTo>
                    <a:pt x="984338" y="779273"/>
                    <a:pt x="1006882" y="724301"/>
                    <a:pt x="1017287" y="664877"/>
                  </a:cubicBezTo>
                  <a:lnTo>
                    <a:pt x="1017287" y="664877"/>
                  </a:lnTo>
                  <a:cubicBezTo>
                    <a:pt x="1017287" y="664877"/>
                    <a:pt x="1170818" y="660483"/>
                    <a:pt x="1170818" y="660483"/>
                  </a:cubicBezTo>
                  <a:lnTo>
                    <a:pt x="1175326" y="513311"/>
                  </a:lnTo>
                  <a:lnTo>
                    <a:pt x="1015408" y="499091"/>
                  </a:lnTo>
                  <a:lnTo>
                    <a:pt x="1015408" y="499091"/>
                  </a:lnTo>
                  <a:cubicBezTo>
                    <a:pt x="1003298" y="440419"/>
                    <a:pt x="979598" y="386111"/>
                    <a:pt x="946273" y="338479"/>
                  </a:cubicBezTo>
                  <a:lnTo>
                    <a:pt x="1051768" y="226684"/>
                  </a:lnTo>
                  <a:lnTo>
                    <a:pt x="950926" y="119512"/>
                  </a:lnTo>
                  <a:lnTo>
                    <a:pt x="827714" y="222608"/>
                  </a:lnTo>
                  <a:cubicBezTo>
                    <a:pt x="779389" y="190873"/>
                    <a:pt x="724445" y="168358"/>
                    <a:pt x="665050" y="157982"/>
                  </a:cubicBezTo>
                  <a:lnTo>
                    <a:pt x="660744" y="4422"/>
                  </a:lnTo>
                  <a:lnTo>
                    <a:pt x="513600" y="0"/>
                  </a:lnTo>
                  <a:lnTo>
                    <a:pt x="513600" y="0"/>
                  </a:lnTo>
                  <a:close/>
                </a:path>
              </a:pathLst>
            </a:custGeom>
            <a:solidFill>
              <a:schemeClr val="bg1"/>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B158409-BD0D-FCED-BAEF-6CF06B005C79}"/>
                </a:ext>
              </a:extLst>
            </p:cNvPr>
            <p:cNvSpPr/>
            <p:nvPr/>
          </p:nvSpPr>
          <p:spPr>
            <a:xfrm>
              <a:off x="2334667" y="5359891"/>
              <a:ext cx="90654" cy="191652"/>
            </a:xfrm>
            <a:custGeom>
              <a:avLst/>
              <a:gdLst>
                <a:gd name="connsiteX0" fmla="*/ 147866 w 159380"/>
                <a:gd name="connsiteY0" fmla="*/ 336947 h 336947"/>
                <a:gd name="connsiteX1" fmla="*/ 0 w 159380"/>
                <a:gd name="connsiteY1" fmla="*/ 0 h 336947"/>
              </a:gdLst>
              <a:ahLst/>
              <a:cxnLst>
                <a:cxn ang="0">
                  <a:pos x="connsiteX0" y="connsiteY0"/>
                </a:cxn>
                <a:cxn ang="0">
                  <a:pos x="connsiteX1" y="connsiteY1"/>
                </a:cxn>
              </a:cxnLst>
              <a:rect l="l" t="t" r="r" b="b"/>
              <a:pathLst>
                <a:path w="159380" h="336947">
                  <a:moveTo>
                    <a:pt x="147866" y="336947"/>
                  </a:moveTo>
                  <a:cubicBezTo>
                    <a:pt x="147866" y="336947"/>
                    <a:pt x="220701" y="120119"/>
                    <a:pt x="0" y="0"/>
                  </a:cubicBezTo>
                </a:path>
              </a:pathLst>
            </a:custGeom>
            <a:noFill/>
            <a:ln w="12700" cap="rnd">
              <a:solidFill>
                <a:schemeClr val="bg1"/>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D8BA0346-0373-0033-AF57-981D2FD2EC64}"/>
                </a:ext>
              </a:extLst>
            </p:cNvPr>
            <p:cNvSpPr/>
            <p:nvPr/>
          </p:nvSpPr>
          <p:spPr>
            <a:xfrm>
              <a:off x="2274110" y="5251077"/>
              <a:ext cx="160358" cy="215325"/>
            </a:xfrm>
            <a:custGeom>
              <a:avLst/>
              <a:gdLst>
                <a:gd name="connsiteX0" fmla="*/ 33776 w 281928"/>
                <a:gd name="connsiteY0" fmla="*/ 4596 h 378566"/>
                <a:gd name="connsiteX1" fmla="*/ 33776 w 281928"/>
                <a:gd name="connsiteY1" fmla="*/ 4596 h 378566"/>
                <a:gd name="connsiteX2" fmla="*/ 33776 w 281928"/>
                <a:gd name="connsiteY2" fmla="*/ 4596 h 378566"/>
                <a:gd name="connsiteX3" fmla="*/ 26435 w 281928"/>
                <a:gd name="connsiteY3" fmla="*/ 58239 h 378566"/>
                <a:gd name="connsiteX4" fmla="*/ 77824 w 281928"/>
                <a:gd name="connsiteY4" fmla="*/ 99743 h 378566"/>
                <a:gd name="connsiteX5" fmla="*/ 139762 w 281928"/>
                <a:gd name="connsiteY5" fmla="*/ 126333 h 378566"/>
                <a:gd name="connsiteX6" fmla="*/ 198955 w 281928"/>
                <a:gd name="connsiteY6" fmla="*/ 152404 h 378566"/>
                <a:gd name="connsiteX7" fmla="*/ 256702 w 281928"/>
                <a:gd name="connsiteY7" fmla="*/ 233476 h 378566"/>
                <a:gd name="connsiteX8" fmla="*/ 205487 w 281928"/>
                <a:gd name="connsiteY8" fmla="*/ 343248 h 378566"/>
                <a:gd name="connsiteX9" fmla="*/ 162248 w 281928"/>
                <a:gd name="connsiteY9" fmla="*/ 355445 h 378566"/>
                <a:gd name="connsiteX10" fmla="*/ 65916 w 281928"/>
                <a:gd name="connsiteY10" fmla="*/ 305906 h 378566"/>
                <a:gd name="connsiteX11" fmla="*/ 24816 w 281928"/>
                <a:gd name="connsiteY11" fmla="*/ 171653 h 378566"/>
                <a:gd name="connsiteX12" fmla="*/ 26435 w 281928"/>
                <a:gd name="connsiteY12" fmla="*/ 58268 h 378566"/>
                <a:gd name="connsiteX13" fmla="*/ 11781 w 281928"/>
                <a:gd name="connsiteY13" fmla="*/ 0 h 378566"/>
                <a:gd name="connsiteX14" fmla="*/ 11001 w 281928"/>
                <a:gd name="connsiteY14" fmla="*/ 636 h 378566"/>
                <a:gd name="connsiteX15" fmla="*/ 1752 w 281928"/>
                <a:gd name="connsiteY15" fmla="*/ 173329 h 378566"/>
                <a:gd name="connsiteX16" fmla="*/ 48170 w 281928"/>
                <a:gd name="connsiteY16" fmla="*/ 320762 h 378566"/>
                <a:gd name="connsiteX17" fmla="*/ 162220 w 281928"/>
                <a:gd name="connsiteY17" fmla="*/ 378567 h 378566"/>
                <a:gd name="connsiteX18" fmla="*/ 217655 w 281928"/>
                <a:gd name="connsiteY18" fmla="*/ 362902 h 378566"/>
                <a:gd name="connsiteX19" fmla="*/ 279333 w 281928"/>
                <a:gd name="connsiteY19" fmla="*/ 228880 h 378566"/>
                <a:gd name="connsiteX20" fmla="*/ 211412 w 281928"/>
                <a:gd name="connsiteY20" fmla="*/ 132981 h 378566"/>
                <a:gd name="connsiteX21" fmla="*/ 89472 w 281928"/>
                <a:gd name="connsiteY21" fmla="*/ 79829 h 378566"/>
                <a:gd name="connsiteX22" fmla="*/ 12590 w 281928"/>
                <a:gd name="connsiteY22" fmla="*/ 491 h 378566"/>
                <a:gd name="connsiteX23" fmla="*/ 11752 w 281928"/>
                <a:gd name="connsiteY23" fmla="*/ 0 h 378566"/>
                <a:gd name="connsiteX24" fmla="*/ 11752 w 281928"/>
                <a:gd name="connsiteY24" fmla="*/ 0 h 37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1928" h="378566">
                  <a:moveTo>
                    <a:pt x="33776" y="4596"/>
                  </a:moveTo>
                  <a:lnTo>
                    <a:pt x="33776" y="4596"/>
                  </a:lnTo>
                  <a:lnTo>
                    <a:pt x="33776" y="4596"/>
                  </a:lnTo>
                  <a:moveTo>
                    <a:pt x="26435" y="58239"/>
                  </a:moveTo>
                  <a:cubicBezTo>
                    <a:pt x="41724" y="74800"/>
                    <a:pt x="58893" y="88673"/>
                    <a:pt x="77824" y="99743"/>
                  </a:cubicBezTo>
                  <a:cubicBezTo>
                    <a:pt x="97911" y="111506"/>
                    <a:pt x="119183" y="119050"/>
                    <a:pt x="139762" y="126333"/>
                  </a:cubicBezTo>
                  <a:cubicBezTo>
                    <a:pt x="161150" y="133935"/>
                    <a:pt x="181353" y="141103"/>
                    <a:pt x="198955" y="152404"/>
                  </a:cubicBezTo>
                  <a:cubicBezTo>
                    <a:pt x="228667" y="171451"/>
                    <a:pt x="250228" y="201769"/>
                    <a:pt x="256702" y="233476"/>
                  </a:cubicBezTo>
                  <a:cubicBezTo>
                    <a:pt x="265518" y="276801"/>
                    <a:pt x="246384" y="317814"/>
                    <a:pt x="205487" y="343248"/>
                  </a:cubicBezTo>
                  <a:cubicBezTo>
                    <a:pt x="192481" y="351341"/>
                    <a:pt x="177914" y="355445"/>
                    <a:pt x="162248" y="355445"/>
                  </a:cubicBezTo>
                  <a:cubicBezTo>
                    <a:pt x="128432" y="355445"/>
                    <a:pt x="91524" y="336456"/>
                    <a:pt x="65916" y="305906"/>
                  </a:cubicBezTo>
                  <a:cubicBezTo>
                    <a:pt x="34296" y="268217"/>
                    <a:pt x="28285" y="218909"/>
                    <a:pt x="24816" y="171653"/>
                  </a:cubicBezTo>
                  <a:cubicBezTo>
                    <a:pt x="22099" y="134629"/>
                    <a:pt x="22649" y="96679"/>
                    <a:pt x="26435" y="58268"/>
                  </a:cubicBezTo>
                  <a:moveTo>
                    <a:pt x="11781" y="0"/>
                  </a:moveTo>
                  <a:cubicBezTo>
                    <a:pt x="11405" y="0"/>
                    <a:pt x="11059" y="231"/>
                    <a:pt x="11001" y="636"/>
                  </a:cubicBezTo>
                  <a:cubicBezTo>
                    <a:pt x="1058" y="57458"/>
                    <a:pt x="-2468" y="115553"/>
                    <a:pt x="1752" y="173329"/>
                  </a:cubicBezTo>
                  <a:cubicBezTo>
                    <a:pt x="5596" y="225730"/>
                    <a:pt x="12764" y="278506"/>
                    <a:pt x="48170" y="320762"/>
                  </a:cubicBezTo>
                  <a:cubicBezTo>
                    <a:pt x="76147" y="354144"/>
                    <a:pt x="119328" y="378567"/>
                    <a:pt x="162220" y="378567"/>
                  </a:cubicBezTo>
                  <a:cubicBezTo>
                    <a:pt x="181209" y="378567"/>
                    <a:pt x="200111" y="373798"/>
                    <a:pt x="217655" y="362902"/>
                  </a:cubicBezTo>
                  <a:cubicBezTo>
                    <a:pt x="264419" y="333826"/>
                    <a:pt x="290576" y="284142"/>
                    <a:pt x="279333" y="228880"/>
                  </a:cubicBezTo>
                  <a:cubicBezTo>
                    <a:pt x="271385" y="189862"/>
                    <a:pt x="245575" y="154889"/>
                    <a:pt x="211412" y="132981"/>
                  </a:cubicBezTo>
                  <a:cubicBezTo>
                    <a:pt x="173665" y="108761"/>
                    <a:pt x="127854" y="102258"/>
                    <a:pt x="89472" y="79829"/>
                  </a:cubicBezTo>
                  <a:cubicBezTo>
                    <a:pt x="56609" y="60609"/>
                    <a:pt x="31435" y="32978"/>
                    <a:pt x="12590" y="491"/>
                  </a:cubicBezTo>
                  <a:cubicBezTo>
                    <a:pt x="12388" y="173"/>
                    <a:pt x="12070" y="0"/>
                    <a:pt x="11752" y="0"/>
                  </a:cubicBezTo>
                  <a:lnTo>
                    <a:pt x="11752" y="0"/>
                  </a:lnTo>
                  <a:close/>
                </a:path>
              </a:pathLst>
            </a:custGeom>
            <a:solidFill>
              <a:schemeClr val="bg1"/>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9069659-02A3-1841-780C-8FE9ADC82FDF}"/>
                </a:ext>
              </a:extLst>
            </p:cNvPr>
            <p:cNvSpPr/>
            <p:nvPr/>
          </p:nvSpPr>
          <p:spPr>
            <a:xfrm>
              <a:off x="2423442" y="5447447"/>
              <a:ext cx="101547" cy="83743"/>
            </a:xfrm>
            <a:custGeom>
              <a:avLst/>
              <a:gdLst>
                <a:gd name="connsiteX0" fmla="*/ 0 w 178531"/>
                <a:gd name="connsiteY0" fmla="*/ 147230 h 147230"/>
                <a:gd name="connsiteX1" fmla="*/ 178532 w 178531"/>
                <a:gd name="connsiteY1" fmla="*/ 0 h 147230"/>
              </a:gdLst>
              <a:ahLst/>
              <a:cxnLst>
                <a:cxn ang="0">
                  <a:pos x="connsiteX0" y="connsiteY0"/>
                </a:cxn>
                <a:cxn ang="0">
                  <a:pos x="connsiteX1" y="connsiteY1"/>
                </a:cxn>
              </a:cxnLst>
              <a:rect l="l" t="t" r="r" b="b"/>
              <a:pathLst>
                <a:path w="178531" h="147230">
                  <a:moveTo>
                    <a:pt x="0" y="147230"/>
                  </a:moveTo>
                  <a:cubicBezTo>
                    <a:pt x="0" y="147230"/>
                    <a:pt x="20550" y="4769"/>
                    <a:pt x="178532" y="0"/>
                  </a:cubicBezTo>
                </a:path>
              </a:pathLst>
            </a:custGeom>
            <a:noFill/>
            <a:ln w="12700" cap="rnd">
              <a:solidFill>
                <a:schemeClr val="bg1"/>
              </a:solidFill>
              <a:prstDash val="solid"/>
              <a:round/>
            </a:ln>
          </p:spPr>
          <p:txBody>
            <a:bodyPr rtlCol="0" anchor="ctr"/>
            <a:lstStyle/>
            <a:p>
              <a:endParaRPr lang="en-US"/>
            </a:p>
          </p:txBody>
        </p:sp>
        <p:sp>
          <p:nvSpPr>
            <p:cNvPr id="27" name="Freeform: Shape 26">
              <a:extLst>
                <a:ext uri="{FF2B5EF4-FFF2-40B4-BE49-F238E27FC236}">
                  <a16:creationId xmlns:a16="http://schemas.microsoft.com/office/drawing/2014/main" id="{46CB1231-C97D-5395-5BDD-8B4F64462D95}"/>
                </a:ext>
              </a:extLst>
            </p:cNvPr>
            <p:cNvSpPr/>
            <p:nvPr/>
          </p:nvSpPr>
          <p:spPr>
            <a:xfrm>
              <a:off x="2454206" y="5401565"/>
              <a:ext cx="138711" cy="101580"/>
            </a:xfrm>
            <a:custGeom>
              <a:avLst/>
              <a:gdLst>
                <a:gd name="connsiteX0" fmla="*/ 243870 w 243869"/>
                <a:gd name="connsiteY0" fmla="*/ 19509 h 178589"/>
                <a:gd name="connsiteX1" fmla="*/ 243870 w 243869"/>
                <a:gd name="connsiteY1" fmla="*/ 19509 h 178589"/>
                <a:gd name="connsiteX2" fmla="*/ 243870 w 243869"/>
                <a:gd name="connsiteY2" fmla="*/ 19509 h 178589"/>
                <a:gd name="connsiteX3" fmla="*/ 93374 w 243869"/>
                <a:gd name="connsiteY3" fmla="*/ 40637 h 178589"/>
                <a:gd name="connsiteX4" fmla="*/ 123057 w 243869"/>
                <a:gd name="connsiteY4" fmla="*/ 43238 h 178589"/>
                <a:gd name="connsiteX5" fmla="*/ 158520 w 243869"/>
                <a:gd name="connsiteY5" fmla="*/ 46186 h 178589"/>
                <a:gd name="connsiteX6" fmla="*/ 166989 w 243869"/>
                <a:gd name="connsiteY6" fmla="*/ 45926 h 178589"/>
                <a:gd name="connsiteX7" fmla="*/ 192307 w 243869"/>
                <a:gd name="connsiteY7" fmla="*/ 42140 h 178589"/>
                <a:gd name="connsiteX8" fmla="*/ 168521 w 243869"/>
                <a:gd name="connsiteY8" fmla="*/ 88413 h 178589"/>
                <a:gd name="connsiteX9" fmla="*/ 111380 w 243869"/>
                <a:gd name="connsiteY9" fmla="*/ 148675 h 178589"/>
                <a:gd name="connsiteX10" fmla="*/ 78489 w 243869"/>
                <a:gd name="connsiteY10" fmla="*/ 155467 h 178589"/>
                <a:gd name="connsiteX11" fmla="*/ 33112 w 243869"/>
                <a:gd name="connsiteY11" fmla="*/ 133415 h 178589"/>
                <a:gd name="connsiteX12" fmla="*/ 34846 w 243869"/>
                <a:gd name="connsiteY12" fmla="*/ 66996 h 178589"/>
                <a:gd name="connsiteX13" fmla="*/ 84385 w 243869"/>
                <a:gd name="connsiteY13" fmla="*/ 41100 h 178589"/>
                <a:gd name="connsiteX14" fmla="*/ 93374 w 243869"/>
                <a:gd name="connsiteY14" fmla="*/ 40666 h 178589"/>
                <a:gd name="connsiteX15" fmla="*/ 231586 w 243869"/>
                <a:gd name="connsiteY15" fmla="*/ 58 h 178589"/>
                <a:gd name="connsiteX16" fmla="*/ 231239 w 243869"/>
                <a:gd name="connsiteY16" fmla="*/ 173 h 178589"/>
                <a:gd name="connsiteX17" fmla="*/ 165572 w 243869"/>
                <a:gd name="connsiteY17" fmla="*/ 22891 h 178589"/>
                <a:gd name="connsiteX18" fmla="*/ 158491 w 243869"/>
                <a:gd name="connsiteY18" fmla="*/ 23093 h 178589"/>
                <a:gd name="connsiteX19" fmla="*/ 93345 w 243869"/>
                <a:gd name="connsiteY19" fmla="*/ 17544 h 178589"/>
                <a:gd name="connsiteX20" fmla="*/ 82015 w 243869"/>
                <a:gd name="connsiteY20" fmla="*/ 18093 h 178589"/>
                <a:gd name="connsiteX21" fmla="*/ 16695 w 243869"/>
                <a:gd name="connsiteY21" fmla="*/ 52661 h 178589"/>
                <a:gd name="connsiteX22" fmla="*/ 13342 w 243869"/>
                <a:gd name="connsiteY22" fmla="*/ 145438 h 178589"/>
                <a:gd name="connsiteX23" fmla="*/ 78489 w 243869"/>
                <a:gd name="connsiteY23" fmla="*/ 178589 h 178589"/>
                <a:gd name="connsiteX24" fmla="*/ 120484 w 243869"/>
                <a:gd name="connsiteY24" fmla="*/ 169919 h 178589"/>
                <a:gd name="connsiteX25" fmla="*/ 188348 w 243869"/>
                <a:gd name="connsiteY25" fmla="*/ 100292 h 178589"/>
                <a:gd name="connsiteX26" fmla="*/ 232106 w 243869"/>
                <a:gd name="connsiteY26" fmla="*/ 665 h 178589"/>
                <a:gd name="connsiteX27" fmla="*/ 231586 w 243869"/>
                <a:gd name="connsiteY27" fmla="*/ 0 h 178589"/>
                <a:gd name="connsiteX28" fmla="*/ 231586 w 243869"/>
                <a:gd name="connsiteY28" fmla="*/ 0 h 17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3869" h="178589">
                  <a:moveTo>
                    <a:pt x="243870" y="19509"/>
                  </a:moveTo>
                  <a:lnTo>
                    <a:pt x="243870" y="19509"/>
                  </a:lnTo>
                  <a:lnTo>
                    <a:pt x="243870" y="19509"/>
                  </a:lnTo>
                  <a:moveTo>
                    <a:pt x="93374" y="40637"/>
                  </a:moveTo>
                  <a:cubicBezTo>
                    <a:pt x="102825" y="40637"/>
                    <a:pt x="112652" y="41909"/>
                    <a:pt x="123057" y="43238"/>
                  </a:cubicBezTo>
                  <a:cubicBezTo>
                    <a:pt x="134415" y="44684"/>
                    <a:pt x="146179" y="46186"/>
                    <a:pt x="158520" y="46186"/>
                  </a:cubicBezTo>
                  <a:cubicBezTo>
                    <a:pt x="161410" y="46186"/>
                    <a:pt x="164272" y="46100"/>
                    <a:pt x="166989" y="45926"/>
                  </a:cubicBezTo>
                  <a:cubicBezTo>
                    <a:pt x="175515" y="45406"/>
                    <a:pt x="183955" y="44134"/>
                    <a:pt x="192307" y="42140"/>
                  </a:cubicBezTo>
                  <a:cubicBezTo>
                    <a:pt x="185284" y="58297"/>
                    <a:pt x="177336" y="73760"/>
                    <a:pt x="168521" y="88413"/>
                  </a:cubicBezTo>
                  <a:cubicBezTo>
                    <a:pt x="153896" y="112778"/>
                    <a:pt x="137450" y="137490"/>
                    <a:pt x="111380" y="148675"/>
                  </a:cubicBezTo>
                  <a:cubicBezTo>
                    <a:pt x="101033" y="153126"/>
                    <a:pt x="89645" y="155467"/>
                    <a:pt x="78489" y="155467"/>
                  </a:cubicBezTo>
                  <a:cubicBezTo>
                    <a:pt x="66552" y="155467"/>
                    <a:pt x="44788" y="152606"/>
                    <a:pt x="33112" y="133415"/>
                  </a:cubicBezTo>
                  <a:cubicBezTo>
                    <a:pt x="19296" y="110697"/>
                    <a:pt x="19932" y="85870"/>
                    <a:pt x="34846" y="66996"/>
                  </a:cubicBezTo>
                  <a:cubicBezTo>
                    <a:pt x="46060" y="52805"/>
                    <a:pt x="64558" y="43123"/>
                    <a:pt x="84385" y="41100"/>
                  </a:cubicBezTo>
                  <a:cubicBezTo>
                    <a:pt x="87217" y="40811"/>
                    <a:pt x="90165" y="40666"/>
                    <a:pt x="93374" y="40666"/>
                  </a:cubicBezTo>
                  <a:moveTo>
                    <a:pt x="231586" y="58"/>
                  </a:moveTo>
                  <a:cubicBezTo>
                    <a:pt x="231586" y="58"/>
                    <a:pt x="231355" y="87"/>
                    <a:pt x="231239" y="173"/>
                  </a:cubicBezTo>
                  <a:cubicBezTo>
                    <a:pt x="211470" y="13064"/>
                    <a:pt x="189475" y="21446"/>
                    <a:pt x="165572" y="22891"/>
                  </a:cubicBezTo>
                  <a:cubicBezTo>
                    <a:pt x="163202" y="23035"/>
                    <a:pt x="160861" y="23093"/>
                    <a:pt x="158491" y="23093"/>
                  </a:cubicBezTo>
                  <a:cubicBezTo>
                    <a:pt x="136728" y="23093"/>
                    <a:pt x="115166" y="17544"/>
                    <a:pt x="93345" y="17544"/>
                  </a:cubicBezTo>
                  <a:cubicBezTo>
                    <a:pt x="89587" y="17544"/>
                    <a:pt x="85801" y="17717"/>
                    <a:pt x="82015" y="18093"/>
                  </a:cubicBezTo>
                  <a:cubicBezTo>
                    <a:pt x="56638" y="20694"/>
                    <a:pt x="32216" y="33007"/>
                    <a:pt x="16695" y="52661"/>
                  </a:cubicBezTo>
                  <a:cubicBezTo>
                    <a:pt x="-5271" y="80494"/>
                    <a:pt x="-4693" y="115842"/>
                    <a:pt x="13342" y="145438"/>
                  </a:cubicBezTo>
                  <a:cubicBezTo>
                    <a:pt x="27504" y="168676"/>
                    <a:pt x="52650" y="178589"/>
                    <a:pt x="78489" y="178589"/>
                  </a:cubicBezTo>
                  <a:cubicBezTo>
                    <a:pt x="92882" y="178589"/>
                    <a:pt x="107478" y="175497"/>
                    <a:pt x="120484" y="169919"/>
                  </a:cubicBezTo>
                  <a:cubicBezTo>
                    <a:pt x="152364" y="156248"/>
                    <a:pt x="171353" y="128646"/>
                    <a:pt x="188348" y="100292"/>
                  </a:cubicBezTo>
                  <a:cubicBezTo>
                    <a:pt x="207106" y="69048"/>
                    <a:pt x="221586" y="35406"/>
                    <a:pt x="232106" y="665"/>
                  </a:cubicBezTo>
                  <a:cubicBezTo>
                    <a:pt x="232222" y="289"/>
                    <a:pt x="231904" y="0"/>
                    <a:pt x="231586" y="0"/>
                  </a:cubicBezTo>
                  <a:lnTo>
                    <a:pt x="231586" y="0"/>
                  </a:lnTo>
                  <a:close/>
                </a:path>
              </a:pathLst>
            </a:custGeom>
            <a:solidFill>
              <a:schemeClr val="bg1"/>
            </a:solidFill>
            <a:ln w="0" cap="flat">
              <a:noFill/>
              <a:prstDash val="solid"/>
              <a:miter/>
            </a:ln>
          </p:spPr>
          <p:txBody>
            <a:bodyPr rtlCol="0" anchor="ctr"/>
            <a:lstStyle/>
            <a:p>
              <a:endParaRPr lang="en-US"/>
            </a:p>
          </p:txBody>
        </p:sp>
      </p:grpSp>
      <p:sp>
        <p:nvSpPr>
          <p:cNvPr id="28" name="Rectangle 27">
            <a:extLst>
              <a:ext uri="{FF2B5EF4-FFF2-40B4-BE49-F238E27FC236}">
                <a16:creationId xmlns:a16="http://schemas.microsoft.com/office/drawing/2014/main" id="{CFE2EBD4-8E0A-4050-353C-D74A65FDB643}"/>
              </a:ext>
            </a:extLst>
          </p:cNvPr>
          <p:cNvSpPr>
            <a:spLocks/>
          </p:cNvSpPr>
          <p:nvPr/>
        </p:nvSpPr>
        <p:spPr>
          <a:xfrm>
            <a:off x="2385160" y="6291643"/>
            <a:ext cx="6366954" cy="6223728"/>
          </a:xfrm>
          <a:prstGeom prst="rect">
            <a:avLst/>
          </a:prstGeom>
          <a:solidFill>
            <a:srgbClr val="00338D"/>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274320" rIns="274320" bIns="274320" numCol="1" spcCol="0" rtlCol="0" fromWordArt="0" anchor="ctr" anchorCtr="0" forceAA="0" compatLnSpc="1">
            <a:prstTxWarp prst="textNoShape">
              <a:avLst/>
            </a:prstTxWarp>
            <a:noAutofit/>
          </a:bodyPr>
          <a:lstStyle/>
          <a:p>
            <a:pPr>
              <a:lnSpc>
                <a:spcPts val="4400"/>
              </a:lnSpc>
            </a:pPr>
            <a:r>
              <a:rPr lang="es-MX" sz="4000" b="1" dirty="0">
                <a:solidFill>
                  <a:schemeClr val="bg1"/>
                </a:solidFill>
                <a:latin typeface="+mj-lt"/>
              </a:rPr>
              <a:t>Implementación </a:t>
            </a:r>
            <a:br>
              <a:rPr lang="es-MX" sz="4000" b="1" dirty="0">
                <a:solidFill>
                  <a:schemeClr val="bg1"/>
                </a:solidFill>
                <a:latin typeface="+mj-lt"/>
              </a:rPr>
            </a:br>
            <a:r>
              <a:rPr lang="es-MX" sz="4000" b="1" dirty="0">
                <a:solidFill>
                  <a:schemeClr val="bg1"/>
                </a:solidFill>
                <a:latin typeface="+mj-lt"/>
              </a:rPr>
              <a:t>de aseguramiento </a:t>
            </a:r>
          </a:p>
          <a:p>
            <a:pPr>
              <a:lnSpc>
                <a:spcPts val="4400"/>
              </a:lnSpc>
            </a:pPr>
            <a:r>
              <a:rPr lang="es-MX" sz="4000" b="1" dirty="0">
                <a:solidFill>
                  <a:schemeClr val="bg1"/>
                </a:solidFill>
                <a:latin typeface="+mj-lt"/>
              </a:rPr>
              <a:t>gradual - ajustarse progresivamente </a:t>
            </a:r>
          </a:p>
          <a:p>
            <a:pPr>
              <a:lnSpc>
                <a:spcPts val="4400"/>
              </a:lnSpc>
            </a:pPr>
            <a:r>
              <a:rPr lang="es-MX" sz="4000" b="1" dirty="0">
                <a:solidFill>
                  <a:schemeClr val="bg1"/>
                </a:solidFill>
                <a:latin typeface="+mj-lt"/>
              </a:rPr>
              <a:t>a los nuevos requerimientos</a:t>
            </a:r>
            <a:endParaRPr lang="en-GB" sz="4000" b="1" dirty="0">
              <a:solidFill>
                <a:schemeClr val="bg1"/>
              </a:solidFill>
              <a:latin typeface="+mj-lt"/>
            </a:endParaRPr>
          </a:p>
        </p:txBody>
      </p:sp>
      <p:sp>
        <p:nvSpPr>
          <p:cNvPr id="29" name="Rectangle 28">
            <a:extLst>
              <a:ext uri="{FF2B5EF4-FFF2-40B4-BE49-F238E27FC236}">
                <a16:creationId xmlns:a16="http://schemas.microsoft.com/office/drawing/2014/main" id="{B53448C4-C5C0-C6AE-356D-1E91D1CFD8DB}"/>
              </a:ext>
            </a:extLst>
          </p:cNvPr>
          <p:cNvSpPr>
            <a:spLocks/>
          </p:cNvSpPr>
          <p:nvPr/>
        </p:nvSpPr>
        <p:spPr>
          <a:xfrm>
            <a:off x="7368987" y="6445164"/>
            <a:ext cx="14021441" cy="1861455"/>
          </a:xfrm>
          <a:prstGeom prst="rect">
            <a:avLst/>
          </a:prstGeom>
          <a:solidFill>
            <a:srgbClr val="E5E5E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fontAlgn="base">
              <a:lnSpc>
                <a:spcPts val="4000"/>
              </a:lnSpc>
            </a:pPr>
            <a:r>
              <a:rPr lang="es-MX" sz="3300" b="1" i="0" dirty="0">
                <a:solidFill>
                  <a:srgbClr val="00338D"/>
                </a:solidFill>
                <a:effectLst/>
              </a:rPr>
              <a:t> Ejercicio fiscal 2025 (presentado en 2026):</a:t>
            </a:r>
            <a:r>
              <a:rPr lang="es-MX" sz="3300" b="0" i="0" dirty="0">
                <a:solidFill>
                  <a:srgbClr val="00338D"/>
                </a:solidFill>
                <a:effectLst/>
              </a:rPr>
              <a:t> no se requerirá  </a:t>
            </a:r>
          </a:p>
          <a:p>
            <a:pPr algn="l" fontAlgn="base">
              <a:lnSpc>
                <a:spcPts val="4000"/>
              </a:lnSpc>
            </a:pPr>
            <a:r>
              <a:rPr lang="es-MX" sz="3300" dirty="0">
                <a:solidFill>
                  <a:srgbClr val="00338D"/>
                </a:solidFill>
              </a:rPr>
              <a:t> </a:t>
            </a:r>
            <a:r>
              <a:rPr lang="es-MX" sz="3300" b="0" i="0" dirty="0">
                <a:solidFill>
                  <a:srgbClr val="00338D"/>
                </a:solidFill>
                <a:effectLst/>
              </a:rPr>
              <a:t>aseguramiento independiente</a:t>
            </a:r>
          </a:p>
        </p:txBody>
      </p:sp>
      <p:sp>
        <p:nvSpPr>
          <p:cNvPr id="30" name="Rectangle 29">
            <a:extLst>
              <a:ext uri="{FF2B5EF4-FFF2-40B4-BE49-F238E27FC236}">
                <a16:creationId xmlns:a16="http://schemas.microsoft.com/office/drawing/2014/main" id="{0E434E92-F9BC-929B-77EC-4B86C9000D6E}"/>
              </a:ext>
            </a:extLst>
          </p:cNvPr>
          <p:cNvSpPr>
            <a:spLocks/>
          </p:cNvSpPr>
          <p:nvPr/>
        </p:nvSpPr>
        <p:spPr>
          <a:xfrm>
            <a:off x="7368988" y="8466145"/>
            <a:ext cx="14021441" cy="1861455"/>
          </a:xfrm>
          <a:prstGeom prst="rect">
            <a:avLst/>
          </a:prstGeom>
          <a:solidFill>
            <a:srgbClr val="E5E5E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fontAlgn="base">
              <a:lnSpc>
                <a:spcPts val="4000"/>
              </a:lnSpc>
            </a:pPr>
            <a:r>
              <a:rPr lang="es-MX" sz="3300" b="1" i="0" dirty="0">
                <a:solidFill>
                  <a:srgbClr val="00338D"/>
                </a:solidFill>
                <a:effectLst/>
              </a:rPr>
              <a:t> Ejercicio fiscal 2026 (presentado en 2027):</a:t>
            </a:r>
            <a:r>
              <a:rPr lang="es-MX" sz="3300" b="0" i="0" dirty="0">
                <a:solidFill>
                  <a:srgbClr val="00338D"/>
                </a:solidFill>
                <a:effectLst/>
              </a:rPr>
              <a:t> se requerirá al menos </a:t>
            </a:r>
            <a:r>
              <a:rPr lang="es-MX" sz="3300" dirty="0">
                <a:solidFill>
                  <a:srgbClr val="00338D"/>
                </a:solidFill>
              </a:rPr>
              <a:t> </a:t>
            </a:r>
          </a:p>
          <a:p>
            <a:pPr algn="l" fontAlgn="base">
              <a:lnSpc>
                <a:spcPts val="4000"/>
              </a:lnSpc>
            </a:pPr>
            <a:r>
              <a:rPr lang="es-MX" sz="3300" b="0" i="0" dirty="0">
                <a:solidFill>
                  <a:srgbClr val="00338D"/>
                </a:solidFill>
                <a:effectLst/>
              </a:rPr>
              <a:t> un aseguramiento limitado</a:t>
            </a:r>
          </a:p>
        </p:txBody>
      </p:sp>
      <p:sp>
        <p:nvSpPr>
          <p:cNvPr id="31" name="Rectangle 30">
            <a:extLst>
              <a:ext uri="{FF2B5EF4-FFF2-40B4-BE49-F238E27FC236}">
                <a16:creationId xmlns:a16="http://schemas.microsoft.com/office/drawing/2014/main" id="{1C63DFEF-F74B-5396-A402-7CA386C21230}"/>
              </a:ext>
            </a:extLst>
          </p:cNvPr>
          <p:cNvSpPr>
            <a:spLocks/>
          </p:cNvSpPr>
          <p:nvPr/>
        </p:nvSpPr>
        <p:spPr>
          <a:xfrm>
            <a:off x="7368989" y="10487126"/>
            <a:ext cx="14021439" cy="1900794"/>
          </a:xfrm>
          <a:prstGeom prst="rect">
            <a:avLst/>
          </a:prstGeom>
          <a:solidFill>
            <a:srgbClr val="E5E5E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l" fontAlgn="base">
              <a:lnSpc>
                <a:spcPts val="4000"/>
              </a:lnSpc>
            </a:pPr>
            <a:r>
              <a:rPr lang="es-MX" sz="3300" b="1" i="0" dirty="0">
                <a:solidFill>
                  <a:srgbClr val="00338D"/>
                </a:solidFill>
                <a:effectLst/>
              </a:rPr>
              <a:t> Ejercicio fiscal 2027 (presentado en 2028):</a:t>
            </a:r>
            <a:r>
              <a:rPr lang="es-MX" sz="3300" b="0" i="0" dirty="0">
                <a:solidFill>
                  <a:srgbClr val="00338D"/>
                </a:solidFill>
                <a:effectLst/>
              </a:rPr>
              <a:t> se exigirá un </a:t>
            </a:r>
          </a:p>
          <a:p>
            <a:pPr algn="l" fontAlgn="base">
              <a:lnSpc>
                <a:spcPts val="4000"/>
              </a:lnSpc>
            </a:pPr>
            <a:r>
              <a:rPr lang="es-MX" sz="3300" dirty="0">
                <a:solidFill>
                  <a:srgbClr val="00338D"/>
                </a:solidFill>
              </a:rPr>
              <a:t> </a:t>
            </a:r>
            <a:r>
              <a:rPr lang="es-MX" sz="3300" b="0" i="0" dirty="0">
                <a:solidFill>
                  <a:srgbClr val="00338D"/>
                </a:solidFill>
                <a:effectLst/>
              </a:rPr>
              <a:t>aseguramiento razonable, que representa un alcance mayor al del </a:t>
            </a:r>
          </a:p>
          <a:p>
            <a:pPr algn="l" fontAlgn="base">
              <a:lnSpc>
                <a:spcPts val="4000"/>
              </a:lnSpc>
            </a:pPr>
            <a:r>
              <a:rPr lang="es-MX" sz="3300" dirty="0">
                <a:solidFill>
                  <a:srgbClr val="00338D"/>
                </a:solidFill>
              </a:rPr>
              <a:t> </a:t>
            </a:r>
            <a:r>
              <a:rPr lang="es-MX" sz="3300" b="0" i="0" dirty="0">
                <a:solidFill>
                  <a:srgbClr val="00338D"/>
                </a:solidFill>
                <a:effectLst/>
              </a:rPr>
              <a:t>aseguramiento limitado</a:t>
            </a:r>
          </a:p>
        </p:txBody>
      </p:sp>
    </p:spTree>
    <p:extLst>
      <p:ext uri="{BB962C8B-B14F-4D97-AF65-F5344CB8AC3E}">
        <p14:creationId xmlns:p14="http://schemas.microsoft.com/office/powerpoint/2010/main" val="1414996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9BF1C-0290-A8A1-37BC-84348772321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32C5BD87-77E4-D11C-C72F-7231A78B0E5B}"/>
              </a:ext>
            </a:extLst>
          </p:cNvPr>
          <p:cNvSpPr/>
          <p:nvPr/>
        </p:nvSpPr>
        <p:spPr>
          <a:xfrm>
            <a:off x="2537559" y="3361765"/>
            <a:ext cx="13318018" cy="9197788"/>
          </a:xfrm>
          <a:prstGeom prst="rect">
            <a:avLst/>
          </a:prstGeom>
          <a:solidFill>
            <a:srgbClr val="1E49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TextBox 6">
            <a:extLst>
              <a:ext uri="{FF2B5EF4-FFF2-40B4-BE49-F238E27FC236}">
                <a16:creationId xmlns:a16="http://schemas.microsoft.com/office/drawing/2014/main" id="{B6A6CFE5-B272-2467-3939-C7AD01174094}"/>
              </a:ext>
            </a:extLst>
          </p:cNvPr>
          <p:cNvSpPr txBox="1"/>
          <p:nvPr/>
        </p:nvSpPr>
        <p:spPr>
          <a:xfrm>
            <a:off x="2385160" y="751325"/>
            <a:ext cx="14433269" cy="2092881"/>
          </a:xfrm>
          <a:prstGeom prst="rect">
            <a:avLst/>
          </a:prstGeom>
          <a:noFill/>
        </p:spPr>
        <p:txBody>
          <a:bodyPr wrap="square" rtlCol="0">
            <a:spAutoFit/>
          </a:bodyPr>
          <a:lstStyle/>
          <a:p>
            <a:r>
              <a:rPr lang="es-MX" sz="13000" dirty="0">
                <a:solidFill>
                  <a:srgbClr val="00338D"/>
                </a:solidFill>
                <a:latin typeface="KPMG Bold" panose="020B0803030202040204" pitchFamily="34" charset="0"/>
              </a:rPr>
              <a:t>Niveles de aseguramiento</a:t>
            </a:r>
          </a:p>
        </p:txBody>
      </p:sp>
      <p:sp>
        <p:nvSpPr>
          <p:cNvPr id="11" name="Shape 8">
            <a:extLst>
              <a:ext uri="{FF2B5EF4-FFF2-40B4-BE49-F238E27FC236}">
                <a16:creationId xmlns:a16="http://schemas.microsoft.com/office/drawing/2014/main" id="{11230D85-3CB5-12D8-E5B0-FF4811CC36C4}"/>
              </a:ext>
            </a:extLst>
          </p:cNvPr>
          <p:cNvSpPr txBox="1">
            <a:spLocks/>
          </p:cNvSpPr>
          <p:nvPr/>
        </p:nvSpPr>
        <p:spPr>
          <a:xfrm>
            <a:off x="11117344"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21</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2F2DFA8D-D5E5-1B7A-D4AA-5F37F6A5FBF6}"/>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rgbClr val="00338D"/>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B429A017-C0DD-EB94-C81A-23146AA81700}"/>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EFCE8DCA-484C-0E19-33BC-367A0F97DD16}"/>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FFBAD176-D571-21D5-2C5B-047E976C1A8F}"/>
              </a:ext>
            </a:extLst>
          </p:cNvPr>
          <p:cNvCxnSpPr>
            <a:cxnSpLocks/>
          </p:cNvCxnSpPr>
          <p:nvPr/>
        </p:nvCxnSpPr>
        <p:spPr>
          <a:xfrm>
            <a:off x="40606106" y="12999551"/>
            <a:ext cx="0" cy="795772"/>
          </a:xfrm>
          <a:prstGeom prst="line">
            <a:avLst/>
          </a:prstGeom>
          <a:ln w="57150">
            <a:solidFill>
              <a:srgbClr val="00338D"/>
            </a:solidFill>
          </a:ln>
        </p:spPr>
        <p:style>
          <a:lnRef idx="1">
            <a:schemeClr val="accent1"/>
          </a:lnRef>
          <a:fillRef idx="0">
            <a:schemeClr val="accent1"/>
          </a:fillRef>
          <a:effectRef idx="0">
            <a:schemeClr val="accent1"/>
          </a:effectRef>
          <a:fontRef idx="minor">
            <a:schemeClr val="tx1"/>
          </a:fontRef>
        </p:style>
      </p:cxnSp>
      <p:sp>
        <p:nvSpPr>
          <p:cNvPr id="21" name="Shape 8">
            <a:extLst>
              <a:ext uri="{FF2B5EF4-FFF2-40B4-BE49-F238E27FC236}">
                <a16:creationId xmlns:a16="http://schemas.microsoft.com/office/drawing/2014/main" id="{7B32CF87-42A4-6A5C-F4DE-41954B903879}"/>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rgbClr val="00338D"/>
                </a:solidFill>
                <a:latin typeface="Arial" panose="020B0604020202020204" pitchFamily="34" charset="0"/>
                <a:cs typeface="Arial" panose="020B0604020202020204" pitchFamily="34" charset="0"/>
              </a:rPr>
              <a:pPr/>
              <a:t>21</a:t>
            </a:fld>
            <a:endParaRPr lang="en-GB" sz="3600" dirty="0">
              <a:solidFill>
                <a:srgbClr val="00338D"/>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3466808-CF49-CBA7-4549-90731E743BD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075440" y="5601510"/>
            <a:ext cx="12315533" cy="4508892"/>
          </a:xfrm>
          <a:prstGeom prst="rect">
            <a:avLst/>
          </a:prstGeom>
        </p:spPr>
        <p:txBody>
          <a:bodyPr>
            <a:noAutofit/>
          </a:bodyPr>
          <a:lstStyle/>
          <a:p>
            <a:pPr>
              <a:lnSpc>
                <a:spcPts val="4700"/>
              </a:lnSpc>
              <a:spcBef>
                <a:spcPts val="2500"/>
              </a:spcBef>
              <a:spcAft>
                <a:spcPts val="600"/>
              </a:spcAft>
            </a:pPr>
            <a:r>
              <a:rPr lang="es-MX" sz="3600" dirty="0">
                <a:solidFill>
                  <a:schemeClr val="bg1"/>
                </a:solidFill>
                <a:latin typeface="Arial" panose="020B0604020202020204" pitchFamily="34" charset="0"/>
                <a:cs typeface="Arial" panose="020B0604020202020204" pitchFamily="34" charset="0"/>
              </a:rPr>
              <a:t>Una vez que se determine que todas las condiciones previas necesarias están presentes para un compromiso de aseguramiento, el siguiente paso en las actividades preliminares es definir si el compromiso debe estructurarse como un trabajo de aseguramiento razonable o limitado. La decisión sobre el nivel de seguridad se basa en una combinación de las necesidades del usuario previsto y el propósito del trabajo.</a:t>
            </a:r>
          </a:p>
          <a:p>
            <a:pPr marL="0" lvl="1">
              <a:lnSpc>
                <a:spcPts val="4700"/>
              </a:lnSpc>
              <a:spcAft>
                <a:spcPts val="600"/>
              </a:spcAft>
            </a:pPr>
            <a:r>
              <a:rPr lang="es-MX" sz="3600" dirty="0">
                <a:solidFill>
                  <a:srgbClr val="00338D"/>
                </a:solidFill>
                <a:latin typeface="Arial" panose="020B0604020202020204" pitchFamily="34" charset="0"/>
                <a:cs typeface="Arial" panose="020B0604020202020204" pitchFamily="34" charset="0"/>
              </a:rPr>
              <a:t> </a:t>
            </a:r>
          </a:p>
        </p:txBody>
      </p:sp>
      <p:grpSp>
        <p:nvGrpSpPr>
          <p:cNvPr id="19" name="Group 18">
            <a:extLst>
              <a:ext uri="{FF2B5EF4-FFF2-40B4-BE49-F238E27FC236}">
                <a16:creationId xmlns:a16="http://schemas.microsoft.com/office/drawing/2014/main" id="{97C0ADD1-FDCE-B278-8636-1B740F7B5519}"/>
              </a:ext>
            </a:extLst>
          </p:cNvPr>
          <p:cNvGrpSpPr/>
          <p:nvPr/>
        </p:nvGrpSpPr>
        <p:grpSpPr>
          <a:xfrm>
            <a:off x="22223411" y="1808553"/>
            <a:ext cx="11833041" cy="10731548"/>
            <a:chOff x="3924943" y="1726147"/>
            <a:chExt cx="4342114" cy="3937923"/>
          </a:xfrm>
        </p:grpSpPr>
        <p:sp>
          <p:nvSpPr>
            <p:cNvPr id="20" name="Parallelogram 19">
              <a:extLst>
                <a:ext uri="{FF2B5EF4-FFF2-40B4-BE49-F238E27FC236}">
                  <a16:creationId xmlns:a16="http://schemas.microsoft.com/office/drawing/2014/main" id="{21C47859-27F5-5B79-CE3E-88B61464089D}"/>
                </a:ext>
              </a:extLst>
            </p:cNvPr>
            <p:cNvSpPr/>
            <p:nvPr/>
          </p:nvSpPr>
          <p:spPr>
            <a:xfrm flipV="1">
              <a:off x="5635907" y="4687209"/>
              <a:ext cx="924100" cy="71966"/>
            </a:xfrm>
            <a:custGeom>
              <a:avLst/>
              <a:gdLst>
                <a:gd name="connsiteX0" fmla="*/ 0 w 2575349"/>
                <a:gd name="connsiteY0" fmla="*/ 191041 h 191041"/>
                <a:gd name="connsiteX1" fmla="*/ 210044 w 2575349"/>
                <a:gd name="connsiteY1" fmla="*/ 0 h 191041"/>
                <a:gd name="connsiteX2" fmla="*/ 2575349 w 2575349"/>
                <a:gd name="connsiteY2" fmla="*/ 0 h 191041"/>
                <a:gd name="connsiteX3" fmla="*/ 2365305 w 2575349"/>
                <a:gd name="connsiteY3" fmla="*/ 191041 h 191041"/>
                <a:gd name="connsiteX4" fmla="*/ 0 w 2575349"/>
                <a:gd name="connsiteY4" fmla="*/ 191041 h 191041"/>
                <a:gd name="connsiteX0" fmla="*/ 0 w 2575349"/>
                <a:gd name="connsiteY0" fmla="*/ 191041 h 191041"/>
                <a:gd name="connsiteX1" fmla="*/ 67169 w 2575349"/>
                <a:gd name="connsiteY1" fmla="*/ 0 h 191041"/>
                <a:gd name="connsiteX2" fmla="*/ 2575349 w 2575349"/>
                <a:gd name="connsiteY2" fmla="*/ 0 h 191041"/>
                <a:gd name="connsiteX3" fmla="*/ 2365305 w 2575349"/>
                <a:gd name="connsiteY3" fmla="*/ 191041 h 191041"/>
                <a:gd name="connsiteX4" fmla="*/ 0 w 2575349"/>
                <a:gd name="connsiteY4" fmla="*/ 191041 h 191041"/>
                <a:gd name="connsiteX0" fmla="*/ 132856 w 2508180"/>
                <a:gd name="connsiteY0" fmla="*/ 191041 h 191041"/>
                <a:gd name="connsiteX1" fmla="*/ 0 w 2508180"/>
                <a:gd name="connsiteY1" fmla="*/ 0 h 191041"/>
                <a:gd name="connsiteX2" fmla="*/ 2508180 w 2508180"/>
                <a:gd name="connsiteY2" fmla="*/ 0 h 191041"/>
                <a:gd name="connsiteX3" fmla="*/ 2298136 w 2508180"/>
                <a:gd name="connsiteY3" fmla="*/ 191041 h 191041"/>
                <a:gd name="connsiteX4" fmla="*/ 132856 w 2508180"/>
                <a:gd name="connsiteY4" fmla="*/ 191041 h 191041"/>
                <a:gd name="connsiteX0" fmla="*/ 143016 w 2518340"/>
                <a:gd name="connsiteY0" fmla="*/ 196121 h 196121"/>
                <a:gd name="connsiteX1" fmla="*/ 0 w 2518340"/>
                <a:gd name="connsiteY1" fmla="*/ 0 h 196121"/>
                <a:gd name="connsiteX2" fmla="*/ 2518340 w 2518340"/>
                <a:gd name="connsiteY2" fmla="*/ 5080 h 196121"/>
                <a:gd name="connsiteX3" fmla="*/ 2308296 w 2518340"/>
                <a:gd name="connsiteY3" fmla="*/ 196121 h 196121"/>
                <a:gd name="connsiteX4" fmla="*/ 143016 w 2518340"/>
                <a:gd name="connsiteY4" fmla="*/ 196121 h 19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340" h="196121">
                  <a:moveTo>
                    <a:pt x="143016" y="196121"/>
                  </a:moveTo>
                  <a:lnTo>
                    <a:pt x="0" y="0"/>
                  </a:lnTo>
                  <a:lnTo>
                    <a:pt x="2518340" y="5080"/>
                  </a:lnTo>
                  <a:lnTo>
                    <a:pt x="2308296" y="196121"/>
                  </a:lnTo>
                  <a:lnTo>
                    <a:pt x="143016" y="196121"/>
                  </a:lnTo>
                  <a:close/>
                </a:path>
              </a:pathLst>
            </a:custGeom>
            <a:solidFill>
              <a:srgbClr val="FD63B4"/>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a:ea typeface="+mn-ea"/>
                  <a:cs typeface="+mn-cs"/>
                </a:rPr>
                <a:t> </a:t>
              </a:r>
            </a:p>
          </p:txBody>
        </p:sp>
        <p:sp>
          <p:nvSpPr>
            <p:cNvPr id="22" name="Parallelogram 21">
              <a:extLst>
                <a:ext uri="{FF2B5EF4-FFF2-40B4-BE49-F238E27FC236}">
                  <a16:creationId xmlns:a16="http://schemas.microsoft.com/office/drawing/2014/main" id="{82A01618-1F56-2403-6324-99055D0D1E80}"/>
                </a:ext>
              </a:extLst>
            </p:cNvPr>
            <p:cNvSpPr/>
            <p:nvPr/>
          </p:nvSpPr>
          <p:spPr>
            <a:xfrm flipV="1">
              <a:off x="5258356" y="3930611"/>
              <a:ext cx="1678755" cy="66242"/>
            </a:xfrm>
            <a:custGeom>
              <a:avLst/>
              <a:gdLst>
                <a:gd name="connsiteX0" fmla="*/ 0 w 4422509"/>
                <a:gd name="connsiteY0" fmla="*/ 180521 h 180521"/>
                <a:gd name="connsiteX1" fmla="*/ 0 w 4422509"/>
                <a:gd name="connsiteY1" fmla="*/ 0 h 180521"/>
                <a:gd name="connsiteX2" fmla="*/ 4422509 w 4422509"/>
                <a:gd name="connsiteY2" fmla="*/ 0 h 180521"/>
                <a:gd name="connsiteX3" fmla="*/ 4422509 w 4422509"/>
                <a:gd name="connsiteY3" fmla="*/ 180521 h 180521"/>
                <a:gd name="connsiteX4" fmla="*/ 0 w 4422509"/>
                <a:gd name="connsiteY4" fmla="*/ 180521 h 180521"/>
                <a:gd name="connsiteX0" fmla="*/ 152400 w 4574909"/>
                <a:gd name="connsiteY0" fmla="*/ 180521 h 180521"/>
                <a:gd name="connsiteX1" fmla="*/ 0 w 4574909"/>
                <a:gd name="connsiteY1" fmla="*/ 5080 h 180521"/>
                <a:gd name="connsiteX2" fmla="*/ 4574909 w 4574909"/>
                <a:gd name="connsiteY2" fmla="*/ 0 h 180521"/>
                <a:gd name="connsiteX3" fmla="*/ 4574909 w 4574909"/>
                <a:gd name="connsiteY3" fmla="*/ 180521 h 180521"/>
                <a:gd name="connsiteX4" fmla="*/ 152400 w 4574909"/>
                <a:gd name="connsiteY4" fmla="*/ 180521 h 180521"/>
                <a:gd name="connsiteX0" fmla="*/ 152400 w 4574909"/>
                <a:gd name="connsiteY0" fmla="*/ 180521 h 180521"/>
                <a:gd name="connsiteX1" fmla="*/ 0 w 4574909"/>
                <a:gd name="connsiteY1" fmla="*/ 5080 h 180521"/>
                <a:gd name="connsiteX2" fmla="*/ 4574909 w 4574909"/>
                <a:gd name="connsiteY2" fmla="*/ 0 h 180521"/>
                <a:gd name="connsiteX3" fmla="*/ 4392029 w 4574909"/>
                <a:gd name="connsiteY3" fmla="*/ 170361 h 180521"/>
                <a:gd name="connsiteX4" fmla="*/ 152400 w 4574909"/>
                <a:gd name="connsiteY4" fmla="*/ 180521 h 1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4909" h="180521">
                  <a:moveTo>
                    <a:pt x="152400" y="180521"/>
                  </a:moveTo>
                  <a:lnTo>
                    <a:pt x="0" y="5080"/>
                  </a:lnTo>
                  <a:lnTo>
                    <a:pt x="4574909" y="0"/>
                  </a:lnTo>
                  <a:lnTo>
                    <a:pt x="4392029" y="170361"/>
                  </a:lnTo>
                  <a:lnTo>
                    <a:pt x="152400" y="180521"/>
                  </a:lnTo>
                  <a:close/>
                </a:path>
              </a:pathLst>
            </a:custGeom>
            <a:solidFill>
              <a:srgbClr val="1C416E"/>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a:ea typeface="+mn-ea"/>
                  <a:cs typeface="+mn-cs"/>
                </a:rPr>
                <a:t> </a:t>
              </a:r>
            </a:p>
          </p:txBody>
        </p:sp>
        <p:sp>
          <p:nvSpPr>
            <p:cNvPr id="23" name="Parallelogram 22">
              <a:extLst>
                <a:ext uri="{FF2B5EF4-FFF2-40B4-BE49-F238E27FC236}">
                  <a16:creationId xmlns:a16="http://schemas.microsoft.com/office/drawing/2014/main" id="{39E3744D-DC60-63C9-711F-ED78381AD973}"/>
                </a:ext>
              </a:extLst>
            </p:cNvPr>
            <p:cNvSpPr/>
            <p:nvPr/>
          </p:nvSpPr>
          <p:spPr>
            <a:xfrm flipV="1">
              <a:off x="4823615" y="3170920"/>
              <a:ext cx="2544913" cy="76750"/>
            </a:xfrm>
            <a:custGeom>
              <a:avLst/>
              <a:gdLst>
                <a:gd name="connsiteX0" fmla="*/ 0 w 7004554"/>
                <a:gd name="connsiteY0" fmla="*/ 209158 h 209158"/>
                <a:gd name="connsiteX1" fmla="*/ 267329 w 7004554"/>
                <a:gd name="connsiteY1" fmla="*/ 0 h 209158"/>
                <a:gd name="connsiteX2" fmla="*/ 7004554 w 7004554"/>
                <a:gd name="connsiteY2" fmla="*/ 0 h 209158"/>
                <a:gd name="connsiteX3" fmla="*/ 6737225 w 7004554"/>
                <a:gd name="connsiteY3" fmla="*/ 209158 h 209158"/>
                <a:gd name="connsiteX4" fmla="*/ 0 w 7004554"/>
                <a:gd name="connsiteY4" fmla="*/ 209158 h 209158"/>
                <a:gd name="connsiteX0" fmla="*/ 0 w 7004554"/>
                <a:gd name="connsiteY0" fmla="*/ 209158 h 209158"/>
                <a:gd name="connsiteX1" fmla="*/ 69209 w 7004554"/>
                <a:gd name="connsiteY1" fmla="*/ 0 h 209158"/>
                <a:gd name="connsiteX2" fmla="*/ 7004554 w 7004554"/>
                <a:gd name="connsiteY2" fmla="*/ 0 h 209158"/>
                <a:gd name="connsiteX3" fmla="*/ 6737225 w 7004554"/>
                <a:gd name="connsiteY3" fmla="*/ 209158 h 209158"/>
                <a:gd name="connsiteX4" fmla="*/ 0 w 7004554"/>
                <a:gd name="connsiteY4" fmla="*/ 209158 h 209158"/>
                <a:gd name="connsiteX0" fmla="*/ 179711 w 6935345"/>
                <a:gd name="connsiteY0" fmla="*/ 209158 h 209158"/>
                <a:gd name="connsiteX1" fmla="*/ 0 w 6935345"/>
                <a:gd name="connsiteY1" fmla="*/ 0 h 209158"/>
                <a:gd name="connsiteX2" fmla="*/ 6935345 w 6935345"/>
                <a:gd name="connsiteY2" fmla="*/ 0 h 209158"/>
                <a:gd name="connsiteX3" fmla="*/ 6668016 w 6935345"/>
                <a:gd name="connsiteY3" fmla="*/ 209158 h 209158"/>
                <a:gd name="connsiteX4" fmla="*/ 179711 w 6935345"/>
                <a:gd name="connsiteY4" fmla="*/ 209158 h 209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5345" h="209158">
                  <a:moveTo>
                    <a:pt x="179711" y="209158"/>
                  </a:moveTo>
                  <a:lnTo>
                    <a:pt x="0" y="0"/>
                  </a:lnTo>
                  <a:lnTo>
                    <a:pt x="6935345" y="0"/>
                  </a:lnTo>
                  <a:lnTo>
                    <a:pt x="6668016" y="209158"/>
                  </a:lnTo>
                  <a:lnTo>
                    <a:pt x="179711" y="209158"/>
                  </a:lnTo>
                  <a:close/>
                </a:path>
              </a:pathLst>
            </a:custGeom>
            <a:solidFill>
              <a:srgbClr val="1D6EFF"/>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Arial"/>
                  <a:ea typeface="+mn-ea"/>
                  <a:cs typeface="+mn-cs"/>
                </a:rPr>
                <a:t> </a:t>
              </a:r>
            </a:p>
          </p:txBody>
        </p:sp>
        <p:sp>
          <p:nvSpPr>
            <p:cNvPr id="24" name="Parallelogram 23">
              <a:extLst>
                <a:ext uri="{FF2B5EF4-FFF2-40B4-BE49-F238E27FC236}">
                  <a16:creationId xmlns:a16="http://schemas.microsoft.com/office/drawing/2014/main" id="{F79486DC-9F20-1BEC-44FC-D2FCDBEDA46A}"/>
                </a:ext>
              </a:extLst>
            </p:cNvPr>
            <p:cNvSpPr/>
            <p:nvPr/>
          </p:nvSpPr>
          <p:spPr>
            <a:xfrm flipV="1">
              <a:off x="4400817" y="2414978"/>
              <a:ext cx="3388266" cy="70102"/>
            </a:xfrm>
            <a:custGeom>
              <a:avLst/>
              <a:gdLst>
                <a:gd name="connsiteX0" fmla="*/ 0 w 9364145"/>
                <a:gd name="connsiteY0" fmla="*/ 191041 h 191041"/>
                <a:gd name="connsiteX1" fmla="*/ 261957 w 9364145"/>
                <a:gd name="connsiteY1" fmla="*/ 0 h 191041"/>
                <a:gd name="connsiteX2" fmla="*/ 9364145 w 9364145"/>
                <a:gd name="connsiteY2" fmla="*/ 0 h 191041"/>
                <a:gd name="connsiteX3" fmla="*/ 9102188 w 9364145"/>
                <a:gd name="connsiteY3" fmla="*/ 191041 h 191041"/>
                <a:gd name="connsiteX4" fmla="*/ 0 w 9364145"/>
                <a:gd name="connsiteY4" fmla="*/ 191041 h 191041"/>
                <a:gd name="connsiteX0" fmla="*/ 0 w 9364145"/>
                <a:gd name="connsiteY0" fmla="*/ 229141 h 229141"/>
                <a:gd name="connsiteX1" fmla="*/ 176232 w 9364145"/>
                <a:gd name="connsiteY1" fmla="*/ 0 h 229141"/>
                <a:gd name="connsiteX2" fmla="*/ 9364145 w 9364145"/>
                <a:gd name="connsiteY2" fmla="*/ 38100 h 229141"/>
                <a:gd name="connsiteX3" fmla="*/ 9102188 w 9364145"/>
                <a:gd name="connsiteY3" fmla="*/ 229141 h 229141"/>
                <a:gd name="connsiteX4" fmla="*/ 0 w 9364145"/>
                <a:gd name="connsiteY4" fmla="*/ 229141 h 229141"/>
                <a:gd name="connsiteX0" fmla="*/ 119043 w 9187913"/>
                <a:gd name="connsiteY0" fmla="*/ 229141 h 229141"/>
                <a:gd name="connsiteX1" fmla="*/ 0 w 9187913"/>
                <a:gd name="connsiteY1" fmla="*/ 0 h 229141"/>
                <a:gd name="connsiteX2" fmla="*/ 9187913 w 9187913"/>
                <a:gd name="connsiteY2" fmla="*/ 38100 h 229141"/>
                <a:gd name="connsiteX3" fmla="*/ 8925956 w 9187913"/>
                <a:gd name="connsiteY3" fmla="*/ 229141 h 229141"/>
                <a:gd name="connsiteX4" fmla="*/ 119043 w 9187913"/>
                <a:gd name="connsiteY4" fmla="*/ 229141 h 229141"/>
                <a:gd name="connsiteX0" fmla="*/ 164763 w 9233633"/>
                <a:gd name="connsiteY0" fmla="*/ 191041 h 191041"/>
                <a:gd name="connsiteX1" fmla="*/ 0 w 9233633"/>
                <a:gd name="connsiteY1" fmla="*/ 2540 h 191041"/>
                <a:gd name="connsiteX2" fmla="*/ 9233633 w 9233633"/>
                <a:gd name="connsiteY2" fmla="*/ 0 h 191041"/>
                <a:gd name="connsiteX3" fmla="*/ 8971676 w 9233633"/>
                <a:gd name="connsiteY3" fmla="*/ 191041 h 191041"/>
                <a:gd name="connsiteX4" fmla="*/ 164763 w 9233633"/>
                <a:gd name="connsiteY4" fmla="*/ 191041 h 191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633" h="191041">
                  <a:moveTo>
                    <a:pt x="164763" y="191041"/>
                  </a:moveTo>
                  <a:lnTo>
                    <a:pt x="0" y="2540"/>
                  </a:lnTo>
                  <a:lnTo>
                    <a:pt x="9233633" y="0"/>
                  </a:lnTo>
                  <a:lnTo>
                    <a:pt x="8971676" y="191041"/>
                  </a:lnTo>
                  <a:lnTo>
                    <a:pt x="164763" y="191041"/>
                  </a:lnTo>
                  <a:close/>
                </a:path>
              </a:pathLst>
            </a:custGeom>
            <a:solidFill>
              <a:srgbClr val="9951F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Freeform 5">
              <a:extLst>
                <a:ext uri="{FF2B5EF4-FFF2-40B4-BE49-F238E27FC236}">
                  <a16:creationId xmlns:a16="http://schemas.microsoft.com/office/drawing/2014/main" id="{822D5FAC-D927-D109-8859-FC1948C17488}"/>
                </a:ext>
              </a:extLst>
            </p:cNvPr>
            <p:cNvSpPr>
              <a:spLocks/>
            </p:cNvSpPr>
            <p:nvPr/>
          </p:nvSpPr>
          <p:spPr bwMode="auto">
            <a:xfrm>
              <a:off x="3924943" y="1726147"/>
              <a:ext cx="4342114" cy="688832"/>
            </a:xfrm>
            <a:custGeom>
              <a:avLst/>
              <a:gdLst>
                <a:gd name="T0" fmla="*/ 0 w 2798"/>
                <a:gd name="T1" fmla="*/ 0 h 452"/>
                <a:gd name="T2" fmla="*/ 2798 w 2798"/>
                <a:gd name="T3" fmla="*/ 0 h 452"/>
                <a:gd name="T4" fmla="*/ 2545 w 2798"/>
                <a:gd name="T5" fmla="*/ 452 h 452"/>
                <a:gd name="T6" fmla="*/ 276 w 2798"/>
                <a:gd name="T7" fmla="*/ 452 h 452"/>
                <a:gd name="T8" fmla="*/ 0 w 2798"/>
                <a:gd name="T9" fmla="*/ 0 h 452"/>
              </a:gdLst>
              <a:ahLst/>
              <a:cxnLst>
                <a:cxn ang="0">
                  <a:pos x="T0" y="T1"/>
                </a:cxn>
                <a:cxn ang="0">
                  <a:pos x="T2" y="T3"/>
                </a:cxn>
                <a:cxn ang="0">
                  <a:pos x="T4" y="T5"/>
                </a:cxn>
                <a:cxn ang="0">
                  <a:pos x="T6" y="T7"/>
                </a:cxn>
                <a:cxn ang="0">
                  <a:pos x="T8" y="T9"/>
                </a:cxn>
              </a:cxnLst>
              <a:rect l="0" t="0" r="r" b="b"/>
              <a:pathLst>
                <a:path w="2798" h="452">
                  <a:moveTo>
                    <a:pt x="0" y="0"/>
                  </a:moveTo>
                  <a:lnTo>
                    <a:pt x="2798" y="0"/>
                  </a:lnTo>
                  <a:lnTo>
                    <a:pt x="2545" y="452"/>
                  </a:lnTo>
                  <a:lnTo>
                    <a:pt x="276" y="452"/>
                  </a:lnTo>
                  <a:lnTo>
                    <a:pt x="0" y="0"/>
                  </a:ln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Freeform 6">
              <a:extLst>
                <a:ext uri="{FF2B5EF4-FFF2-40B4-BE49-F238E27FC236}">
                  <a16:creationId xmlns:a16="http://schemas.microsoft.com/office/drawing/2014/main" id="{EF616D1C-B44E-9E4E-8A80-9B3565D86753}"/>
                </a:ext>
              </a:extLst>
            </p:cNvPr>
            <p:cNvSpPr>
              <a:spLocks/>
            </p:cNvSpPr>
            <p:nvPr/>
          </p:nvSpPr>
          <p:spPr bwMode="auto">
            <a:xfrm>
              <a:off x="4402917" y="2485081"/>
              <a:ext cx="3386166" cy="690356"/>
            </a:xfrm>
            <a:custGeom>
              <a:avLst/>
              <a:gdLst>
                <a:gd name="T0" fmla="*/ 0 w 2182"/>
                <a:gd name="T1" fmla="*/ 0 h 453"/>
                <a:gd name="T2" fmla="*/ 2182 w 2182"/>
                <a:gd name="T3" fmla="*/ 0 h 453"/>
                <a:gd name="T4" fmla="*/ 1948 w 2182"/>
                <a:gd name="T5" fmla="*/ 453 h 453"/>
                <a:gd name="T6" fmla="*/ 257 w 2182"/>
                <a:gd name="T7" fmla="*/ 453 h 453"/>
                <a:gd name="T8" fmla="*/ 0 w 2182"/>
                <a:gd name="T9" fmla="*/ 0 h 453"/>
              </a:gdLst>
              <a:ahLst/>
              <a:cxnLst>
                <a:cxn ang="0">
                  <a:pos x="T0" y="T1"/>
                </a:cxn>
                <a:cxn ang="0">
                  <a:pos x="T2" y="T3"/>
                </a:cxn>
                <a:cxn ang="0">
                  <a:pos x="T4" y="T5"/>
                </a:cxn>
                <a:cxn ang="0">
                  <a:pos x="T6" y="T7"/>
                </a:cxn>
                <a:cxn ang="0">
                  <a:pos x="T8" y="T9"/>
                </a:cxn>
              </a:cxnLst>
              <a:rect l="0" t="0" r="r" b="b"/>
              <a:pathLst>
                <a:path w="2182" h="453">
                  <a:moveTo>
                    <a:pt x="0" y="0"/>
                  </a:moveTo>
                  <a:lnTo>
                    <a:pt x="2182" y="0"/>
                  </a:lnTo>
                  <a:lnTo>
                    <a:pt x="1948" y="453"/>
                  </a:lnTo>
                  <a:lnTo>
                    <a:pt x="257" y="453"/>
                  </a:lnTo>
                  <a:lnTo>
                    <a:pt x="0" y="0"/>
                  </a:lnTo>
                  <a:close/>
                </a:path>
              </a:pathLst>
            </a:custGeom>
            <a:solidFill>
              <a:srgbClr val="7213E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Freeform 7">
              <a:extLst>
                <a:ext uri="{FF2B5EF4-FFF2-40B4-BE49-F238E27FC236}">
                  <a16:creationId xmlns:a16="http://schemas.microsoft.com/office/drawing/2014/main" id="{9420E30F-0708-8A0E-89EC-1807A68E56FD}"/>
                </a:ext>
              </a:extLst>
            </p:cNvPr>
            <p:cNvSpPr>
              <a:spLocks/>
            </p:cNvSpPr>
            <p:nvPr/>
          </p:nvSpPr>
          <p:spPr bwMode="auto">
            <a:xfrm>
              <a:off x="4823472" y="3245539"/>
              <a:ext cx="2545056" cy="688832"/>
            </a:xfrm>
            <a:custGeom>
              <a:avLst/>
              <a:gdLst>
                <a:gd name="T0" fmla="*/ 0 w 1640"/>
                <a:gd name="T1" fmla="*/ 0 h 452"/>
                <a:gd name="T2" fmla="*/ 1640 w 1640"/>
                <a:gd name="T3" fmla="*/ 0 h 452"/>
                <a:gd name="T4" fmla="*/ 1401 w 1640"/>
                <a:gd name="T5" fmla="*/ 452 h 452"/>
                <a:gd name="T6" fmla="*/ 257 w 1640"/>
                <a:gd name="T7" fmla="*/ 452 h 452"/>
                <a:gd name="T8" fmla="*/ 0 w 1640"/>
                <a:gd name="T9" fmla="*/ 0 h 452"/>
              </a:gdLst>
              <a:ahLst/>
              <a:cxnLst>
                <a:cxn ang="0">
                  <a:pos x="T0" y="T1"/>
                </a:cxn>
                <a:cxn ang="0">
                  <a:pos x="T2" y="T3"/>
                </a:cxn>
                <a:cxn ang="0">
                  <a:pos x="T4" y="T5"/>
                </a:cxn>
                <a:cxn ang="0">
                  <a:pos x="T6" y="T7"/>
                </a:cxn>
                <a:cxn ang="0">
                  <a:pos x="T8" y="T9"/>
                </a:cxn>
              </a:cxnLst>
              <a:rect l="0" t="0" r="r" b="b"/>
              <a:pathLst>
                <a:path w="1640" h="452">
                  <a:moveTo>
                    <a:pt x="0" y="0"/>
                  </a:moveTo>
                  <a:lnTo>
                    <a:pt x="1640" y="0"/>
                  </a:lnTo>
                  <a:lnTo>
                    <a:pt x="1401" y="452"/>
                  </a:lnTo>
                  <a:lnTo>
                    <a:pt x="257" y="452"/>
                  </a:lnTo>
                  <a:lnTo>
                    <a:pt x="0" y="0"/>
                  </a:lnTo>
                  <a:close/>
                </a:path>
              </a:pathLst>
            </a:custGeom>
            <a:solidFill>
              <a:srgbClr val="0056F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Freeform 8">
              <a:extLst>
                <a:ext uri="{FF2B5EF4-FFF2-40B4-BE49-F238E27FC236}">
                  <a16:creationId xmlns:a16="http://schemas.microsoft.com/office/drawing/2014/main" id="{9163D999-B132-8AC6-E20A-96144A044911}"/>
                </a:ext>
              </a:extLst>
            </p:cNvPr>
            <p:cNvSpPr>
              <a:spLocks/>
            </p:cNvSpPr>
            <p:nvPr/>
          </p:nvSpPr>
          <p:spPr bwMode="auto">
            <a:xfrm>
              <a:off x="5254890" y="3996853"/>
              <a:ext cx="1682220" cy="690356"/>
            </a:xfrm>
            <a:custGeom>
              <a:avLst/>
              <a:gdLst>
                <a:gd name="T0" fmla="*/ 0 w 1084"/>
                <a:gd name="T1" fmla="*/ 0 h 453"/>
                <a:gd name="T2" fmla="*/ 1084 w 1084"/>
                <a:gd name="T3" fmla="*/ 0 h 453"/>
                <a:gd name="T4" fmla="*/ 863 w 1084"/>
                <a:gd name="T5" fmla="*/ 453 h 453"/>
                <a:gd name="T6" fmla="*/ 229 w 1084"/>
                <a:gd name="T7" fmla="*/ 453 h 453"/>
                <a:gd name="T8" fmla="*/ 0 w 1084"/>
                <a:gd name="T9" fmla="*/ 0 h 453"/>
              </a:gdLst>
              <a:ahLst/>
              <a:cxnLst>
                <a:cxn ang="0">
                  <a:pos x="T0" y="T1"/>
                </a:cxn>
                <a:cxn ang="0">
                  <a:pos x="T2" y="T3"/>
                </a:cxn>
                <a:cxn ang="0">
                  <a:pos x="T4" y="T5"/>
                </a:cxn>
                <a:cxn ang="0">
                  <a:pos x="T6" y="T7"/>
                </a:cxn>
                <a:cxn ang="0">
                  <a:pos x="T8" y="T9"/>
                </a:cxn>
              </a:cxnLst>
              <a:rect l="0" t="0" r="r" b="b"/>
              <a:pathLst>
                <a:path w="1084" h="453">
                  <a:moveTo>
                    <a:pt x="0" y="0"/>
                  </a:moveTo>
                  <a:lnTo>
                    <a:pt x="1084" y="0"/>
                  </a:lnTo>
                  <a:lnTo>
                    <a:pt x="863" y="453"/>
                  </a:lnTo>
                  <a:lnTo>
                    <a:pt x="229" y="453"/>
                  </a:lnTo>
                  <a:lnTo>
                    <a:pt x="0" y="0"/>
                  </a:lnTo>
                  <a:close/>
                </a:path>
              </a:pathLst>
            </a:custGeom>
            <a:solidFill>
              <a:srgbClr val="0F233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Freeform 9">
              <a:extLst>
                <a:ext uri="{FF2B5EF4-FFF2-40B4-BE49-F238E27FC236}">
                  <a16:creationId xmlns:a16="http://schemas.microsoft.com/office/drawing/2014/main" id="{2B6B32DE-9A7C-52A2-3D73-C67D87DDF549}"/>
                </a:ext>
              </a:extLst>
            </p:cNvPr>
            <p:cNvSpPr>
              <a:spLocks/>
            </p:cNvSpPr>
            <p:nvPr/>
          </p:nvSpPr>
          <p:spPr bwMode="auto">
            <a:xfrm>
              <a:off x="5631993" y="4757311"/>
              <a:ext cx="928014" cy="906759"/>
            </a:xfrm>
            <a:custGeom>
              <a:avLst/>
              <a:gdLst>
                <a:gd name="T0" fmla="*/ 0 w 598"/>
                <a:gd name="T1" fmla="*/ 0 h 595"/>
                <a:gd name="T2" fmla="*/ 598 w 598"/>
                <a:gd name="T3" fmla="*/ 0 h 595"/>
                <a:gd name="T4" fmla="*/ 299 w 598"/>
                <a:gd name="T5" fmla="*/ 595 h 595"/>
                <a:gd name="T6" fmla="*/ 0 w 598"/>
                <a:gd name="T7" fmla="*/ 0 h 595"/>
              </a:gdLst>
              <a:ahLst/>
              <a:cxnLst>
                <a:cxn ang="0">
                  <a:pos x="T0" y="T1"/>
                </a:cxn>
                <a:cxn ang="0">
                  <a:pos x="T2" y="T3"/>
                </a:cxn>
                <a:cxn ang="0">
                  <a:pos x="T4" y="T5"/>
                </a:cxn>
                <a:cxn ang="0">
                  <a:pos x="T6" y="T7"/>
                </a:cxn>
              </a:cxnLst>
              <a:rect l="0" t="0" r="r" b="b"/>
              <a:pathLst>
                <a:path w="598" h="595">
                  <a:moveTo>
                    <a:pt x="0" y="0"/>
                  </a:moveTo>
                  <a:lnTo>
                    <a:pt x="598" y="0"/>
                  </a:lnTo>
                  <a:lnTo>
                    <a:pt x="299" y="595"/>
                  </a:lnTo>
                  <a:lnTo>
                    <a:pt x="0" y="0"/>
                  </a:lnTo>
                  <a:close/>
                </a:path>
              </a:pathLst>
            </a:custGeom>
            <a:solidFill>
              <a:srgbClr val="FD349C"/>
            </a:solidFill>
            <a:ln>
              <a:solidFill>
                <a:srgbClr val="FD349C"/>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2" name="TextBox 31">
            <a:extLst>
              <a:ext uri="{FF2B5EF4-FFF2-40B4-BE49-F238E27FC236}">
                <a16:creationId xmlns:a16="http://schemas.microsoft.com/office/drawing/2014/main" id="{C085C360-0382-B0C0-0903-92549A0B0AF7}"/>
              </a:ext>
            </a:extLst>
          </p:cNvPr>
          <p:cNvSpPr txBox="1"/>
          <p:nvPr/>
        </p:nvSpPr>
        <p:spPr>
          <a:xfrm>
            <a:off x="25408131" y="2384461"/>
            <a:ext cx="5463601" cy="568900"/>
          </a:xfrm>
          <a:prstGeom prst="rect">
            <a:avLst/>
          </a:prstGeom>
        </p:spPr>
        <p:txBody>
          <a:bodyPr vert="horz" wrap="square" lIns="0" tIns="0" rIns="0" bIns="0" rtlCol="0" anchor="t" anchorCtr="0">
            <a:noAutofit/>
          </a:bodyPr>
          <a:lstStyle/>
          <a:p>
            <a:pPr algn="ctr">
              <a:spcAft>
                <a:spcPts val="600"/>
              </a:spcAft>
            </a:pPr>
            <a:r>
              <a:rPr lang="es-MX" sz="3600" b="1" dirty="0">
                <a:solidFill>
                  <a:schemeClr val="bg1"/>
                </a:solidFill>
              </a:rPr>
              <a:t>Aseguramiento</a:t>
            </a:r>
            <a:r>
              <a:rPr lang="en-US" sz="3600" b="1" dirty="0">
                <a:solidFill>
                  <a:schemeClr val="bg1"/>
                </a:solidFill>
              </a:rPr>
              <a:t> </a:t>
            </a:r>
            <a:r>
              <a:rPr lang="es-MX" sz="3600" b="1" dirty="0">
                <a:solidFill>
                  <a:schemeClr val="bg1"/>
                </a:solidFill>
              </a:rPr>
              <a:t>absoluto</a:t>
            </a:r>
          </a:p>
        </p:txBody>
      </p:sp>
      <p:sp>
        <p:nvSpPr>
          <p:cNvPr id="33" name="TextBox 32">
            <a:extLst>
              <a:ext uri="{FF2B5EF4-FFF2-40B4-BE49-F238E27FC236}">
                <a16:creationId xmlns:a16="http://schemas.microsoft.com/office/drawing/2014/main" id="{062B3C5B-5794-6DF0-9DAE-FBB869B4379B}"/>
              </a:ext>
            </a:extLst>
          </p:cNvPr>
          <p:cNvSpPr txBox="1"/>
          <p:nvPr/>
        </p:nvSpPr>
        <p:spPr>
          <a:xfrm>
            <a:off x="25211961" y="4526877"/>
            <a:ext cx="5855940" cy="743960"/>
          </a:xfrm>
          <a:prstGeom prst="rect">
            <a:avLst/>
          </a:prstGeom>
        </p:spPr>
        <p:txBody>
          <a:bodyPr vert="horz" wrap="square" lIns="0" tIns="0" rIns="0" bIns="0" rtlCol="0" anchor="t" anchorCtr="0">
            <a:noAutofit/>
          </a:bodyPr>
          <a:lstStyle/>
          <a:p>
            <a:pPr algn="ctr">
              <a:spcAft>
                <a:spcPts val="600"/>
              </a:spcAft>
            </a:pPr>
            <a:r>
              <a:rPr lang="es-MX" sz="3600" b="1" dirty="0">
                <a:solidFill>
                  <a:schemeClr val="bg1"/>
                </a:solidFill>
              </a:rPr>
              <a:t>Aseguramiento</a:t>
            </a:r>
            <a:r>
              <a:rPr lang="en-US" sz="3600" b="1" dirty="0">
                <a:solidFill>
                  <a:schemeClr val="bg1"/>
                </a:solidFill>
              </a:rPr>
              <a:t> </a:t>
            </a:r>
            <a:r>
              <a:rPr lang="es-MX" sz="3600" b="1" dirty="0">
                <a:solidFill>
                  <a:schemeClr val="bg1"/>
                </a:solidFill>
              </a:rPr>
              <a:t>razonable</a:t>
            </a:r>
          </a:p>
        </p:txBody>
      </p:sp>
      <p:sp>
        <p:nvSpPr>
          <p:cNvPr id="34" name="TextBox 33">
            <a:extLst>
              <a:ext uri="{FF2B5EF4-FFF2-40B4-BE49-F238E27FC236}">
                <a16:creationId xmlns:a16="http://schemas.microsoft.com/office/drawing/2014/main" id="{CBA901ED-F83A-E32B-7A7B-A592A186D6BC}"/>
              </a:ext>
            </a:extLst>
          </p:cNvPr>
          <p:cNvSpPr txBox="1"/>
          <p:nvPr/>
        </p:nvSpPr>
        <p:spPr>
          <a:xfrm>
            <a:off x="25211961" y="6647962"/>
            <a:ext cx="5855940" cy="743960"/>
          </a:xfrm>
          <a:prstGeom prst="rect">
            <a:avLst/>
          </a:prstGeom>
        </p:spPr>
        <p:txBody>
          <a:bodyPr vert="horz" wrap="square" lIns="0" tIns="0" rIns="0" bIns="0" rtlCol="0" anchor="t" anchorCtr="0">
            <a:noAutofit/>
          </a:bodyPr>
          <a:lstStyle/>
          <a:p>
            <a:pPr algn="ctr">
              <a:spcAft>
                <a:spcPts val="600"/>
              </a:spcAft>
            </a:pPr>
            <a:r>
              <a:rPr lang="es-MX" sz="3600" b="1" dirty="0">
                <a:solidFill>
                  <a:schemeClr val="bg1"/>
                </a:solidFill>
              </a:rPr>
              <a:t>Aseguramiento</a:t>
            </a:r>
            <a:r>
              <a:rPr lang="en-US" sz="3600" b="1" dirty="0">
                <a:solidFill>
                  <a:schemeClr val="bg1"/>
                </a:solidFill>
              </a:rPr>
              <a:t> </a:t>
            </a:r>
            <a:r>
              <a:rPr lang="es-MX" sz="3600" b="1" dirty="0">
                <a:solidFill>
                  <a:schemeClr val="bg1"/>
                </a:solidFill>
              </a:rPr>
              <a:t>limitado</a:t>
            </a:r>
          </a:p>
        </p:txBody>
      </p:sp>
      <p:sp>
        <p:nvSpPr>
          <p:cNvPr id="35" name="TextBox 34">
            <a:extLst>
              <a:ext uri="{FF2B5EF4-FFF2-40B4-BE49-F238E27FC236}">
                <a16:creationId xmlns:a16="http://schemas.microsoft.com/office/drawing/2014/main" id="{DEBD63B3-513E-E2BC-F17F-ABEE52648837}"/>
              </a:ext>
            </a:extLst>
          </p:cNvPr>
          <p:cNvSpPr txBox="1"/>
          <p:nvPr/>
        </p:nvSpPr>
        <p:spPr>
          <a:xfrm>
            <a:off x="26852255" y="8820106"/>
            <a:ext cx="2575352" cy="757693"/>
          </a:xfrm>
          <a:prstGeom prst="rect">
            <a:avLst/>
          </a:prstGeom>
        </p:spPr>
        <p:txBody>
          <a:bodyPr vert="horz" wrap="square" lIns="0" tIns="0" rIns="0" bIns="0" rtlCol="0" anchor="t" anchorCtr="0">
            <a:noAutofit/>
          </a:bodyPr>
          <a:lstStyle/>
          <a:p>
            <a:pPr algn="ctr">
              <a:spcAft>
                <a:spcPts val="600"/>
              </a:spcAft>
            </a:pPr>
            <a:r>
              <a:rPr lang="es-MX" sz="3600" b="1" i="1" dirty="0">
                <a:solidFill>
                  <a:schemeClr val="bg1"/>
                </a:solidFill>
              </a:rPr>
              <a:t>Trivial</a:t>
            </a:r>
          </a:p>
        </p:txBody>
      </p:sp>
      <p:sp>
        <p:nvSpPr>
          <p:cNvPr id="37" name="TextBox 36">
            <a:extLst>
              <a:ext uri="{FF2B5EF4-FFF2-40B4-BE49-F238E27FC236}">
                <a16:creationId xmlns:a16="http://schemas.microsoft.com/office/drawing/2014/main" id="{449B923A-AC47-9B10-44E3-0C45463F4A29}"/>
              </a:ext>
            </a:extLst>
          </p:cNvPr>
          <p:cNvSpPr txBox="1"/>
          <p:nvPr/>
        </p:nvSpPr>
        <p:spPr>
          <a:xfrm>
            <a:off x="26852255" y="10618462"/>
            <a:ext cx="2575352" cy="757693"/>
          </a:xfrm>
          <a:prstGeom prst="rect">
            <a:avLst/>
          </a:prstGeom>
        </p:spPr>
        <p:txBody>
          <a:bodyPr vert="horz" wrap="square" lIns="0" tIns="0" rIns="0" bIns="0" rtlCol="0" anchor="t" anchorCtr="0">
            <a:noAutofit/>
          </a:bodyPr>
          <a:lstStyle/>
          <a:p>
            <a:pPr algn="ctr">
              <a:spcAft>
                <a:spcPts val="600"/>
              </a:spcAft>
            </a:pPr>
            <a:r>
              <a:rPr lang="es-MX" sz="3600" b="1" i="1" dirty="0">
                <a:solidFill>
                  <a:schemeClr val="bg1"/>
                </a:solidFill>
              </a:rPr>
              <a:t>-</a:t>
            </a:r>
          </a:p>
        </p:txBody>
      </p:sp>
      <p:sp>
        <p:nvSpPr>
          <p:cNvPr id="41" name="TextBox 40">
            <a:extLst>
              <a:ext uri="{FF2B5EF4-FFF2-40B4-BE49-F238E27FC236}">
                <a16:creationId xmlns:a16="http://schemas.microsoft.com/office/drawing/2014/main" id="{CE369F62-892D-0469-D9EB-D13616598F67}"/>
              </a:ext>
            </a:extLst>
          </p:cNvPr>
          <p:cNvSpPr txBox="1"/>
          <p:nvPr/>
        </p:nvSpPr>
        <p:spPr>
          <a:xfrm>
            <a:off x="16395476" y="2722340"/>
            <a:ext cx="4962295" cy="1269578"/>
          </a:xfrm>
          <a:prstGeom prst="rect">
            <a:avLst/>
          </a:prstGeom>
          <a:noFill/>
        </p:spPr>
        <p:txBody>
          <a:bodyPr wrap="square" lIns="0" tIns="0" rIns="0" bIns="0" rtlCol="0">
            <a:spAutoFit/>
          </a:bodyPr>
          <a:lstStyle/>
          <a:p>
            <a:pPr>
              <a:lnSpc>
                <a:spcPts val="3400"/>
              </a:lnSpc>
              <a:spcAft>
                <a:spcPts val="300"/>
              </a:spcAft>
              <a:defRPr/>
            </a:pPr>
            <a:r>
              <a:rPr lang="es-MX" sz="2800" b="1" dirty="0">
                <a:solidFill>
                  <a:srgbClr val="00338D"/>
                </a:solidFill>
                <a:latin typeface="Arial"/>
              </a:rPr>
              <a:t>Aseguramiento absoluto</a:t>
            </a:r>
            <a:r>
              <a:rPr lang="es-MX" sz="2800" dirty="0">
                <a:solidFill>
                  <a:srgbClr val="00338D"/>
                </a:solidFill>
                <a:latin typeface="Arial"/>
              </a:rPr>
              <a:t> no es una opción, ya que rara vez, o nunca, es posible.</a:t>
            </a:r>
            <a:endParaRPr kumimoji="0" lang="en-GB" sz="2800" i="0" u="none" strike="noStrike" kern="1200" cap="none" spc="0" normalizeH="0" baseline="0" noProof="0" dirty="0">
              <a:ln>
                <a:noFill/>
              </a:ln>
              <a:solidFill>
                <a:srgbClr val="00338D"/>
              </a:solidFill>
              <a:effectLst/>
              <a:uLnTx/>
              <a:uFillTx/>
              <a:latin typeface="Arial"/>
              <a:ea typeface="+mn-ea"/>
              <a:cs typeface="+mn-cs"/>
            </a:endParaRPr>
          </a:p>
        </p:txBody>
      </p:sp>
      <p:sp>
        <p:nvSpPr>
          <p:cNvPr id="44" name="TextBox 43">
            <a:extLst>
              <a:ext uri="{FF2B5EF4-FFF2-40B4-BE49-F238E27FC236}">
                <a16:creationId xmlns:a16="http://schemas.microsoft.com/office/drawing/2014/main" id="{EBB62C75-4B9A-F466-F05C-AA017382CFAE}"/>
              </a:ext>
            </a:extLst>
          </p:cNvPr>
          <p:cNvSpPr txBox="1"/>
          <p:nvPr/>
        </p:nvSpPr>
        <p:spPr>
          <a:xfrm>
            <a:off x="34193855" y="2722340"/>
            <a:ext cx="8325745" cy="4332917"/>
          </a:xfrm>
          <a:prstGeom prst="rect">
            <a:avLst/>
          </a:prstGeom>
          <a:noFill/>
        </p:spPr>
        <p:txBody>
          <a:bodyPr wrap="square" lIns="0" tIns="0" rIns="0" bIns="0" rtlCol="0">
            <a:spAutoFit/>
          </a:bodyPr>
          <a:lstStyle/>
          <a:p>
            <a:pPr marL="0" marR="0" lvl="0" indent="0" algn="l" defTabSz="914400" rtl="0" eaLnBrk="1" fontAlgn="auto" latinLnBrk="0" hangingPunct="1">
              <a:lnSpc>
                <a:spcPts val="3400"/>
              </a:lnSpc>
              <a:spcBef>
                <a:spcPts val="0"/>
              </a:spcBef>
              <a:spcAft>
                <a:spcPts val="300"/>
              </a:spcAft>
              <a:buClrTx/>
              <a:buSzTx/>
              <a:buFontTx/>
              <a:buNone/>
              <a:tabLst/>
              <a:defRPr/>
            </a:pPr>
            <a:r>
              <a:rPr lang="es-MX" sz="2800" b="1" dirty="0">
                <a:solidFill>
                  <a:srgbClr val="7213EA"/>
                </a:solidFill>
                <a:latin typeface="Arial"/>
              </a:rPr>
              <a:t>Aseguramiento razonable</a:t>
            </a:r>
            <a:r>
              <a:rPr lang="es-MX" sz="2800" dirty="0">
                <a:solidFill>
                  <a:srgbClr val="7213EA"/>
                </a:solidFill>
                <a:latin typeface="Arial"/>
              </a:rPr>
              <a:t> </a:t>
            </a:r>
            <a:r>
              <a:rPr lang="es-MX" sz="2800" dirty="0">
                <a:solidFill>
                  <a:srgbClr val="00338D"/>
                </a:solidFill>
                <a:latin typeface="Arial"/>
              </a:rPr>
              <a:t>es una seguridad alta pero no absoluta. Reduce el riesgo de compromiso a un nivel aceptablemente bajo dadas las circunstancias. La naturaleza y el alcance del trabajo permiten expresar una opinión/conclusión de seguridad razonable (como una opinión de auditoría); por ejemplo, que los datos de circulación de un periódico han sido preparados, en todos los aspectos importantes, de acuerdo con la metodología de cálculo de los reguladores.</a:t>
            </a:r>
            <a:endParaRPr kumimoji="0" lang="en-GB" sz="2800" i="0" u="none" strike="noStrike" kern="1200" cap="none" spc="0" normalizeH="0" baseline="0" noProof="0" dirty="0">
              <a:ln>
                <a:noFill/>
              </a:ln>
              <a:solidFill>
                <a:srgbClr val="00338D"/>
              </a:solidFill>
              <a:effectLst/>
              <a:uLnTx/>
              <a:uFillTx/>
              <a:latin typeface="Arial"/>
              <a:ea typeface="+mn-ea"/>
              <a:cs typeface="+mn-cs"/>
            </a:endParaRPr>
          </a:p>
        </p:txBody>
      </p:sp>
      <p:sp>
        <p:nvSpPr>
          <p:cNvPr id="47" name="TextBox 46">
            <a:extLst>
              <a:ext uri="{FF2B5EF4-FFF2-40B4-BE49-F238E27FC236}">
                <a16:creationId xmlns:a16="http://schemas.microsoft.com/office/drawing/2014/main" id="{6DA38FEE-7174-ED16-AA42-3B3ED0893CC0}"/>
              </a:ext>
            </a:extLst>
          </p:cNvPr>
          <p:cNvSpPr txBox="1"/>
          <p:nvPr/>
        </p:nvSpPr>
        <p:spPr>
          <a:xfrm>
            <a:off x="16395475" y="5174214"/>
            <a:ext cx="7536313" cy="7385035"/>
          </a:xfrm>
          <a:prstGeom prst="rect">
            <a:avLst/>
          </a:prstGeom>
          <a:noFill/>
        </p:spPr>
        <p:txBody>
          <a:bodyPr wrap="square" lIns="0" tIns="0" rIns="0" bIns="0" rtlCol="0">
            <a:spAutoFit/>
          </a:bodyPr>
          <a:lstStyle/>
          <a:p>
            <a:pPr marL="0" marR="0" lvl="0" indent="0" algn="l" defTabSz="914400" rtl="0" eaLnBrk="1" fontAlgn="auto" latinLnBrk="0" hangingPunct="1">
              <a:lnSpc>
                <a:spcPts val="3400"/>
              </a:lnSpc>
              <a:spcBef>
                <a:spcPts val="0"/>
              </a:spcBef>
              <a:spcAft>
                <a:spcPts val="300"/>
              </a:spcAft>
              <a:buClrTx/>
              <a:buSzTx/>
              <a:buFontTx/>
              <a:buNone/>
              <a:tabLst/>
              <a:defRPr/>
            </a:pPr>
            <a:r>
              <a:rPr kumimoji="0" lang="es-MX" sz="2800" b="1" i="0" u="none" strike="noStrike" kern="1200" cap="none" spc="0" normalizeH="0" baseline="0" noProof="0" dirty="0">
                <a:ln>
                  <a:noFill/>
                </a:ln>
                <a:solidFill>
                  <a:srgbClr val="0056F2"/>
                </a:solidFill>
                <a:effectLst/>
                <a:uLnTx/>
                <a:uFillTx/>
                <a:latin typeface="Arial"/>
                <a:ea typeface="+mn-ea"/>
                <a:cs typeface="+mn-cs"/>
              </a:rPr>
              <a:t>Aseguramiento limitado</a:t>
            </a:r>
            <a:r>
              <a:rPr kumimoji="0" lang="es-MX" sz="2800" i="0" u="none" strike="noStrike" kern="1200" cap="none" spc="0" normalizeH="0" baseline="0" noProof="0" dirty="0">
                <a:ln>
                  <a:noFill/>
                </a:ln>
                <a:solidFill>
                  <a:srgbClr val="0056F2"/>
                </a:solidFill>
                <a:effectLst/>
                <a:uLnTx/>
                <a:uFillTx/>
                <a:latin typeface="Arial"/>
                <a:ea typeface="+mn-ea"/>
                <a:cs typeface="+mn-cs"/>
              </a:rPr>
              <a:t> </a:t>
            </a:r>
            <a:r>
              <a:rPr kumimoji="0" lang="es-MX" sz="2800" i="0" u="none" strike="noStrike" kern="1200" cap="none" spc="0" normalizeH="0" baseline="0" noProof="0" dirty="0">
                <a:ln>
                  <a:noFill/>
                </a:ln>
                <a:solidFill>
                  <a:srgbClr val="00338D"/>
                </a:solidFill>
                <a:effectLst/>
                <a:uLnTx/>
                <a:uFillTx/>
                <a:latin typeface="Arial"/>
                <a:ea typeface="+mn-ea"/>
                <a:cs typeface="+mn-cs"/>
              </a:rPr>
              <a:t>proporciona un nivel de riesgo del trabajo que es aceptable en las circunstancias del trabajo, pero donde ese riesgo es mayor que para un trabajo de seguridad razonable como base para expresar una conclusión en una forma que transmita si, con base en los procedimientos realizados y la evidencia, ha llegado a su conocimiento un asunto que le ha hecho creer que la materia </a:t>
            </a:r>
            <a:br>
              <a:rPr kumimoji="0" lang="es-MX" sz="2800" i="0" u="none" strike="noStrike" kern="1200" cap="none" spc="0" normalizeH="0" baseline="0" noProof="0" dirty="0">
                <a:ln>
                  <a:noFill/>
                </a:ln>
                <a:solidFill>
                  <a:srgbClr val="00338D"/>
                </a:solidFill>
                <a:effectLst/>
                <a:uLnTx/>
                <a:uFillTx/>
                <a:latin typeface="Arial"/>
                <a:ea typeface="+mn-ea"/>
                <a:cs typeface="+mn-cs"/>
              </a:rPr>
            </a:br>
            <a:r>
              <a:rPr kumimoji="0" lang="es-MX" sz="2800" i="0" u="none" strike="noStrike" kern="1200" cap="none" spc="0" normalizeH="0" baseline="0" noProof="0" dirty="0">
                <a:ln>
                  <a:noFill/>
                </a:ln>
                <a:solidFill>
                  <a:srgbClr val="00338D"/>
                </a:solidFill>
                <a:effectLst/>
                <a:uLnTx/>
                <a:uFillTx/>
                <a:latin typeface="Arial"/>
                <a:ea typeface="+mn-ea"/>
                <a:cs typeface="+mn-cs"/>
              </a:rPr>
              <a:t>objeto de análisis (SMI) contiene errores materiales</a:t>
            </a:r>
            <a:r>
              <a:rPr lang="es-MX" sz="2800" dirty="0">
                <a:solidFill>
                  <a:srgbClr val="00338D"/>
                </a:solidFill>
                <a:latin typeface="Arial"/>
              </a:rPr>
              <a:t>. </a:t>
            </a:r>
            <a:r>
              <a:rPr kumimoji="0" lang="es-MX" sz="2800" i="0" u="none" strike="noStrike" kern="1200" cap="none" spc="0" normalizeH="0" baseline="0" noProof="0" dirty="0">
                <a:ln>
                  <a:noFill/>
                </a:ln>
                <a:solidFill>
                  <a:srgbClr val="00338D"/>
                </a:solidFill>
                <a:effectLst/>
                <a:uLnTx/>
                <a:uFillTx/>
                <a:latin typeface="Arial"/>
                <a:ea typeface="+mn-ea"/>
                <a:cs typeface="+mn-cs"/>
              </a:rPr>
              <a:t>La naturaleza, el momento y el alcance de los procedimientos realizados en un trabajo de seguridad limitada son delimitados en comparación con los necesarios en un trabajo de seguridad razonable, pero se planifican para obtener un nivel de seguridad que, a su juicio profesional, sea significativo.</a:t>
            </a:r>
          </a:p>
        </p:txBody>
      </p:sp>
      <p:sp>
        <p:nvSpPr>
          <p:cNvPr id="48" name="TextBox 47">
            <a:extLst>
              <a:ext uri="{FF2B5EF4-FFF2-40B4-BE49-F238E27FC236}">
                <a16:creationId xmlns:a16="http://schemas.microsoft.com/office/drawing/2014/main" id="{4B2D3DEE-E245-534F-F7C9-73C39496B3BF}"/>
              </a:ext>
            </a:extLst>
          </p:cNvPr>
          <p:cNvSpPr txBox="1"/>
          <p:nvPr/>
        </p:nvSpPr>
        <p:spPr>
          <a:xfrm>
            <a:off x="34193855" y="7978458"/>
            <a:ext cx="7705259" cy="1308050"/>
          </a:xfrm>
          <a:prstGeom prst="rect">
            <a:avLst/>
          </a:prstGeom>
          <a:noFill/>
        </p:spPr>
        <p:txBody>
          <a:bodyPr wrap="square" lIns="0" tIns="0" rIns="0" bIns="0" rtlCol="0">
            <a:spAutoFit/>
          </a:bodyPr>
          <a:lstStyle/>
          <a:p>
            <a:pPr marL="0" marR="0" lvl="0" indent="0" algn="l" defTabSz="914400" rtl="0" eaLnBrk="1" fontAlgn="auto" latinLnBrk="0" hangingPunct="1">
              <a:lnSpc>
                <a:spcPts val="3400"/>
              </a:lnSpc>
              <a:spcBef>
                <a:spcPts val="0"/>
              </a:spcBef>
              <a:spcAft>
                <a:spcPts val="300"/>
              </a:spcAft>
              <a:buClrTx/>
              <a:buSzTx/>
              <a:buFontTx/>
              <a:buNone/>
              <a:tabLst/>
              <a:defRPr/>
            </a:pPr>
            <a:r>
              <a:rPr kumimoji="0" lang="es-MX" sz="2800" b="1" i="0" u="none" strike="noStrike" kern="1200" cap="none" spc="0" normalizeH="0" baseline="0" noProof="0" dirty="0">
                <a:ln>
                  <a:noFill/>
                </a:ln>
                <a:solidFill>
                  <a:srgbClr val="0F233C"/>
                </a:solidFill>
                <a:effectLst/>
                <a:uLnTx/>
                <a:uFillTx/>
                <a:latin typeface="Arial"/>
                <a:ea typeface="+mn-ea"/>
                <a:cs typeface="+mn-cs"/>
              </a:rPr>
              <a:t>Aseguramiento trivial/no significativo</a:t>
            </a:r>
          </a:p>
          <a:p>
            <a:pPr marL="0" marR="0" lvl="0" indent="0" algn="l" defTabSz="914400" rtl="0" eaLnBrk="1" fontAlgn="auto" latinLnBrk="0" hangingPunct="1">
              <a:lnSpc>
                <a:spcPts val="3400"/>
              </a:lnSpc>
              <a:spcBef>
                <a:spcPts val="0"/>
              </a:spcBef>
              <a:spcAft>
                <a:spcPts val="300"/>
              </a:spcAft>
              <a:buClrTx/>
              <a:buSzTx/>
              <a:buFontTx/>
              <a:buNone/>
              <a:tabLst/>
              <a:defRPr/>
            </a:pPr>
            <a:r>
              <a:rPr lang="es-MX" sz="2800" dirty="0">
                <a:solidFill>
                  <a:srgbClr val="00338D"/>
                </a:solidFill>
                <a:latin typeface="Arial"/>
              </a:rPr>
              <a:t>El aseguramiento</a:t>
            </a:r>
            <a:r>
              <a:rPr kumimoji="0" lang="es-MX" sz="2800" i="0" u="none" strike="noStrike" kern="1200" cap="none" spc="0" normalizeH="0" baseline="0" noProof="0" dirty="0">
                <a:ln>
                  <a:noFill/>
                </a:ln>
                <a:solidFill>
                  <a:srgbClr val="00338D"/>
                </a:solidFill>
                <a:effectLst/>
                <a:uLnTx/>
                <a:uFillTx/>
                <a:latin typeface="Arial"/>
                <a:ea typeface="+mn-ea"/>
                <a:cs typeface="+mn-cs"/>
              </a:rPr>
              <a:t> a este nivel no es significativo para los usuarios previstos.</a:t>
            </a:r>
          </a:p>
        </p:txBody>
      </p:sp>
      <p:sp>
        <p:nvSpPr>
          <p:cNvPr id="58" name="TextBox 57">
            <a:extLst>
              <a:ext uri="{FF2B5EF4-FFF2-40B4-BE49-F238E27FC236}">
                <a16:creationId xmlns:a16="http://schemas.microsoft.com/office/drawing/2014/main" id="{DCC85532-B97A-E331-2589-F2A71FD5B3AC}"/>
              </a:ext>
            </a:extLst>
          </p:cNvPr>
          <p:cNvSpPr txBox="1"/>
          <p:nvPr/>
        </p:nvSpPr>
        <p:spPr>
          <a:xfrm>
            <a:off x="34193855" y="9883766"/>
            <a:ext cx="7868545" cy="2191306"/>
          </a:xfrm>
          <a:prstGeom prst="rect">
            <a:avLst/>
          </a:prstGeom>
          <a:noFill/>
        </p:spPr>
        <p:txBody>
          <a:bodyPr wrap="square" lIns="0" tIns="0" rIns="0" bIns="0" rtlCol="0">
            <a:spAutoFit/>
          </a:bodyPr>
          <a:lstStyle/>
          <a:p>
            <a:pPr marL="0" marR="0" lvl="0" indent="0" algn="l" defTabSz="914400" rtl="0" eaLnBrk="1" fontAlgn="auto" latinLnBrk="0" hangingPunct="1">
              <a:lnSpc>
                <a:spcPts val="3400"/>
              </a:lnSpc>
              <a:spcBef>
                <a:spcPts val="0"/>
              </a:spcBef>
              <a:spcAft>
                <a:spcPts val="300"/>
              </a:spcAft>
              <a:buClrTx/>
              <a:buSzTx/>
              <a:buFontTx/>
              <a:buNone/>
              <a:tabLst/>
              <a:defRPr/>
            </a:pPr>
            <a:r>
              <a:rPr lang="es-MX" sz="2800" b="1" dirty="0">
                <a:solidFill>
                  <a:srgbClr val="FD349C"/>
                </a:solidFill>
                <a:latin typeface="Arial"/>
              </a:rPr>
              <a:t>Sin aseguramiento</a:t>
            </a:r>
            <a:endParaRPr lang="es-MX" sz="2800" dirty="0">
              <a:solidFill>
                <a:srgbClr val="FD349C"/>
              </a:solidFill>
              <a:latin typeface="Arial"/>
            </a:endParaRPr>
          </a:p>
          <a:p>
            <a:pPr marL="0" marR="0" lvl="0" indent="0" algn="l" defTabSz="914400" rtl="0" eaLnBrk="1" fontAlgn="auto" latinLnBrk="0" hangingPunct="1">
              <a:lnSpc>
                <a:spcPts val="3400"/>
              </a:lnSpc>
              <a:spcBef>
                <a:spcPts val="0"/>
              </a:spcBef>
              <a:spcAft>
                <a:spcPts val="300"/>
              </a:spcAft>
              <a:buClrTx/>
              <a:buSzTx/>
              <a:buFontTx/>
              <a:buNone/>
              <a:tabLst/>
              <a:defRPr/>
            </a:pPr>
            <a:r>
              <a:rPr lang="es-MX" sz="2800" dirty="0">
                <a:solidFill>
                  <a:srgbClr val="00338D"/>
                </a:solidFill>
                <a:latin typeface="Arial"/>
              </a:rPr>
              <a:t>No hay evidencia suficiente para respaldar un encargo de aseguramiento. En cambio, esto puede ser un trabajo de procedimientos acordados o un trabajo de asesoramiento.</a:t>
            </a:r>
            <a:endParaRPr kumimoji="0" lang="en-GB" sz="2800" i="0" u="none" strike="noStrike" kern="1200" cap="none" spc="0" normalizeH="0" baseline="0" noProof="0" dirty="0">
              <a:ln>
                <a:noFill/>
              </a:ln>
              <a:solidFill>
                <a:srgbClr val="00338D"/>
              </a:solidFill>
              <a:effectLst/>
              <a:uLnTx/>
              <a:uFillTx/>
              <a:latin typeface="Arial"/>
              <a:ea typeface="+mn-ea"/>
              <a:cs typeface="+mn-cs"/>
            </a:endParaRPr>
          </a:p>
        </p:txBody>
      </p:sp>
      <p:cxnSp>
        <p:nvCxnSpPr>
          <p:cNvPr id="63" name="Straight Connector 62">
            <a:extLst>
              <a:ext uri="{FF2B5EF4-FFF2-40B4-BE49-F238E27FC236}">
                <a16:creationId xmlns:a16="http://schemas.microsoft.com/office/drawing/2014/main" id="{27B72B7C-DCC6-B431-83A9-1127C4131CEB}"/>
              </a:ext>
            </a:extLst>
          </p:cNvPr>
          <p:cNvCxnSpPr>
            <a:cxnSpLocks/>
          </p:cNvCxnSpPr>
          <p:nvPr/>
        </p:nvCxnSpPr>
        <p:spPr>
          <a:xfrm flipH="1">
            <a:off x="31455399" y="4898857"/>
            <a:ext cx="2448653" cy="0"/>
          </a:xfrm>
          <a:prstGeom prst="line">
            <a:avLst/>
          </a:prstGeom>
          <a:ln w="76200">
            <a:solidFill>
              <a:srgbClr val="7213EA"/>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0AC96EBD-6166-D6E4-15EC-496F5E5CB54B}"/>
              </a:ext>
            </a:extLst>
          </p:cNvPr>
          <p:cNvCxnSpPr/>
          <p:nvPr/>
        </p:nvCxnSpPr>
        <p:spPr>
          <a:xfrm flipH="1">
            <a:off x="21179861" y="2967316"/>
            <a:ext cx="2448653" cy="0"/>
          </a:xfrm>
          <a:prstGeom prst="line">
            <a:avLst/>
          </a:prstGeom>
          <a:ln w="76200">
            <a:solidFill>
              <a:srgbClr val="00338D"/>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5B973811-7A96-1F7C-C285-D9379E97CD6C}"/>
              </a:ext>
            </a:extLst>
          </p:cNvPr>
          <p:cNvCxnSpPr>
            <a:cxnSpLocks/>
          </p:cNvCxnSpPr>
          <p:nvPr/>
        </p:nvCxnSpPr>
        <p:spPr>
          <a:xfrm flipH="1">
            <a:off x="24137833" y="7019942"/>
            <a:ext cx="1270298" cy="0"/>
          </a:xfrm>
          <a:prstGeom prst="line">
            <a:avLst/>
          </a:prstGeom>
          <a:ln w="76200">
            <a:solidFill>
              <a:srgbClr val="0056F2"/>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E5B17577-EE58-2DD7-A932-7488A808DC94}"/>
              </a:ext>
            </a:extLst>
          </p:cNvPr>
          <p:cNvCxnSpPr>
            <a:cxnSpLocks/>
          </p:cNvCxnSpPr>
          <p:nvPr/>
        </p:nvCxnSpPr>
        <p:spPr>
          <a:xfrm flipH="1">
            <a:off x="29401700" y="8791363"/>
            <a:ext cx="4502352" cy="0"/>
          </a:xfrm>
          <a:prstGeom prst="line">
            <a:avLst/>
          </a:prstGeom>
          <a:ln w="76200">
            <a:solidFill>
              <a:srgbClr val="0F233C"/>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5F8AF794-AA99-CBEE-2B47-54DF6236C9AC}"/>
              </a:ext>
            </a:extLst>
          </p:cNvPr>
          <p:cNvCxnSpPr>
            <a:cxnSpLocks/>
          </p:cNvCxnSpPr>
          <p:nvPr/>
        </p:nvCxnSpPr>
        <p:spPr>
          <a:xfrm flipH="1">
            <a:off x="28468156" y="11180522"/>
            <a:ext cx="5435896" cy="0"/>
          </a:xfrm>
          <a:prstGeom prst="line">
            <a:avLst/>
          </a:prstGeom>
          <a:ln w="76200">
            <a:solidFill>
              <a:srgbClr val="FD349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2986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144D4-AC04-C9B5-50AC-86388278D634}"/>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852BC87F-7668-CC76-8DDC-4D95C667C1D1}"/>
              </a:ext>
            </a:extLst>
          </p:cNvPr>
          <p:cNvSpPr/>
          <p:nvPr/>
        </p:nvSpPr>
        <p:spPr>
          <a:xfrm>
            <a:off x="2502141" y="3632064"/>
            <a:ext cx="38849057" cy="3681548"/>
          </a:xfrm>
          <a:prstGeom prst="rect">
            <a:avLst/>
          </a:prstGeom>
          <a:solidFill>
            <a:srgbClr val="0F23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angle 35">
            <a:extLst>
              <a:ext uri="{FF2B5EF4-FFF2-40B4-BE49-F238E27FC236}">
                <a16:creationId xmlns:a16="http://schemas.microsoft.com/office/drawing/2014/main" id="{ED343991-DAC3-E4B6-66BE-A5B1259A305A}"/>
              </a:ext>
            </a:extLst>
          </p:cNvPr>
          <p:cNvSpPr/>
          <p:nvPr/>
        </p:nvSpPr>
        <p:spPr>
          <a:xfrm>
            <a:off x="2502141" y="7833449"/>
            <a:ext cx="38849057" cy="3681548"/>
          </a:xfrm>
          <a:prstGeom prst="rect">
            <a:avLst/>
          </a:prstGeom>
          <a:solidFill>
            <a:srgbClr val="0033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TextBox 6">
            <a:extLst>
              <a:ext uri="{FF2B5EF4-FFF2-40B4-BE49-F238E27FC236}">
                <a16:creationId xmlns:a16="http://schemas.microsoft.com/office/drawing/2014/main" id="{847A0BCD-1226-FE8F-A014-31AAB030829A}"/>
              </a:ext>
            </a:extLst>
          </p:cNvPr>
          <p:cNvSpPr txBox="1"/>
          <p:nvPr/>
        </p:nvSpPr>
        <p:spPr>
          <a:xfrm>
            <a:off x="2385160" y="751325"/>
            <a:ext cx="30558640" cy="2092881"/>
          </a:xfrm>
          <a:prstGeom prst="rect">
            <a:avLst/>
          </a:prstGeom>
          <a:noFill/>
        </p:spPr>
        <p:txBody>
          <a:bodyPr wrap="square" rtlCol="0">
            <a:spAutoFit/>
          </a:bodyPr>
          <a:lstStyle/>
          <a:p>
            <a:r>
              <a:rPr lang="es-MX" sz="13000" dirty="0">
                <a:solidFill>
                  <a:srgbClr val="00338D"/>
                </a:solidFill>
                <a:latin typeface="KPMG Bold" panose="020B0803030202040204" pitchFamily="34" charset="0"/>
              </a:rPr>
              <a:t>Niveles de aseguramiento</a:t>
            </a:r>
          </a:p>
        </p:txBody>
      </p:sp>
      <p:sp>
        <p:nvSpPr>
          <p:cNvPr id="11" name="Shape 8">
            <a:extLst>
              <a:ext uri="{FF2B5EF4-FFF2-40B4-BE49-F238E27FC236}">
                <a16:creationId xmlns:a16="http://schemas.microsoft.com/office/drawing/2014/main" id="{C5E513B6-27F9-E4BF-16BA-4AA5056DA6C8}"/>
              </a:ext>
            </a:extLst>
          </p:cNvPr>
          <p:cNvSpPr txBox="1">
            <a:spLocks/>
          </p:cNvSpPr>
          <p:nvPr/>
        </p:nvSpPr>
        <p:spPr>
          <a:xfrm>
            <a:off x="11117344"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22</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0637C469-B24F-B9B0-F1D5-9C0C58887D96}"/>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rgbClr val="00338D"/>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2B6A0906-BAE3-3182-BE51-ABE44D895E5F}"/>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0EA322D4-D671-CD53-F5FA-501F312BAC1F}"/>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8FF6AEF0-08E6-4D88-C7FC-FA1F5FE5D754}"/>
              </a:ext>
            </a:extLst>
          </p:cNvPr>
          <p:cNvCxnSpPr>
            <a:cxnSpLocks/>
          </p:cNvCxnSpPr>
          <p:nvPr/>
        </p:nvCxnSpPr>
        <p:spPr>
          <a:xfrm>
            <a:off x="40606106" y="12999551"/>
            <a:ext cx="0" cy="795772"/>
          </a:xfrm>
          <a:prstGeom prst="line">
            <a:avLst/>
          </a:prstGeom>
          <a:ln w="57150">
            <a:solidFill>
              <a:srgbClr val="00338D"/>
            </a:solidFill>
          </a:ln>
        </p:spPr>
        <p:style>
          <a:lnRef idx="1">
            <a:schemeClr val="accent1"/>
          </a:lnRef>
          <a:fillRef idx="0">
            <a:schemeClr val="accent1"/>
          </a:fillRef>
          <a:effectRef idx="0">
            <a:schemeClr val="accent1"/>
          </a:effectRef>
          <a:fontRef idx="minor">
            <a:schemeClr val="tx1"/>
          </a:fontRef>
        </p:style>
      </p:cxnSp>
      <p:sp>
        <p:nvSpPr>
          <p:cNvPr id="21" name="Shape 8">
            <a:extLst>
              <a:ext uri="{FF2B5EF4-FFF2-40B4-BE49-F238E27FC236}">
                <a16:creationId xmlns:a16="http://schemas.microsoft.com/office/drawing/2014/main" id="{3BE8CF92-8D4E-9608-A1E5-6943FA409C7D}"/>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rgbClr val="00338D"/>
                </a:solidFill>
                <a:latin typeface="Arial" panose="020B0604020202020204" pitchFamily="34" charset="0"/>
                <a:cs typeface="Arial" panose="020B0604020202020204" pitchFamily="34" charset="0"/>
              </a:rPr>
              <a:pPr/>
              <a:t>22</a:t>
            </a:fld>
            <a:endParaRPr lang="en-GB" sz="3600" dirty="0">
              <a:solidFill>
                <a:srgbClr val="00338D"/>
              </a:solidFill>
              <a:latin typeface="Arial" panose="020B0604020202020204" pitchFamily="34" charset="0"/>
              <a:cs typeface="Arial" panose="020B0604020202020204" pitchFamily="34" charset="0"/>
            </a:endParaRPr>
          </a:p>
        </p:txBody>
      </p:sp>
      <p:sp>
        <p:nvSpPr>
          <p:cNvPr id="4" name="object 15">
            <a:extLst>
              <a:ext uri="{FF2B5EF4-FFF2-40B4-BE49-F238E27FC236}">
                <a16:creationId xmlns:a16="http://schemas.microsoft.com/office/drawing/2014/main" id="{7F2DD004-88E0-93DA-726D-1D7876403EF7}"/>
              </a:ext>
            </a:extLst>
          </p:cNvPr>
          <p:cNvSpPr txBox="1">
            <a:spLocks noChangeArrowheads="1"/>
          </p:cNvSpPr>
          <p:nvPr/>
        </p:nvSpPr>
        <p:spPr bwMode="auto">
          <a:xfrm>
            <a:off x="3899141" y="9546015"/>
            <a:ext cx="10187841"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1" hangingPunct="1">
              <a:lnSpc>
                <a:spcPts val="4000"/>
              </a:lnSpc>
            </a:pPr>
            <a:r>
              <a:rPr lang="es-MX" altLang="es-MX" sz="7200" dirty="0">
                <a:solidFill>
                  <a:schemeClr val="bg1"/>
                </a:solidFill>
                <a:latin typeface="KPMG Bold" panose="020B0803030202040204" pitchFamily="34" charset="0"/>
              </a:rPr>
              <a:t>Seguridad razonable</a:t>
            </a:r>
          </a:p>
        </p:txBody>
      </p:sp>
      <p:sp>
        <p:nvSpPr>
          <p:cNvPr id="6" name="Rectangle 26">
            <a:extLst>
              <a:ext uri="{FF2B5EF4-FFF2-40B4-BE49-F238E27FC236}">
                <a16:creationId xmlns:a16="http://schemas.microsoft.com/office/drawing/2014/main" id="{8822C835-D69F-6B0D-6F7E-4A579BECDE46}"/>
              </a:ext>
            </a:extLst>
          </p:cNvPr>
          <p:cNvSpPr>
            <a:spLocks noChangeArrowheads="1"/>
          </p:cNvSpPr>
          <p:nvPr/>
        </p:nvSpPr>
        <p:spPr bwMode="auto">
          <a:xfrm>
            <a:off x="10559298" y="8345654"/>
            <a:ext cx="22384502" cy="265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4000"/>
              </a:lnSpc>
            </a:pPr>
            <a:r>
              <a:rPr lang="es-MX" altLang="es-MX" sz="3600" dirty="0">
                <a:solidFill>
                  <a:schemeClr val="bg1"/>
                </a:solidFill>
              </a:rPr>
              <a:t>Trabajo de aseguramiento en el que el profesional ejerciente reduce el riesgo del encargo a un </a:t>
            </a:r>
            <a:r>
              <a:rPr lang="es-MX" altLang="es-MX" sz="3600" b="1" u="sng" dirty="0">
                <a:solidFill>
                  <a:schemeClr val="bg1"/>
                </a:solidFill>
              </a:rPr>
              <a:t>nivel aceptablemente bajo</a:t>
            </a:r>
            <a:r>
              <a:rPr lang="es-MX" altLang="es-MX" sz="3600" dirty="0">
                <a:solidFill>
                  <a:schemeClr val="bg1"/>
                </a:solidFill>
              </a:rPr>
              <a:t>, en función de las circunstancias, como base para expresar una conclusión. La conclusión del ejerciente se expresa de modo que informa de su opinión con respecto al resultado de la medida o evaluación de la materia subyacente objeto de análisis sobre la base de ciertos criterios y </a:t>
            </a:r>
            <a:r>
              <a:rPr lang="es-MX" altLang="es-MX" sz="3600" b="1" u="sng" dirty="0">
                <a:solidFill>
                  <a:schemeClr val="bg1"/>
                </a:solidFill>
              </a:rPr>
              <a:t>es razonable en todos los aspectos materiales.</a:t>
            </a:r>
          </a:p>
        </p:txBody>
      </p:sp>
      <p:sp>
        <p:nvSpPr>
          <p:cNvPr id="9" name="object 15">
            <a:extLst>
              <a:ext uri="{FF2B5EF4-FFF2-40B4-BE49-F238E27FC236}">
                <a16:creationId xmlns:a16="http://schemas.microsoft.com/office/drawing/2014/main" id="{C59CC95D-0E16-CA46-2C54-461BD5B85B56}"/>
              </a:ext>
            </a:extLst>
          </p:cNvPr>
          <p:cNvSpPr txBox="1">
            <a:spLocks noChangeArrowheads="1"/>
          </p:cNvSpPr>
          <p:nvPr/>
        </p:nvSpPr>
        <p:spPr bwMode="auto">
          <a:xfrm>
            <a:off x="3955140" y="5524922"/>
            <a:ext cx="8559204"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eaLnBrk="1" hangingPunct="1">
              <a:lnSpc>
                <a:spcPts val="4000"/>
              </a:lnSpc>
            </a:pPr>
            <a:r>
              <a:rPr lang="es-MX" altLang="es-MX" sz="7200" dirty="0">
                <a:solidFill>
                  <a:schemeClr val="bg1"/>
                </a:solidFill>
                <a:latin typeface="KPMG Bold" panose="020B0803030202040204" pitchFamily="34" charset="0"/>
              </a:rPr>
              <a:t>Seguridad limitada</a:t>
            </a:r>
          </a:p>
        </p:txBody>
      </p:sp>
      <p:sp>
        <p:nvSpPr>
          <p:cNvPr id="12" name="Rectangle 26">
            <a:extLst>
              <a:ext uri="{FF2B5EF4-FFF2-40B4-BE49-F238E27FC236}">
                <a16:creationId xmlns:a16="http://schemas.microsoft.com/office/drawing/2014/main" id="{0DC39083-DFAE-4C9C-E71F-3847204E2791}"/>
              </a:ext>
            </a:extLst>
          </p:cNvPr>
          <p:cNvSpPr>
            <a:spLocks noChangeArrowheads="1"/>
          </p:cNvSpPr>
          <p:nvPr/>
        </p:nvSpPr>
        <p:spPr bwMode="auto">
          <a:xfrm>
            <a:off x="10559298" y="4167677"/>
            <a:ext cx="22181302" cy="265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4000"/>
              </a:lnSpc>
            </a:pPr>
            <a:r>
              <a:rPr lang="es-MX" altLang="es-MX" sz="3600" dirty="0">
                <a:solidFill>
                  <a:schemeClr val="bg1"/>
                </a:solidFill>
              </a:rPr>
              <a:t>Trabajo de aseguramiento en el que el profesional ejerciente reduce el riesgo del encargo a un </a:t>
            </a:r>
            <a:r>
              <a:rPr lang="es-MX" altLang="es-MX" sz="3600" b="1" u="sng" dirty="0">
                <a:solidFill>
                  <a:schemeClr val="bg1"/>
                </a:solidFill>
              </a:rPr>
              <a:t>nivel aceptable</a:t>
            </a:r>
            <a:r>
              <a:rPr lang="es-MX" altLang="es-MX" sz="3600" dirty="0">
                <a:solidFill>
                  <a:schemeClr val="bg1"/>
                </a:solidFill>
              </a:rPr>
              <a:t>, en función de las circunstancias, siendo su riesgo superior al de un encargo de seguridad razonable, como base para la expresión de una conclusión de un modo que informa si, sobre la base de los procedimientos aplicados y la evidencia obtenida, ha llegado a la conclusión de que no existen cuestiones que le </a:t>
            </a:r>
            <a:r>
              <a:rPr lang="es-MX" altLang="es-MX" sz="3600" b="1" u="sng" dirty="0">
                <a:solidFill>
                  <a:schemeClr val="bg1"/>
                </a:solidFill>
              </a:rPr>
              <a:t>lleven a pensar que la información sobre el objeto de análisis contiene errores materiales</a:t>
            </a:r>
            <a:r>
              <a:rPr lang="es-MX" altLang="es-MX" sz="3600" dirty="0">
                <a:solidFill>
                  <a:schemeClr val="bg1"/>
                </a:solidFill>
              </a:rPr>
              <a:t>. </a:t>
            </a:r>
          </a:p>
        </p:txBody>
      </p:sp>
      <p:sp>
        <p:nvSpPr>
          <p:cNvPr id="13" name="Rectangle 12">
            <a:extLst>
              <a:ext uri="{FF2B5EF4-FFF2-40B4-BE49-F238E27FC236}">
                <a16:creationId xmlns:a16="http://schemas.microsoft.com/office/drawing/2014/main" id="{E1CF84AF-78E9-734B-5961-B8753E637ADD}"/>
              </a:ext>
            </a:extLst>
          </p:cNvPr>
          <p:cNvSpPr/>
          <p:nvPr/>
        </p:nvSpPr>
        <p:spPr>
          <a:xfrm>
            <a:off x="34270320" y="4543623"/>
            <a:ext cx="4546272" cy="1846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ts val="7200"/>
              </a:lnSpc>
            </a:pPr>
            <a:r>
              <a:rPr lang="es-MX" sz="7200" dirty="0">
                <a:solidFill>
                  <a:schemeClr val="bg1"/>
                </a:solidFill>
                <a:latin typeface="KPMG Bold" panose="020B0803030202040204" pitchFamily="34" charset="0"/>
              </a:rPr>
              <a:t>Conclusión en forma “positiva”</a:t>
            </a:r>
          </a:p>
        </p:txBody>
      </p:sp>
      <p:sp>
        <p:nvSpPr>
          <p:cNvPr id="29" name="Rectangle 28">
            <a:extLst>
              <a:ext uri="{FF2B5EF4-FFF2-40B4-BE49-F238E27FC236}">
                <a16:creationId xmlns:a16="http://schemas.microsoft.com/office/drawing/2014/main" id="{91A6F848-BC49-097D-E483-8EBD7D93BB82}"/>
              </a:ext>
            </a:extLst>
          </p:cNvPr>
          <p:cNvSpPr/>
          <p:nvPr/>
        </p:nvSpPr>
        <p:spPr>
          <a:xfrm>
            <a:off x="34270320" y="8494445"/>
            <a:ext cx="5074279" cy="1846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ts val="7200"/>
              </a:lnSpc>
            </a:pPr>
            <a:r>
              <a:rPr lang="es-MX" sz="7200" dirty="0">
                <a:solidFill>
                  <a:schemeClr val="bg1"/>
                </a:solidFill>
                <a:latin typeface="KPMG Bold" panose="020B0803030202040204" pitchFamily="34" charset="0"/>
              </a:rPr>
              <a:t>Conclusión en forma “negativa”</a:t>
            </a:r>
          </a:p>
        </p:txBody>
      </p:sp>
      <p:cxnSp>
        <p:nvCxnSpPr>
          <p:cNvPr id="39" name="Straight Connector 38">
            <a:extLst>
              <a:ext uri="{FF2B5EF4-FFF2-40B4-BE49-F238E27FC236}">
                <a16:creationId xmlns:a16="http://schemas.microsoft.com/office/drawing/2014/main" id="{131C5820-7976-5234-B375-954B607DB6D9}"/>
              </a:ext>
            </a:extLst>
          </p:cNvPr>
          <p:cNvCxnSpPr>
            <a:cxnSpLocks/>
          </p:cNvCxnSpPr>
          <p:nvPr/>
        </p:nvCxnSpPr>
        <p:spPr>
          <a:xfrm>
            <a:off x="33477200" y="4306760"/>
            <a:ext cx="0" cy="2436323"/>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E972C41-FAEF-6339-73D5-9F29597CCFEC}"/>
              </a:ext>
            </a:extLst>
          </p:cNvPr>
          <p:cNvCxnSpPr>
            <a:cxnSpLocks/>
          </p:cNvCxnSpPr>
          <p:nvPr/>
        </p:nvCxnSpPr>
        <p:spPr>
          <a:xfrm>
            <a:off x="33477200" y="8366375"/>
            <a:ext cx="0" cy="2436323"/>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5726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B141-E0CA-52DE-F2D6-99C1014C48F6}"/>
            </a:ext>
          </a:extLst>
        </p:cNvPr>
        <p:cNvGrpSpPr/>
        <p:nvPr/>
      </p:nvGrpSpPr>
      <p:grpSpPr>
        <a:xfrm>
          <a:off x="0" y="0"/>
          <a:ext cx="0" cy="0"/>
          <a:chOff x="0" y="0"/>
          <a:chExt cx="0" cy="0"/>
        </a:xfrm>
      </p:grpSpPr>
      <p:sp>
        <p:nvSpPr>
          <p:cNvPr id="83" name="Rectangle 82">
            <a:extLst>
              <a:ext uri="{FF2B5EF4-FFF2-40B4-BE49-F238E27FC236}">
                <a16:creationId xmlns:a16="http://schemas.microsoft.com/office/drawing/2014/main" id="{66A656E2-1E55-8BEF-05A9-DC1F1B033924}"/>
              </a:ext>
            </a:extLst>
          </p:cNvPr>
          <p:cNvSpPr/>
          <p:nvPr/>
        </p:nvSpPr>
        <p:spPr>
          <a:xfrm>
            <a:off x="4343400" y="3826726"/>
            <a:ext cx="2852392" cy="2743200"/>
          </a:xfrm>
          <a:prstGeom prst="rect">
            <a:avLst/>
          </a:prstGeom>
          <a:solidFill>
            <a:srgbClr val="7213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TextBox 6">
            <a:extLst>
              <a:ext uri="{FF2B5EF4-FFF2-40B4-BE49-F238E27FC236}">
                <a16:creationId xmlns:a16="http://schemas.microsoft.com/office/drawing/2014/main" id="{82B6A6AC-A723-972E-10EE-0A747A8E1A1F}"/>
              </a:ext>
            </a:extLst>
          </p:cNvPr>
          <p:cNvSpPr txBox="1"/>
          <p:nvPr/>
        </p:nvSpPr>
        <p:spPr>
          <a:xfrm>
            <a:off x="2385160" y="751325"/>
            <a:ext cx="38849056" cy="2092881"/>
          </a:xfrm>
          <a:prstGeom prst="rect">
            <a:avLst/>
          </a:prstGeom>
          <a:noFill/>
        </p:spPr>
        <p:txBody>
          <a:bodyPr wrap="square" rtlCol="0">
            <a:spAutoFit/>
          </a:bodyPr>
          <a:lstStyle/>
          <a:p>
            <a:r>
              <a:rPr lang="es-MX" sz="13000" dirty="0">
                <a:solidFill>
                  <a:srgbClr val="00338D"/>
                </a:solidFill>
                <a:latin typeface="KPMG Bold" panose="020B0803030202040204" pitchFamily="34" charset="0"/>
              </a:rPr>
              <a:t>Condiciones previas para el trabajo de aseguramiento</a:t>
            </a:r>
          </a:p>
        </p:txBody>
      </p:sp>
      <p:sp>
        <p:nvSpPr>
          <p:cNvPr id="11" name="Shape 8">
            <a:extLst>
              <a:ext uri="{FF2B5EF4-FFF2-40B4-BE49-F238E27FC236}">
                <a16:creationId xmlns:a16="http://schemas.microsoft.com/office/drawing/2014/main" id="{0418A8F8-69F7-AAEB-3ACF-78196BBB733E}"/>
              </a:ext>
            </a:extLst>
          </p:cNvPr>
          <p:cNvSpPr txBox="1">
            <a:spLocks/>
          </p:cNvSpPr>
          <p:nvPr/>
        </p:nvSpPr>
        <p:spPr>
          <a:xfrm>
            <a:off x="11117344"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23</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66A9D5C1-57F8-0BB0-5D93-6E2E19E93CCC}"/>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rgbClr val="00338D"/>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4BABA226-33E8-6E5C-4003-C58298FA309D}"/>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A9FB1B4A-F5D5-6755-4DE2-424CCF6988DA}"/>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04BC343C-17D2-FC10-9219-6281849E9217}"/>
              </a:ext>
            </a:extLst>
          </p:cNvPr>
          <p:cNvCxnSpPr>
            <a:cxnSpLocks/>
          </p:cNvCxnSpPr>
          <p:nvPr/>
        </p:nvCxnSpPr>
        <p:spPr>
          <a:xfrm>
            <a:off x="40606106" y="12999551"/>
            <a:ext cx="0" cy="795772"/>
          </a:xfrm>
          <a:prstGeom prst="line">
            <a:avLst/>
          </a:prstGeom>
          <a:ln w="57150">
            <a:solidFill>
              <a:srgbClr val="00338D"/>
            </a:solidFill>
          </a:ln>
        </p:spPr>
        <p:style>
          <a:lnRef idx="1">
            <a:schemeClr val="accent1"/>
          </a:lnRef>
          <a:fillRef idx="0">
            <a:schemeClr val="accent1"/>
          </a:fillRef>
          <a:effectRef idx="0">
            <a:schemeClr val="accent1"/>
          </a:effectRef>
          <a:fontRef idx="minor">
            <a:schemeClr val="tx1"/>
          </a:fontRef>
        </p:style>
      </p:cxnSp>
      <p:sp>
        <p:nvSpPr>
          <p:cNvPr id="21" name="Shape 8">
            <a:extLst>
              <a:ext uri="{FF2B5EF4-FFF2-40B4-BE49-F238E27FC236}">
                <a16:creationId xmlns:a16="http://schemas.microsoft.com/office/drawing/2014/main" id="{5B881B14-6AA1-0858-ED1E-E4C957DE2276}"/>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rgbClr val="00338D"/>
                </a:solidFill>
                <a:latin typeface="Arial" panose="020B0604020202020204" pitchFamily="34" charset="0"/>
                <a:cs typeface="Arial" panose="020B0604020202020204" pitchFamily="34" charset="0"/>
              </a:rPr>
              <a:pPr/>
              <a:t>23</a:t>
            </a:fld>
            <a:endParaRPr lang="en-GB" sz="3600" dirty="0">
              <a:solidFill>
                <a:srgbClr val="00338D"/>
              </a:solidFill>
              <a:latin typeface="Arial" panose="020B0604020202020204" pitchFamily="34" charset="0"/>
              <a:cs typeface="Arial" panose="020B0604020202020204" pitchFamily="34" charset="0"/>
            </a:endParaRPr>
          </a:p>
        </p:txBody>
      </p:sp>
      <p:sp>
        <p:nvSpPr>
          <p:cNvPr id="31" name="object 15">
            <a:extLst>
              <a:ext uri="{FF2B5EF4-FFF2-40B4-BE49-F238E27FC236}">
                <a16:creationId xmlns:a16="http://schemas.microsoft.com/office/drawing/2014/main" id="{821B7DBC-5B85-3F86-B2D1-3356CD2FF3D5}"/>
              </a:ext>
            </a:extLst>
          </p:cNvPr>
          <p:cNvSpPr txBox="1">
            <a:spLocks noChangeArrowheads="1"/>
          </p:cNvSpPr>
          <p:nvPr/>
        </p:nvSpPr>
        <p:spPr bwMode="auto">
          <a:xfrm>
            <a:off x="2859145" y="2641915"/>
            <a:ext cx="1942377" cy="4416594"/>
          </a:xfrm>
          <a:prstGeom prst="rect">
            <a:avLst/>
          </a:prstGeom>
          <a:noFill/>
          <a:ln>
            <a:noFill/>
          </a:ln>
        </p:spPr>
        <p:txBody>
          <a:bodyPr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altLang="es-MX" sz="28700" b="1" i="0" u="none" strike="noStrike" kern="1200" cap="none" spc="0" normalizeH="0" baseline="0" noProof="0" dirty="0">
                <a:ln>
                  <a:noFill/>
                </a:ln>
                <a:solidFill>
                  <a:srgbClr val="7213EA"/>
                </a:solidFill>
                <a:effectLst/>
                <a:uLnTx/>
                <a:uFillTx/>
                <a:latin typeface="KPMG Bold" panose="020B0803030202040204" pitchFamily="34" charset="0"/>
              </a:rPr>
              <a:t>1</a:t>
            </a:r>
            <a:endParaRPr kumimoji="0" lang="es-MX" altLang="es-MX" sz="19900" b="1" i="0" u="none" strike="noStrike" kern="1200" cap="none" spc="0" normalizeH="0" baseline="0" noProof="0" dirty="0">
              <a:ln>
                <a:noFill/>
              </a:ln>
              <a:solidFill>
                <a:srgbClr val="7213EA"/>
              </a:solidFill>
              <a:effectLst/>
              <a:uLnTx/>
              <a:uFillTx/>
              <a:latin typeface="KPMG Bold" panose="020B0803030202040204" pitchFamily="34" charset="0"/>
            </a:endParaRPr>
          </a:p>
        </p:txBody>
      </p:sp>
      <p:grpSp>
        <p:nvGrpSpPr>
          <p:cNvPr id="43" name="Group 42">
            <a:extLst>
              <a:ext uri="{FF2B5EF4-FFF2-40B4-BE49-F238E27FC236}">
                <a16:creationId xmlns:a16="http://schemas.microsoft.com/office/drawing/2014/main" id="{48135CCB-DE50-9628-1269-2F421556757C}"/>
              </a:ext>
            </a:extLst>
          </p:cNvPr>
          <p:cNvGrpSpPr/>
          <p:nvPr/>
        </p:nvGrpSpPr>
        <p:grpSpPr>
          <a:xfrm>
            <a:off x="5375816" y="4389070"/>
            <a:ext cx="1355184" cy="1618513"/>
            <a:chOff x="8293101" y="3036888"/>
            <a:chExt cx="669925" cy="800101"/>
          </a:xfrm>
          <a:solidFill>
            <a:schemeClr val="bg1"/>
          </a:solidFill>
        </p:grpSpPr>
        <p:sp>
          <p:nvSpPr>
            <p:cNvPr id="44" name="Freeform 84">
              <a:extLst>
                <a:ext uri="{FF2B5EF4-FFF2-40B4-BE49-F238E27FC236}">
                  <a16:creationId xmlns:a16="http://schemas.microsoft.com/office/drawing/2014/main" id="{B0478D4D-1D0F-6EF5-1185-61D4FD42F41F}"/>
                </a:ext>
              </a:extLst>
            </p:cNvPr>
            <p:cNvSpPr>
              <a:spLocks/>
            </p:cNvSpPr>
            <p:nvPr/>
          </p:nvSpPr>
          <p:spPr bwMode="auto">
            <a:xfrm>
              <a:off x="8367713" y="3278188"/>
              <a:ext cx="354013" cy="260350"/>
            </a:xfrm>
            <a:custGeom>
              <a:avLst/>
              <a:gdLst>
                <a:gd name="T0" fmla="*/ 216 w 223"/>
                <a:gd name="T1" fmla="*/ 0 h 164"/>
                <a:gd name="T2" fmla="*/ 126 w 223"/>
                <a:gd name="T3" fmla="*/ 38 h 164"/>
                <a:gd name="T4" fmla="*/ 83 w 223"/>
                <a:gd name="T5" fmla="*/ 97 h 164"/>
                <a:gd name="T6" fmla="*/ 53 w 223"/>
                <a:gd name="T7" fmla="*/ 55 h 164"/>
                <a:gd name="T8" fmla="*/ 31 w 223"/>
                <a:gd name="T9" fmla="*/ 138 h 164"/>
                <a:gd name="T10" fmla="*/ 7 w 223"/>
                <a:gd name="T11" fmla="*/ 128 h 164"/>
                <a:gd name="T12" fmla="*/ 0 w 223"/>
                <a:gd name="T13" fmla="*/ 145 h 164"/>
                <a:gd name="T14" fmla="*/ 41 w 223"/>
                <a:gd name="T15" fmla="*/ 164 h 164"/>
                <a:gd name="T16" fmla="*/ 60 w 223"/>
                <a:gd name="T17" fmla="*/ 97 h 164"/>
                <a:gd name="T18" fmla="*/ 83 w 223"/>
                <a:gd name="T19" fmla="*/ 131 h 164"/>
                <a:gd name="T20" fmla="*/ 138 w 223"/>
                <a:gd name="T21" fmla="*/ 55 h 164"/>
                <a:gd name="T22" fmla="*/ 223 w 223"/>
                <a:gd name="T23" fmla="*/ 19 h 164"/>
                <a:gd name="T24" fmla="*/ 216 w 223"/>
                <a:gd name="T25"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164">
                  <a:moveTo>
                    <a:pt x="216" y="0"/>
                  </a:moveTo>
                  <a:lnTo>
                    <a:pt x="126" y="38"/>
                  </a:lnTo>
                  <a:lnTo>
                    <a:pt x="83" y="97"/>
                  </a:lnTo>
                  <a:lnTo>
                    <a:pt x="53" y="55"/>
                  </a:lnTo>
                  <a:lnTo>
                    <a:pt x="31" y="138"/>
                  </a:lnTo>
                  <a:lnTo>
                    <a:pt x="7" y="128"/>
                  </a:lnTo>
                  <a:lnTo>
                    <a:pt x="0" y="145"/>
                  </a:lnTo>
                  <a:lnTo>
                    <a:pt x="41" y="164"/>
                  </a:lnTo>
                  <a:lnTo>
                    <a:pt x="60" y="97"/>
                  </a:lnTo>
                  <a:lnTo>
                    <a:pt x="83" y="131"/>
                  </a:lnTo>
                  <a:lnTo>
                    <a:pt x="138" y="55"/>
                  </a:lnTo>
                  <a:lnTo>
                    <a:pt x="223" y="19"/>
                  </a:lnTo>
                  <a:lnTo>
                    <a:pt x="2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3600">
                <a:solidFill>
                  <a:srgbClr val="0056F2"/>
                </a:solidFill>
              </a:endParaRPr>
            </a:p>
          </p:txBody>
        </p:sp>
        <p:sp>
          <p:nvSpPr>
            <p:cNvPr id="45" name="Freeform 85">
              <a:extLst>
                <a:ext uri="{FF2B5EF4-FFF2-40B4-BE49-F238E27FC236}">
                  <a16:creationId xmlns:a16="http://schemas.microsoft.com/office/drawing/2014/main" id="{5B93BA81-FDB7-1178-8DD7-0BDA9E94BC87}"/>
                </a:ext>
              </a:extLst>
            </p:cNvPr>
            <p:cNvSpPr>
              <a:spLocks noEditPoints="1"/>
            </p:cNvSpPr>
            <p:nvPr/>
          </p:nvSpPr>
          <p:spPr bwMode="auto">
            <a:xfrm>
              <a:off x="8458201" y="3149601"/>
              <a:ext cx="150813" cy="166688"/>
            </a:xfrm>
            <a:custGeom>
              <a:avLst/>
              <a:gdLst>
                <a:gd name="T0" fmla="*/ 19 w 40"/>
                <a:gd name="T1" fmla="*/ 33 h 44"/>
                <a:gd name="T2" fmla="*/ 23 w 40"/>
                <a:gd name="T3" fmla="*/ 28 h 44"/>
                <a:gd name="T4" fmla="*/ 16 w 40"/>
                <a:gd name="T5" fmla="*/ 23 h 44"/>
                <a:gd name="T6" fmla="*/ 17 w 40"/>
                <a:gd name="T7" fmla="*/ 8 h 44"/>
                <a:gd name="T8" fmla="*/ 18 w 40"/>
                <a:gd name="T9" fmla="*/ 8 h 44"/>
                <a:gd name="T10" fmla="*/ 18 w 40"/>
                <a:gd name="T11" fmla="*/ 3 h 44"/>
                <a:gd name="T12" fmla="*/ 22 w 40"/>
                <a:gd name="T13" fmla="*/ 3 h 44"/>
                <a:gd name="T14" fmla="*/ 22 w 40"/>
                <a:gd name="T15" fmla="*/ 7 h 44"/>
                <a:gd name="T16" fmla="*/ 24 w 40"/>
                <a:gd name="T17" fmla="*/ 8 h 44"/>
                <a:gd name="T18" fmla="*/ 26 w 40"/>
                <a:gd name="T19" fmla="*/ 9 h 44"/>
                <a:gd name="T20" fmla="*/ 27 w 40"/>
                <a:gd name="T21" fmla="*/ 9 h 44"/>
                <a:gd name="T22" fmla="*/ 26 w 40"/>
                <a:gd name="T23" fmla="*/ 13 h 44"/>
                <a:gd name="T24" fmla="*/ 26 w 40"/>
                <a:gd name="T25" fmla="*/ 13 h 44"/>
                <a:gd name="T26" fmla="*/ 17 w 40"/>
                <a:gd name="T27" fmla="*/ 17 h 44"/>
                <a:gd name="T28" fmla="*/ 25 w 40"/>
                <a:gd name="T29" fmla="*/ 21 h 44"/>
                <a:gd name="T30" fmla="*/ 28 w 40"/>
                <a:gd name="T31" fmla="*/ 33 h 44"/>
                <a:gd name="T32" fmla="*/ 23 w 40"/>
                <a:gd name="T33" fmla="*/ 37 h 44"/>
                <a:gd name="T34" fmla="*/ 22 w 40"/>
                <a:gd name="T35" fmla="*/ 37 h 44"/>
                <a:gd name="T36" fmla="*/ 22 w 40"/>
                <a:gd name="T37" fmla="*/ 42 h 44"/>
                <a:gd name="T38" fmla="*/ 18 w 40"/>
                <a:gd name="T39" fmla="*/ 42 h 44"/>
                <a:gd name="T40" fmla="*/ 18 w 40"/>
                <a:gd name="T41" fmla="*/ 37 h 44"/>
                <a:gd name="T42" fmla="*/ 16 w 40"/>
                <a:gd name="T43" fmla="*/ 37 h 44"/>
                <a:gd name="T44" fmla="*/ 12 w 40"/>
                <a:gd name="T45" fmla="*/ 36 h 44"/>
                <a:gd name="T46" fmla="*/ 11 w 40"/>
                <a:gd name="T47" fmla="*/ 35 h 44"/>
                <a:gd name="T48" fmla="*/ 12 w 40"/>
                <a:gd name="T49" fmla="*/ 31 h 44"/>
                <a:gd name="T50" fmla="*/ 14 w 40"/>
                <a:gd name="T51" fmla="*/ 32 h 44"/>
                <a:gd name="T52" fmla="*/ 19 w 40"/>
                <a:gd name="T53" fmla="*/ 33 h 44"/>
                <a:gd name="T54" fmla="*/ 20 w 40"/>
                <a:gd name="T55" fmla="*/ 0 h 44"/>
                <a:gd name="T56" fmla="*/ 0 w 40"/>
                <a:gd name="T57" fmla="*/ 22 h 44"/>
                <a:gd name="T58" fmla="*/ 20 w 40"/>
                <a:gd name="T59" fmla="*/ 44 h 44"/>
                <a:gd name="T60" fmla="*/ 40 w 40"/>
                <a:gd name="T61" fmla="*/ 22 h 44"/>
                <a:gd name="T62" fmla="*/ 20 w 40"/>
                <a:gd name="T6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4">
                  <a:moveTo>
                    <a:pt x="19" y="33"/>
                  </a:moveTo>
                  <a:cubicBezTo>
                    <a:pt x="22" y="33"/>
                    <a:pt x="24" y="30"/>
                    <a:pt x="23" y="28"/>
                  </a:cubicBezTo>
                  <a:cubicBezTo>
                    <a:pt x="22" y="25"/>
                    <a:pt x="18" y="24"/>
                    <a:pt x="16" y="23"/>
                  </a:cubicBezTo>
                  <a:cubicBezTo>
                    <a:pt x="10" y="19"/>
                    <a:pt x="10" y="11"/>
                    <a:pt x="17" y="8"/>
                  </a:cubicBezTo>
                  <a:cubicBezTo>
                    <a:pt x="18" y="8"/>
                    <a:pt x="18" y="8"/>
                    <a:pt x="18" y="8"/>
                  </a:cubicBezTo>
                  <a:cubicBezTo>
                    <a:pt x="18" y="3"/>
                    <a:pt x="18" y="3"/>
                    <a:pt x="18" y="3"/>
                  </a:cubicBezTo>
                  <a:cubicBezTo>
                    <a:pt x="22" y="3"/>
                    <a:pt x="22" y="3"/>
                    <a:pt x="22" y="3"/>
                  </a:cubicBezTo>
                  <a:cubicBezTo>
                    <a:pt x="22" y="7"/>
                    <a:pt x="22" y="7"/>
                    <a:pt x="22" y="7"/>
                  </a:cubicBezTo>
                  <a:cubicBezTo>
                    <a:pt x="24" y="8"/>
                    <a:pt x="24" y="8"/>
                    <a:pt x="24" y="8"/>
                  </a:cubicBezTo>
                  <a:cubicBezTo>
                    <a:pt x="24" y="8"/>
                    <a:pt x="26" y="8"/>
                    <a:pt x="26" y="9"/>
                  </a:cubicBezTo>
                  <a:cubicBezTo>
                    <a:pt x="27" y="9"/>
                    <a:pt x="27" y="9"/>
                    <a:pt x="27" y="9"/>
                  </a:cubicBezTo>
                  <a:cubicBezTo>
                    <a:pt x="26" y="13"/>
                    <a:pt x="26" y="13"/>
                    <a:pt x="26" y="13"/>
                  </a:cubicBezTo>
                  <a:cubicBezTo>
                    <a:pt x="26" y="13"/>
                    <a:pt x="26" y="13"/>
                    <a:pt x="26" y="13"/>
                  </a:cubicBezTo>
                  <a:cubicBezTo>
                    <a:pt x="22" y="11"/>
                    <a:pt x="15" y="11"/>
                    <a:pt x="17" y="17"/>
                  </a:cubicBezTo>
                  <a:cubicBezTo>
                    <a:pt x="18" y="19"/>
                    <a:pt x="23" y="20"/>
                    <a:pt x="25" y="21"/>
                  </a:cubicBezTo>
                  <a:cubicBezTo>
                    <a:pt x="29" y="24"/>
                    <a:pt x="30" y="29"/>
                    <a:pt x="28" y="33"/>
                  </a:cubicBezTo>
                  <a:cubicBezTo>
                    <a:pt x="27" y="34"/>
                    <a:pt x="25" y="36"/>
                    <a:pt x="23" y="37"/>
                  </a:cubicBezTo>
                  <a:cubicBezTo>
                    <a:pt x="22" y="37"/>
                    <a:pt x="22" y="37"/>
                    <a:pt x="22" y="37"/>
                  </a:cubicBezTo>
                  <a:cubicBezTo>
                    <a:pt x="22" y="42"/>
                    <a:pt x="22" y="42"/>
                    <a:pt x="22" y="42"/>
                  </a:cubicBezTo>
                  <a:cubicBezTo>
                    <a:pt x="18" y="42"/>
                    <a:pt x="18" y="42"/>
                    <a:pt x="18" y="42"/>
                  </a:cubicBezTo>
                  <a:cubicBezTo>
                    <a:pt x="18" y="37"/>
                    <a:pt x="18" y="37"/>
                    <a:pt x="18" y="37"/>
                  </a:cubicBezTo>
                  <a:cubicBezTo>
                    <a:pt x="16" y="37"/>
                    <a:pt x="16" y="37"/>
                    <a:pt x="16" y="37"/>
                  </a:cubicBezTo>
                  <a:cubicBezTo>
                    <a:pt x="15" y="37"/>
                    <a:pt x="13" y="36"/>
                    <a:pt x="12" y="36"/>
                  </a:cubicBezTo>
                  <a:cubicBezTo>
                    <a:pt x="11" y="35"/>
                    <a:pt x="11" y="35"/>
                    <a:pt x="11" y="35"/>
                  </a:cubicBezTo>
                  <a:cubicBezTo>
                    <a:pt x="12" y="31"/>
                    <a:pt x="12" y="31"/>
                    <a:pt x="12" y="31"/>
                  </a:cubicBezTo>
                  <a:cubicBezTo>
                    <a:pt x="14" y="32"/>
                    <a:pt x="14" y="32"/>
                    <a:pt x="14" y="32"/>
                  </a:cubicBezTo>
                  <a:cubicBezTo>
                    <a:pt x="15" y="32"/>
                    <a:pt x="17" y="33"/>
                    <a:pt x="19" y="33"/>
                  </a:cubicBezTo>
                  <a:close/>
                  <a:moveTo>
                    <a:pt x="20" y="0"/>
                  </a:moveTo>
                  <a:cubicBezTo>
                    <a:pt x="9" y="0"/>
                    <a:pt x="0" y="10"/>
                    <a:pt x="0" y="22"/>
                  </a:cubicBezTo>
                  <a:cubicBezTo>
                    <a:pt x="0" y="34"/>
                    <a:pt x="9" y="44"/>
                    <a:pt x="20" y="44"/>
                  </a:cubicBezTo>
                  <a:cubicBezTo>
                    <a:pt x="31" y="44"/>
                    <a:pt x="40" y="34"/>
                    <a:pt x="40" y="22"/>
                  </a:cubicBezTo>
                  <a:cubicBezTo>
                    <a:pt x="40" y="10"/>
                    <a:pt x="31"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3600">
                <a:solidFill>
                  <a:srgbClr val="0056F2"/>
                </a:solidFill>
              </a:endParaRPr>
            </a:p>
          </p:txBody>
        </p:sp>
        <p:sp>
          <p:nvSpPr>
            <p:cNvPr id="46" name="Freeform 86">
              <a:extLst>
                <a:ext uri="{FF2B5EF4-FFF2-40B4-BE49-F238E27FC236}">
                  <a16:creationId xmlns:a16="http://schemas.microsoft.com/office/drawing/2014/main" id="{6D9C1169-EC79-0D7E-D38E-1AF093166C09}"/>
                </a:ext>
              </a:extLst>
            </p:cNvPr>
            <p:cNvSpPr>
              <a:spLocks noEditPoints="1"/>
            </p:cNvSpPr>
            <p:nvPr/>
          </p:nvSpPr>
          <p:spPr bwMode="auto">
            <a:xfrm>
              <a:off x="8293101" y="3036888"/>
              <a:ext cx="501650" cy="766763"/>
            </a:xfrm>
            <a:custGeom>
              <a:avLst/>
              <a:gdLst>
                <a:gd name="T0" fmla="*/ 101 w 133"/>
                <a:gd name="T1" fmla="*/ 189 h 203"/>
                <a:gd name="T2" fmla="*/ 104 w 133"/>
                <a:gd name="T3" fmla="*/ 188 h 203"/>
                <a:gd name="T4" fmla="*/ 95 w 133"/>
                <a:gd name="T5" fmla="*/ 185 h 203"/>
                <a:gd name="T6" fmla="*/ 76 w 133"/>
                <a:gd name="T7" fmla="*/ 177 h 203"/>
                <a:gd name="T8" fmla="*/ 75 w 133"/>
                <a:gd name="T9" fmla="*/ 177 h 203"/>
                <a:gd name="T10" fmla="*/ 75 w 133"/>
                <a:gd name="T11" fmla="*/ 176 h 203"/>
                <a:gd name="T12" fmla="*/ 74 w 133"/>
                <a:gd name="T13" fmla="*/ 174 h 203"/>
                <a:gd name="T14" fmla="*/ 14 w 133"/>
                <a:gd name="T15" fmla="*/ 174 h 203"/>
                <a:gd name="T16" fmla="*/ 10 w 133"/>
                <a:gd name="T17" fmla="*/ 170 h 203"/>
                <a:gd name="T18" fmla="*/ 10 w 133"/>
                <a:gd name="T19" fmla="*/ 15 h 203"/>
                <a:gd name="T20" fmla="*/ 14 w 133"/>
                <a:gd name="T21" fmla="*/ 11 h 203"/>
                <a:gd name="T22" fmla="*/ 119 w 133"/>
                <a:gd name="T23" fmla="*/ 11 h 203"/>
                <a:gd name="T24" fmla="*/ 123 w 133"/>
                <a:gd name="T25" fmla="*/ 15 h 203"/>
                <a:gd name="T26" fmla="*/ 123 w 133"/>
                <a:gd name="T27" fmla="*/ 117 h 203"/>
                <a:gd name="T28" fmla="*/ 124 w 133"/>
                <a:gd name="T29" fmla="*/ 117 h 203"/>
                <a:gd name="T30" fmla="*/ 126 w 133"/>
                <a:gd name="T31" fmla="*/ 117 h 203"/>
                <a:gd name="T32" fmla="*/ 133 w 133"/>
                <a:gd name="T33" fmla="*/ 115 h 203"/>
                <a:gd name="T34" fmla="*/ 133 w 133"/>
                <a:gd name="T35" fmla="*/ 14 h 203"/>
                <a:gd name="T36" fmla="*/ 119 w 133"/>
                <a:gd name="T37" fmla="*/ 0 h 203"/>
                <a:gd name="T38" fmla="*/ 14 w 133"/>
                <a:gd name="T39" fmla="*/ 0 h 203"/>
                <a:gd name="T40" fmla="*/ 0 w 133"/>
                <a:gd name="T41" fmla="*/ 14 h 203"/>
                <a:gd name="T42" fmla="*/ 0 w 133"/>
                <a:gd name="T43" fmla="*/ 188 h 203"/>
                <a:gd name="T44" fmla="*/ 14 w 133"/>
                <a:gd name="T45" fmla="*/ 203 h 203"/>
                <a:gd name="T46" fmla="*/ 106 w 133"/>
                <a:gd name="T47" fmla="*/ 203 h 203"/>
                <a:gd name="T48" fmla="*/ 101 w 133"/>
                <a:gd name="T49" fmla="*/ 189 h 203"/>
                <a:gd name="T50" fmla="*/ 73 w 133"/>
                <a:gd name="T51" fmla="*/ 194 h 203"/>
                <a:gd name="T52" fmla="*/ 60 w 133"/>
                <a:gd name="T53" fmla="*/ 194 h 203"/>
                <a:gd name="T54" fmla="*/ 60 w 133"/>
                <a:gd name="T55" fmla="*/ 183 h 203"/>
                <a:gd name="T56" fmla="*/ 67 w 133"/>
                <a:gd name="T57" fmla="*/ 178 h 203"/>
                <a:gd name="T58" fmla="*/ 73 w 133"/>
                <a:gd name="T59" fmla="*/ 183 h 203"/>
                <a:gd name="T60" fmla="*/ 73 w 133"/>
                <a:gd name="T61" fmla="*/ 19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3" h="203">
                  <a:moveTo>
                    <a:pt x="101" y="189"/>
                  </a:moveTo>
                  <a:cubicBezTo>
                    <a:pt x="104" y="188"/>
                    <a:pt x="104" y="188"/>
                    <a:pt x="104" y="188"/>
                  </a:cubicBezTo>
                  <a:cubicBezTo>
                    <a:pt x="101" y="186"/>
                    <a:pt x="98" y="186"/>
                    <a:pt x="95" y="185"/>
                  </a:cubicBezTo>
                  <a:cubicBezTo>
                    <a:pt x="89" y="185"/>
                    <a:pt x="81" y="184"/>
                    <a:pt x="76" y="177"/>
                  </a:cubicBezTo>
                  <a:cubicBezTo>
                    <a:pt x="75" y="177"/>
                    <a:pt x="75" y="177"/>
                    <a:pt x="75" y="177"/>
                  </a:cubicBezTo>
                  <a:cubicBezTo>
                    <a:pt x="75" y="176"/>
                    <a:pt x="75" y="176"/>
                    <a:pt x="75" y="176"/>
                  </a:cubicBezTo>
                  <a:cubicBezTo>
                    <a:pt x="75" y="175"/>
                    <a:pt x="75" y="174"/>
                    <a:pt x="74" y="174"/>
                  </a:cubicBezTo>
                  <a:cubicBezTo>
                    <a:pt x="14" y="174"/>
                    <a:pt x="14" y="174"/>
                    <a:pt x="14" y="174"/>
                  </a:cubicBezTo>
                  <a:cubicBezTo>
                    <a:pt x="12" y="174"/>
                    <a:pt x="10" y="172"/>
                    <a:pt x="10" y="170"/>
                  </a:cubicBezTo>
                  <a:cubicBezTo>
                    <a:pt x="10" y="15"/>
                    <a:pt x="10" y="15"/>
                    <a:pt x="10" y="15"/>
                  </a:cubicBezTo>
                  <a:cubicBezTo>
                    <a:pt x="10" y="13"/>
                    <a:pt x="12" y="11"/>
                    <a:pt x="14" y="11"/>
                  </a:cubicBezTo>
                  <a:cubicBezTo>
                    <a:pt x="119" y="11"/>
                    <a:pt x="119" y="11"/>
                    <a:pt x="119" y="11"/>
                  </a:cubicBezTo>
                  <a:cubicBezTo>
                    <a:pt x="121" y="11"/>
                    <a:pt x="123" y="13"/>
                    <a:pt x="123" y="15"/>
                  </a:cubicBezTo>
                  <a:cubicBezTo>
                    <a:pt x="123" y="117"/>
                    <a:pt x="123" y="117"/>
                    <a:pt x="123" y="117"/>
                  </a:cubicBezTo>
                  <a:cubicBezTo>
                    <a:pt x="124" y="117"/>
                    <a:pt x="124" y="117"/>
                    <a:pt x="124" y="117"/>
                  </a:cubicBezTo>
                  <a:cubicBezTo>
                    <a:pt x="126" y="117"/>
                    <a:pt x="126" y="117"/>
                    <a:pt x="126" y="117"/>
                  </a:cubicBezTo>
                  <a:cubicBezTo>
                    <a:pt x="128" y="116"/>
                    <a:pt x="131" y="115"/>
                    <a:pt x="133" y="115"/>
                  </a:cubicBezTo>
                  <a:cubicBezTo>
                    <a:pt x="133" y="14"/>
                    <a:pt x="133" y="14"/>
                    <a:pt x="133" y="14"/>
                  </a:cubicBezTo>
                  <a:cubicBezTo>
                    <a:pt x="133" y="6"/>
                    <a:pt x="127" y="0"/>
                    <a:pt x="119" y="0"/>
                  </a:cubicBezTo>
                  <a:cubicBezTo>
                    <a:pt x="14" y="0"/>
                    <a:pt x="14" y="0"/>
                    <a:pt x="14" y="0"/>
                  </a:cubicBezTo>
                  <a:cubicBezTo>
                    <a:pt x="6" y="0"/>
                    <a:pt x="0" y="6"/>
                    <a:pt x="0" y="14"/>
                  </a:cubicBezTo>
                  <a:cubicBezTo>
                    <a:pt x="0" y="188"/>
                    <a:pt x="0" y="188"/>
                    <a:pt x="0" y="188"/>
                  </a:cubicBezTo>
                  <a:cubicBezTo>
                    <a:pt x="0" y="196"/>
                    <a:pt x="6" y="203"/>
                    <a:pt x="14" y="203"/>
                  </a:cubicBezTo>
                  <a:cubicBezTo>
                    <a:pt x="106" y="203"/>
                    <a:pt x="106" y="203"/>
                    <a:pt x="106" y="203"/>
                  </a:cubicBezTo>
                  <a:lnTo>
                    <a:pt x="101" y="189"/>
                  </a:lnTo>
                  <a:close/>
                  <a:moveTo>
                    <a:pt x="73" y="194"/>
                  </a:moveTo>
                  <a:cubicBezTo>
                    <a:pt x="60" y="194"/>
                    <a:pt x="60" y="194"/>
                    <a:pt x="60" y="194"/>
                  </a:cubicBezTo>
                  <a:cubicBezTo>
                    <a:pt x="60" y="183"/>
                    <a:pt x="60" y="183"/>
                    <a:pt x="60" y="183"/>
                  </a:cubicBezTo>
                  <a:cubicBezTo>
                    <a:pt x="67" y="178"/>
                    <a:pt x="67" y="178"/>
                    <a:pt x="67" y="178"/>
                  </a:cubicBezTo>
                  <a:cubicBezTo>
                    <a:pt x="73" y="183"/>
                    <a:pt x="73" y="183"/>
                    <a:pt x="73" y="183"/>
                  </a:cubicBezTo>
                  <a:lnTo>
                    <a:pt x="73"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3600">
                <a:solidFill>
                  <a:srgbClr val="0056F2"/>
                </a:solidFill>
              </a:endParaRPr>
            </a:p>
          </p:txBody>
        </p:sp>
        <p:sp>
          <p:nvSpPr>
            <p:cNvPr id="47" name="Freeform 87">
              <a:extLst>
                <a:ext uri="{FF2B5EF4-FFF2-40B4-BE49-F238E27FC236}">
                  <a16:creationId xmlns:a16="http://schemas.microsoft.com/office/drawing/2014/main" id="{3E4E31B0-EBDD-854A-AF38-82D2A62B93D9}"/>
                </a:ext>
              </a:extLst>
            </p:cNvPr>
            <p:cNvSpPr>
              <a:spLocks noEditPoints="1"/>
            </p:cNvSpPr>
            <p:nvPr/>
          </p:nvSpPr>
          <p:spPr bwMode="auto">
            <a:xfrm>
              <a:off x="8572501" y="3409951"/>
              <a:ext cx="390525" cy="427038"/>
            </a:xfrm>
            <a:custGeom>
              <a:avLst/>
              <a:gdLst>
                <a:gd name="T0" fmla="*/ 12 w 104"/>
                <a:gd name="T1" fmla="*/ 13 h 113"/>
                <a:gd name="T2" fmla="*/ 27 w 104"/>
                <a:gd name="T3" fmla="*/ 56 h 113"/>
                <a:gd name="T4" fmla="*/ 7 w 104"/>
                <a:gd name="T5" fmla="*/ 74 h 113"/>
                <a:gd name="T6" fmla="*/ 39 w 104"/>
                <a:gd name="T7" fmla="*/ 90 h 113"/>
                <a:gd name="T8" fmla="*/ 35 w 104"/>
                <a:gd name="T9" fmla="*/ 93 h 113"/>
                <a:gd name="T10" fmla="*/ 104 w 104"/>
                <a:gd name="T11" fmla="*/ 89 h 113"/>
                <a:gd name="T12" fmla="*/ 92 w 104"/>
                <a:gd name="T13" fmla="*/ 71 h 113"/>
                <a:gd name="T14" fmla="*/ 93 w 104"/>
                <a:gd name="T15" fmla="*/ 60 h 113"/>
                <a:gd name="T16" fmla="*/ 86 w 104"/>
                <a:gd name="T17" fmla="*/ 31 h 113"/>
                <a:gd name="T18" fmla="*/ 70 w 104"/>
                <a:gd name="T19" fmla="*/ 24 h 113"/>
                <a:gd name="T20" fmla="*/ 68 w 104"/>
                <a:gd name="T21" fmla="*/ 23 h 113"/>
                <a:gd name="T22" fmla="*/ 52 w 104"/>
                <a:gd name="T23" fmla="*/ 24 h 113"/>
                <a:gd name="T24" fmla="*/ 41 w 104"/>
                <a:gd name="T25" fmla="*/ 28 h 113"/>
                <a:gd name="T26" fmla="*/ 38 w 104"/>
                <a:gd name="T27" fmla="*/ 22 h 113"/>
                <a:gd name="T28" fmla="*/ 33 w 104"/>
                <a:gd name="T29" fmla="*/ 9 h 113"/>
                <a:gd name="T30" fmla="*/ 32 w 104"/>
                <a:gd name="T31" fmla="*/ 4 h 113"/>
                <a:gd name="T32" fmla="*/ 33 w 104"/>
                <a:gd name="T33" fmla="*/ 66 h 113"/>
                <a:gd name="T34" fmla="*/ 19 w 104"/>
                <a:gd name="T35" fmla="*/ 13 h 113"/>
                <a:gd name="T36" fmla="*/ 26 w 104"/>
                <a:gd name="T37" fmla="*/ 8 h 113"/>
                <a:gd name="T38" fmla="*/ 37 w 104"/>
                <a:gd name="T39" fmla="*/ 40 h 113"/>
                <a:gd name="T40" fmla="*/ 43 w 104"/>
                <a:gd name="T41" fmla="*/ 38 h 113"/>
                <a:gd name="T42" fmla="*/ 53 w 104"/>
                <a:gd name="T43" fmla="*/ 31 h 113"/>
                <a:gd name="T44" fmla="*/ 54 w 104"/>
                <a:gd name="T45" fmla="*/ 31 h 113"/>
                <a:gd name="T46" fmla="*/ 65 w 104"/>
                <a:gd name="T47" fmla="*/ 30 h 113"/>
                <a:gd name="T48" fmla="*/ 79 w 104"/>
                <a:gd name="T49" fmla="*/ 32 h 113"/>
                <a:gd name="T50" fmla="*/ 87 w 104"/>
                <a:gd name="T51" fmla="*/ 57 h 113"/>
                <a:gd name="T52" fmla="*/ 86 w 104"/>
                <a:gd name="T53" fmla="*/ 73 h 113"/>
                <a:gd name="T54" fmla="*/ 45 w 104"/>
                <a:gd name="T55" fmla="*/ 88 h 113"/>
                <a:gd name="T56" fmla="*/ 12 w 104"/>
                <a:gd name="T57" fmla="*/ 68 h 113"/>
                <a:gd name="T58" fmla="*/ 44 w 104"/>
                <a:gd name="T59" fmla="*/ 104 h 113"/>
                <a:gd name="T60" fmla="*/ 48 w 104"/>
                <a:gd name="T61" fmla="*/ 96 h 113"/>
                <a:gd name="T62" fmla="*/ 44 w 104"/>
                <a:gd name="T63" fmla="*/ 10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113">
                  <a:moveTo>
                    <a:pt x="23" y="0"/>
                  </a:moveTo>
                  <a:cubicBezTo>
                    <a:pt x="16" y="0"/>
                    <a:pt x="11" y="6"/>
                    <a:pt x="12" y="13"/>
                  </a:cubicBezTo>
                  <a:cubicBezTo>
                    <a:pt x="13" y="15"/>
                    <a:pt x="13" y="15"/>
                    <a:pt x="13" y="15"/>
                  </a:cubicBezTo>
                  <a:cubicBezTo>
                    <a:pt x="27" y="56"/>
                    <a:pt x="27" y="56"/>
                    <a:pt x="27" y="56"/>
                  </a:cubicBezTo>
                  <a:cubicBezTo>
                    <a:pt x="27" y="57"/>
                    <a:pt x="27" y="58"/>
                    <a:pt x="27" y="58"/>
                  </a:cubicBezTo>
                  <a:cubicBezTo>
                    <a:pt x="16" y="56"/>
                    <a:pt x="0" y="59"/>
                    <a:pt x="7" y="74"/>
                  </a:cubicBezTo>
                  <a:cubicBezTo>
                    <a:pt x="10" y="79"/>
                    <a:pt x="16" y="80"/>
                    <a:pt x="21" y="80"/>
                  </a:cubicBezTo>
                  <a:cubicBezTo>
                    <a:pt x="28" y="81"/>
                    <a:pt x="36" y="83"/>
                    <a:pt x="39" y="90"/>
                  </a:cubicBezTo>
                  <a:cubicBezTo>
                    <a:pt x="40" y="91"/>
                    <a:pt x="40" y="91"/>
                    <a:pt x="40" y="91"/>
                  </a:cubicBezTo>
                  <a:cubicBezTo>
                    <a:pt x="35" y="93"/>
                    <a:pt x="35" y="93"/>
                    <a:pt x="35" y="93"/>
                  </a:cubicBezTo>
                  <a:cubicBezTo>
                    <a:pt x="42" y="113"/>
                    <a:pt x="42" y="113"/>
                    <a:pt x="42" y="113"/>
                  </a:cubicBezTo>
                  <a:cubicBezTo>
                    <a:pt x="104" y="89"/>
                    <a:pt x="104" y="89"/>
                    <a:pt x="104" y="89"/>
                  </a:cubicBezTo>
                  <a:cubicBezTo>
                    <a:pt x="97" y="69"/>
                    <a:pt x="97" y="69"/>
                    <a:pt x="97" y="69"/>
                  </a:cubicBezTo>
                  <a:cubicBezTo>
                    <a:pt x="92" y="71"/>
                    <a:pt x="92" y="71"/>
                    <a:pt x="92" y="71"/>
                  </a:cubicBezTo>
                  <a:cubicBezTo>
                    <a:pt x="92" y="69"/>
                    <a:pt x="92" y="69"/>
                    <a:pt x="92" y="69"/>
                  </a:cubicBezTo>
                  <a:cubicBezTo>
                    <a:pt x="92" y="66"/>
                    <a:pt x="93" y="63"/>
                    <a:pt x="93" y="60"/>
                  </a:cubicBezTo>
                  <a:cubicBezTo>
                    <a:pt x="93" y="51"/>
                    <a:pt x="91" y="42"/>
                    <a:pt x="87" y="34"/>
                  </a:cubicBezTo>
                  <a:cubicBezTo>
                    <a:pt x="86" y="31"/>
                    <a:pt x="86" y="31"/>
                    <a:pt x="86" y="31"/>
                  </a:cubicBezTo>
                  <a:cubicBezTo>
                    <a:pt x="86" y="31"/>
                    <a:pt x="86" y="31"/>
                    <a:pt x="86" y="31"/>
                  </a:cubicBezTo>
                  <a:cubicBezTo>
                    <a:pt x="81" y="23"/>
                    <a:pt x="78" y="23"/>
                    <a:pt x="70" y="24"/>
                  </a:cubicBezTo>
                  <a:cubicBezTo>
                    <a:pt x="69" y="24"/>
                    <a:pt x="69" y="24"/>
                    <a:pt x="69" y="24"/>
                  </a:cubicBezTo>
                  <a:cubicBezTo>
                    <a:pt x="68" y="23"/>
                    <a:pt x="68" y="23"/>
                    <a:pt x="68" y="23"/>
                  </a:cubicBezTo>
                  <a:cubicBezTo>
                    <a:pt x="62" y="22"/>
                    <a:pt x="58" y="22"/>
                    <a:pt x="54" y="23"/>
                  </a:cubicBezTo>
                  <a:cubicBezTo>
                    <a:pt x="52" y="24"/>
                    <a:pt x="52" y="24"/>
                    <a:pt x="52" y="24"/>
                  </a:cubicBezTo>
                  <a:cubicBezTo>
                    <a:pt x="49" y="24"/>
                    <a:pt x="49" y="24"/>
                    <a:pt x="49" y="24"/>
                  </a:cubicBezTo>
                  <a:cubicBezTo>
                    <a:pt x="47" y="25"/>
                    <a:pt x="43" y="26"/>
                    <a:pt x="41" y="28"/>
                  </a:cubicBezTo>
                  <a:cubicBezTo>
                    <a:pt x="40" y="29"/>
                    <a:pt x="40" y="29"/>
                    <a:pt x="40" y="29"/>
                  </a:cubicBezTo>
                  <a:cubicBezTo>
                    <a:pt x="38" y="22"/>
                    <a:pt x="38" y="22"/>
                    <a:pt x="38" y="22"/>
                  </a:cubicBezTo>
                  <a:cubicBezTo>
                    <a:pt x="35" y="15"/>
                    <a:pt x="35" y="15"/>
                    <a:pt x="35" y="15"/>
                  </a:cubicBezTo>
                  <a:cubicBezTo>
                    <a:pt x="33" y="9"/>
                    <a:pt x="33" y="9"/>
                    <a:pt x="33" y="9"/>
                  </a:cubicBezTo>
                  <a:cubicBezTo>
                    <a:pt x="32" y="6"/>
                    <a:pt x="32" y="6"/>
                    <a:pt x="32" y="6"/>
                  </a:cubicBezTo>
                  <a:cubicBezTo>
                    <a:pt x="32" y="4"/>
                    <a:pt x="32" y="4"/>
                    <a:pt x="32" y="4"/>
                  </a:cubicBezTo>
                  <a:cubicBezTo>
                    <a:pt x="30" y="1"/>
                    <a:pt x="26" y="0"/>
                    <a:pt x="23" y="0"/>
                  </a:cubicBezTo>
                  <a:close/>
                  <a:moveTo>
                    <a:pt x="33" y="66"/>
                  </a:moveTo>
                  <a:cubicBezTo>
                    <a:pt x="34" y="62"/>
                    <a:pt x="34" y="57"/>
                    <a:pt x="33" y="54"/>
                  </a:cubicBezTo>
                  <a:cubicBezTo>
                    <a:pt x="19" y="13"/>
                    <a:pt x="19" y="13"/>
                    <a:pt x="19" y="13"/>
                  </a:cubicBezTo>
                  <a:cubicBezTo>
                    <a:pt x="19" y="12"/>
                    <a:pt x="19" y="12"/>
                    <a:pt x="19" y="12"/>
                  </a:cubicBezTo>
                  <a:cubicBezTo>
                    <a:pt x="18" y="7"/>
                    <a:pt x="24" y="5"/>
                    <a:pt x="26" y="8"/>
                  </a:cubicBezTo>
                  <a:cubicBezTo>
                    <a:pt x="27" y="9"/>
                    <a:pt x="27" y="9"/>
                    <a:pt x="27" y="9"/>
                  </a:cubicBezTo>
                  <a:cubicBezTo>
                    <a:pt x="37" y="40"/>
                    <a:pt x="37" y="40"/>
                    <a:pt x="37" y="40"/>
                  </a:cubicBezTo>
                  <a:cubicBezTo>
                    <a:pt x="38" y="41"/>
                    <a:pt x="38" y="41"/>
                    <a:pt x="38" y="41"/>
                  </a:cubicBezTo>
                  <a:cubicBezTo>
                    <a:pt x="40" y="44"/>
                    <a:pt x="44" y="41"/>
                    <a:pt x="43" y="38"/>
                  </a:cubicBezTo>
                  <a:cubicBezTo>
                    <a:pt x="42" y="37"/>
                    <a:pt x="42" y="35"/>
                    <a:pt x="43" y="35"/>
                  </a:cubicBezTo>
                  <a:cubicBezTo>
                    <a:pt x="45" y="32"/>
                    <a:pt x="49" y="31"/>
                    <a:pt x="53" y="31"/>
                  </a:cubicBezTo>
                  <a:cubicBezTo>
                    <a:pt x="53" y="31"/>
                    <a:pt x="53" y="31"/>
                    <a:pt x="53" y="31"/>
                  </a:cubicBezTo>
                  <a:cubicBezTo>
                    <a:pt x="54" y="31"/>
                    <a:pt x="54" y="31"/>
                    <a:pt x="54" y="31"/>
                  </a:cubicBezTo>
                  <a:cubicBezTo>
                    <a:pt x="56" y="30"/>
                    <a:pt x="58" y="29"/>
                    <a:pt x="61" y="29"/>
                  </a:cubicBezTo>
                  <a:cubicBezTo>
                    <a:pt x="62" y="29"/>
                    <a:pt x="64" y="30"/>
                    <a:pt x="65" y="30"/>
                  </a:cubicBezTo>
                  <a:cubicBezTo>
                    <a:pt x="67" y="31"/>
                    <a:pt x="67" y="31"/>
                    <a:pt x="67" y="31"/>
                  </a:cubicBezTo>
                  <a:cubicBezTo>
                    <a:pt x="71" y="32"/>
                    <a:pt x="76" y="29"/>
                    <a:pt x="79" y="32"/>
                  </a:cubicBezTo>
                  <a:cubicBezTo>
                    <a:pt x="79" y="32"/>
                    <a:pt x="79" y="32"/>
                    <a:pt x="80" y="33"/>
                  </a:cubicBezTo>
                  <a:cubicBezTo>
                    <a:pt x="84" y="40"/>
                    <a:pt x="86" y="49"/>
                    <a:pt x="87" y="57"/>
                  </a:cubicBezTo>
                  <a:cubicBezTo>
                    <a:pt x="87" y="61"/>
                    <a:pt x="85" y="66"/>
                    <a:pt x="86" y="71"/>
                  </a:cubicBezTo>
                  <a:cubicBezTo>
                    <a:pt x="86" y="73"/>
                    <a:pt x="86" y="73"/>
                    <a:pt x="86" y="73"/>
                  </a:cubicBezTo>
                  <a:cubicBezTo>
                    <a:pt x="46" y="89"/>
                    <a:pt x="46" y="89"/>
                    <a:pt x="46" y="89"/>
                  </a:cubicBezTo>
                  <a:cubicBezTo>
                    <a:pt x="45" y="88"/>
                    <a:pt x="45" y="88"/>
                    <a:pt x="45" y="88"/>
                  </a:cubicBezTo>
                  <a:cubicBezTo>
                    <a:pt x="44" y="84"/>
                    <a:pt x="41" y="81"/>
                    <a:pt x="38" y="79"/>
                  </a:cubicBezTo>
                  <a:cubicBezTo>
                    <a:pt x="26" y="70"/>
                    <a:pt x="10" y="76"/>
                    <a:pt x="12" y="68"/>
                  </a:cubicBezTo>
                  <a:cubicBezTo>
                    <a:pt x="16" y="62"/>
                    <a:pt x="27" y="65"/>
                    <a:pt x="33" y="66"/>
                  </a:cubicBezTo>
                  <a:close/>
                  <a:moveTo>
                    <a:pt x="44" y="104"/>
                  </a:moveTo>
                  <a:cubicBezTo>
                    <a:pt x="42" y="98"/>
                    <a:pt x="42" y="98"/>
                    <a:pt x="42" y="98"/>
                  </a:cubicBezTo>
                  <a:cubicBezTo>
                    <a:pt x="48" y="96"/>
                    <a:pt x="48" y="96"/>
                    <a:pt x="48" y="96"/>
                  </a:cubicBezTo>
                  <a:cubicBezTo>
                    <a:pt x="50" y="102"/>
                    <a:pt x="50" y="102"/>
                    <a:pt x="50" y="102"/>
                  </a:cubicBezTo>
                  <a:lnTo>
                    <a:pt x="44"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3600">
                <a:solidFill>
                  <a:srgbClr val="0056F2"/>
                </a:solidFill>
              </a:endParaRPr>
            </a:p>
          </p:txBody>
        </p:sp>
      </p:grpSp>
      <p:sp>
        <p:nvSpPr>
          <p:cNvPr id="78" name="Rectangle 77">
            <a:extLst>
              <a:ext uri="{FF2B5EF4-FFF2-40B4-BE49-F238E27FC236}">
                <a16:creationId xmlns:a16="http://schemas.microsoft.com/office/drawing/2014/main" id="{3F8C26D3-0F1D-34B1-C957-78D0F04FD311}"/>
              </a:ext>
            </a:extLst>
          </p:cNvPr>
          <p:cNvSpPr/>
          <p:nvPr/>
        </p:nvSpPr>
        <p:spPr>
          <a:xfrm>
            <a:off x="2528362" y="7166085"/>
            <a:ext cx="8575067" cy="1025922"/>
          </a:xfrm>
          <a:prstGeom prst="rect">
            <a:avLst/>
          </a:prstGeom>
        </p:spPr>
        <p:txBody>
          <a:bodyPr wrap="square" lIns="0" tIns="0" rIns="0" bIns="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s-MX" altLang="es-MX" sz="3600" b="1" i="0" u="none" strike="noStrike" kern="1200" cap="none" spc="0" normalizeH="0" baseline="0" noProof="0" dirty="0">
                <a:ln>
                  <a:noFill/>
                </a:ln>
                <a:solidFill>
                  <a:srgbClr val="7213EA"/>
                </a:solidFill>
                <a:effectLst/>
                <a:uLnTx/>
                <a:uFillTx/>
                <a:latin typeface="Arial"/>
                <a:ea typeface="+mn-ea"/>
                <a:cs typeface="+mn-cs"/>
                <a:sym typeface="Source Sans Pro" panose="020B0503030403020204" pitchFamily="34" charset="0"/>
              </a:rPr>
              <a:t>Materia subyacente objeto </a:t>
            </a:r>
            <a:br>
              <a:rPr kumimoji="0" lang="es-MX" altLang="es-MX" sz="3600" b="1" i="0" u="none" strike="noStrike" kern="1200" cap="none" spc="0" normalizeH="0" baseline="0" noProof="0" dirty="0">
                <a:ln>
                  <a:noFill/>
                </a:ln>
                <a:solidFill>
                  <a:srgbClr val="7213EA"/>
                </a:solidFill>
                <a:effectLst/>
                <a:uLnTx/>
                <a:uFillTx/>
                <a:latin typeface="Arial"/>
                <a:ea typeface="+mn-ea"/>
                <a:cs typeface="+mn-cs"/>
                <a:sym typeface="Source Sans Pro" panose="020B0503030403020204" pitchFamily="34" charset="0"/>
              </a:rPr>
            </a:br>
            <a:r>
              <a:rPr kumimoji="0" lang="es-MX" altLang="es-MX" sz="3600" b="1" i="0" u="none" strike="noStrike" kern="1200" cap="none" spc="0" normalizeH="0" baseline="0" noProof="0" dirty="0">
                <a:ln>
                  <a:noFill/>
                </a:ln>
                <a:solidFill>
                  <a:srgbClr val="7213EA"/>
                </a:solidFill>
                <a:effectLst/>
                <a:uLnTx/>
                <a:uFillTx/>
                <a:latin typeface="Arial"/>
                <a:ea typeface="+mn-ea"/>
                <a:cs typeface="+mn-cs"/>
                <a:sym typeface="Source Sans Pro" panose="020B0503030403020204" pitchFamily="34" charset="0"/>
              </a:rPr>
              <a:t>del análisis (USM)</a:t>
            </a:r>
            <a:endParaRPr kumimoji="0" lang="es-MX" sz="3600" b="1" i="0" u="none" strike="noStrike" kern="1200" cap="none" spc="0" normalizeH="0" baseline="0" noProof="0" dirty="0">
              <a:ln>
                <a:noFill/>
              </a:ln>
              <a:solidFill>
                <a:srgbClr val="7213EA"/>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0F3C8D4F-AF33-1905-8D1D-FA6BDC9108DE}"/>
              </a:ext>
            </a:extLst>
          </p:cNvPr>
          <p:cNvSpPr/>
          <p:nvPr/>
        </p:nvSpPr>
        <p:spPr>
          <a:xfrm>
            <a:off x="14555084" y="3826726"/>
            <a:ext cx="2852392" cy="2743200"/>
          </a:xfrm>
          <a:prstGeom prst="rect">
            <a:avLst/>
          </a:prstGeom>
          <a:solidFill>
            <a:srgbClr val="0033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5" name="object 15">
            <a:extLst>
              <a:ext uri="{FF2B5EF4-FFF2-40B4-BE49-F238E27FC236}">
                <a16:creationId xmlns:a16="http://schemas.microsoft.com/office/drawing/2014/main" id="{101D700D-C5F8-8677-27C9-205E5752FBFD}"/>
              </a:ext>
            </a:extLst>
          </p:cNvPr>
          <p:cNvSpPr txBox="1">
            <a:spLocks noChangeArrowheads="1"/>
          </p:cNvSpPr>
          <p:nvPr/>
        </p:nvSpPr>
        <p:spPr bwMode="auto">
          <a:xfrm>
            <a:off x="13070829" y="2714809"/>
            <a:ext cx="1942377" cy="4416594"/>
          </a:xfrm>
          <a:prstGeom prst="rect">
            <a:avLst/>
          </a:prstGeom>
          <a:noFill/>
          <a:ln>
            <a:noFill/>
          </a:ln>
        </p:spPr>
        <p:txBody>
          <a:bodyPr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altLang="es-MX" sz="28700" b="1" i="0" u="none" strike="noStrike" kern="1200" cap="none" spc="0" normalizeH="0" baseline="0" noProof="0" dirty="0">
                <a:ln>
                  <a:noFill/>
                </a:ln>
                <a:solidFill>
                  <a:srgbClr val="00338D"/>
                </a:solidFill>
                <a:effectLst/>
                <a:uLnTx/>
                <a:uFillTx/>
                <a:latin typeface="KPMG Bold" panose="020B0803030202040204" pitchFamily="34" charset="0"/>
              </a:rPr>
              <a:t>2</a:t>
            </a:r>
            <a:endParaRPr kumimoji="0" lang="es-MX" altLang="es-MX" sz="19900" b="1" i="0" u="none" strike="noStrike" kern="1200" cap="none" spc="0" normalizeH="0" baseline="0" noProof="0" dirty="0">
              <a:ln>
                <a:noFill/>
              </a:ln>
              <a:solidFill>
                <a:srgbClr val="00338D"/>
              </a:solidFill>
              <a:effectLst/>
              <a:uLnTx/>
              <a:uFillTx/>
              <a:latin typeface="KPMG Bold" panose="020B0803030202040204" pitchFamily="34" charset="0"/>
            </a:endParaRPr>
          </a:p>
        </p:txBody>
      </p:sp>
      <p:sp>
        <p:nvSpPr>
          <p:cNvPr id="91" name="Rectangle 90">
            <a:extLst>
              <a:ext uri="{FF2B5EF4-FFF2-40B4-BE49-F238E27FC236}">
                <a16:creationId xmlns:a16="http://schemas.microsoft.com/office/drawing/2014/main" id="{8A57074F-87A2-2D78-3D3A-034581582684}"/>
              </a:ext>
            </a:extLst>
          </p:cNvPr>
          <p:cNvSpPr/>
          <p:nvPr/>
        </p:nvSpPr>
        <p:spPr>
          <a:xfrm>
            <a:off x="12740047" y="7166085"/>
            <a:ext cx="7768642" cy="553998"/>
          </a:xfrm>
          <a:prstGeom prst="rect">
            <a:avLst/>
          </a:prstGeom>
        </p:spPr>
        <p:txBody>
          <a:bodyPr wrap="square" lIns="0" tIns="0" rIns="0" bIns="0">
            <a:spAutoFit/>
          </a:bodyPr>
          <a:lstStyle/>
          <a:p>
            <a:pPr lvl="0" defTabSz="914400">
              <a:defRPr/>
            </a:pPr>
            <a:r>
              <a:rPr lang="es-MX" altLang="es-MX" sz="3600" b="1" dirty="0">
                <a:solidFill>
                  <a:srgbClr val="00338D"/>
                </a:solidFill>
                <a:latin typeface="Arial"/>
                <a:sym typeface="Source Sans Pro" panose="020B0503030403020204" pitchFamily="34" charset="0"/>
              </a:rPr>
              <a:t>Criterios</a:t>
            </a:r>
            <a:endParaRPr kumimoji="0" lang="es-MX" sz="3600" b="1" i="0" u="none" strike="noStrike" kern="1200" cap="none" spc="0" normalizeH="0" baseline="0" noProof="0" dirty="0">
              <a:ln>
                <a:noFill/>
              </a:ln>
              <a:solidFill>
                <a:srgbClr val="7213EA"/>
              </a:solidFill>
              <a:effectLst/>
              <a:uLnTx/>
              <a:uFillTx/>
              <a:latin typeface="Arial"/>
              <a:ea typeface="+mn-ea"/>
              <a:cs typeface="+mn-cs"/>
            </a:endParaRPr>
          </a:p>
        </p:txBody>
      </p:sp>
      <p:sp>
        <p:nvSpPr>
          <p:cNvPr id="48" name="Freeform 50">
            <a:extLst>
              <a:ext uri="{FF2B5EF4-FFF2-40B4-BE49-F238E27FC236}">
                <a16:creationId xmlns:a16="http://schemas.microsoft.com/office/drawing/2014/main" id="{66F5CF05-FC53-C627-4D5F-1B2B98FB6548}"/>
              </a:ext>
            </a:extLst>
          </p:cNvPr>
          <p:cNvSpPr>
            <a:spLocks noEditPoints="1"/>
          </p:cNvSpPr>
          <p:nvPr/>
        </p:nvSpPr>
        <p:spPr bwMode="auto">
          <a:xfrm>
            <a:off x="15045152" y="4220364"/>
            <a:ext cx="2014622" cy="1955924"/>
          </a:xfrm>
          <a:custGeom>
            <a:avLst/>
            <a:gdLst>
              <a:gd name="T0" fmla="*/ 104 w 208"/>
              <a:gd name="T1" fmla="*/ 208 h 208"/>
              <a:gd name="T2" fmla="*/ 104 w 208"/>
              <a:gd name="T3" fmla="*/ 0 h 208"/>
              <a:gd name="T4" fmla="*/ 101 w 208"/>
              <a:gd name="T5" fmla="*/ 198 h 208"/>
              <a:gd name="T6" fmla="*/ 63 w 208"/>
              <a:gd name="T7" fmla="*/ 159 h 208"/>
              <a:gd name="T8" fmla="*/ 101 w 208"/>
              <a:gd name="T9" fmla="*/ 201 h 208"/>
              <a:gd name="T10" fmla="*/ 101 w 208"/>
              <a:gd name="T11" fmla="*/ 54 h 208"/>
              <a:gd name="T12" fmla="*/ 101 w 208"/>
              <a:gd name="T13" fmla="*/ 8 h 208"/>
              <a:gd name="T14" fmla="*/ 63 w 208"/>
              <a:gd name="T15" fmla="*/ 49 h 208"/>
              <a:gd name="T16" fmla="*/ 155 w 208"/>
              <a:gd name="T17" fmla="*/ 54 h 208"/>
              <a:gd name="T18" fmla="*/ 201 w 208"/>
              <a:gd name="T19" fmla="*/ 100 h 208"/>
              <a:gd name="T20" fmla="*/ 155 w 208"/>
              <a:gd name="T21" fmla="*/ 54 h 208"/>
              <a:gd name="T22" fmla="*/ 108 w 208"/>
              <a:gd name="T23" fmla="*/ 54 h 208"/>
              <a:gd name="T24" fmla="*/ 108 w 208"/>
              <a:gd name="T25" fmla="*/ 8 h 208"/>
              <a:gd name="T26" fmla="*/ 108 w 208"/>
              <a:gd name="T27" fmla="*/ 10 h 208"/>
              <a:gd name="T28" fmla="*/ 101 w 208"/>
              <a:gd name="T29" fmla="*/ 100 h 208"/>
              <a:gd name="T30" fmla="*/ 61 w 208"/>
              <a:gd name="T31" fmla="*/ 56 h 208"/>
              <a:gd name="T32" fmla="*/ 155 w 208"/>
              <a:gd name="T33" fmla="*/ 154 h 208"/>
              <a:gd name="T34" fmla="*/ 201 w 208"/>
              <a:gd name="T35" fmla="*/ 108 h 208"/>
              <a:gd name="T36" fmla="*/ 155 w 208"/>
              <a:gd name="T37" fmla="*/ 154 h 208"/>
              <a:gd name="T38" fmla="*/ 175 w 208"/>
              <a:gd name="T39" fmla="*/ 38 h 208"/>
              <a:gd name="T40" fmla="*/ 152 w 208"/>
              <a:gd name="T41" fmla="*/ 47 h 208"/>
              <a:gd name="T42" fmla="*/ 108 w 208"/>
              <a:gd name="T43" fmla="*/ 198 h 208"/>
              <a:gd name="T44" fmla="*/ 108 w 208"/>
              <a:gd name="T45" fmla="*/ 201 h 208"/>
              <a:gd name="T46" fmla="*/ 108 w 208"/>
              <a:gd name="T47" fmla="*/ 154 h 208"/>
              <a:gd name="T48" fmla="*/ 29 w 208"/>
              <a:gd name="T49" fmla="*/ 43 h 208"/>
              <a:gd name="T50" fmla="*/ 47 w 208"/>
              <a:gd name="T51" fmla="*/ 100 h 208"/>
              <a:gd name="T52" fmla="*/ 56 w 208"/>
              <a:gd name="T53" fmla="*/ 161 h 208"/>
              <a:gd name="T54" fmla="*/ 78 w 208"/>
              <a:gd name="T55" fmla="*/ 197 h 208"/>
              <a:gd name="T56" fmla="*/ 61 w 208"/>
              <a:gd name="T57" fmla="*/ 152 h 208"/>
              <a:gd name="T58" fmla="*/ 101 w 208"/>
              <a:gd name="T59" fmla="*/ 108 h 208"/>
              <a:gd name="T60" fmla="*/ 61 w 208"/>
              <a:gd name="T61" fmla="*/ 152 h 208"/>
              <a:gd name="T62" fmla="*/ 130 w 208"/>
              <a:gd name="T63" fmla="*/ 197 h 208"/>
              <a:gd name="T64" fmla="*/ 152 w 208"/>
              <a:gd name="T65" fmla="*/ 161 h 208"/>
              <a:gd name="T66" fmla="*/ 47 w 208"/>
              <a:gd name="T67" fmla="*/ 108 h 208"/>
              <a:gd name="T68" fmla="*/ 29 w 208"/>
              <a:gd name="T69" fmla="*/ 165 h 208"/>
              <a:gd name="T70" fmla="*/ 154 w 208"/>
              <a:gd name="T71" fmla="*/ 108 h 208"/>
              <a:gd name="T72" fmla="*/ 108 w 208"/>
              <a:gd name="T73" fmla="*/ 147 h 208"/>
              <a:gd name="T74" fmla="*/ 154 w 208"/>
              <a:gd name="T75" fmla="*/ 108 h 208"/>
              <a:gd name="T76" fmla="*/ 108 w 208"/>
              <a:gd name="T77" fmla="*/ 61 h 208"/>
              <a:gd name="T78" fmla="*/ 154 w 208"/>
              <a:gd name="T79" fmla="*/ 100 h 208"/>
              <a:gd name="T80" fmla="*/ 56 w 208"/>
              <a:gd name="T81" fmla="*/ 47 h 208"/>
              <a:gd name="T82" fmla="*/ 34 w 208"/>
              <a:gd name="T83" fmla="*/ 3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8" h="208">
                <a:moveTo>
                  <a:pt x="208" y="104"/>
                </a:moveTo>
                <a:cubicBezTo>
                  <a:pt x="208" y="162"/>
                  <a:pt x="162" y="208"/>
                  <a:pt x="104" y="208"/>
                </a:cubicBezTo>
                <a:cubicBezTo>
                  <a:pt x="47" y="208"/>
                  <a:pt x="0" y="162"/>
                  <a:pt x="0" y="104"/>
                </a:cubicBezTo>
                <a:cubicBezTo>
                  <a:pt x="0" y="47"/>
                  <a:pt x="47" y="0"/>
                  <a:pt x="104" y="0"/>
                </a:cubicBezTo>
                <a:cubicBezTo>
                  <a:pt x="162" y="0"/>
                  <a:pt x="208" y="47"/>
                  <a:pt x="208" y="104"/>
                </a:cubicBezTo>
                <a:close/>
                <a:moveTo>
                  <a:pt x="101" y="198"/>
                </a:moveTo>
                <a:cubicBezTo>
                  <a:pt x="101" y="154"/>
                  <a:pt x="101" y="154"/>
                  <a:pt x="101" y="154"/>
                </a:cubicBezTo>
                <a:cubicBezTo>
                  <a:pt x="87" y="155"/>
                  <a:pt x="75" y="156"/>
                  <a:pt x="63" y="159"/>
                </a:cubicBezTo>
                <a:cubicBezTo>
                  <a:pt x="71" y="183"/>
                  <a:pt x="85" y="198"/>
                  <a:pt x="100" y="201"/>
                </a:cubicBezTo>
                <a:cubicBezTo>
                  <a:pt x="101" y="201"/>
                  <a:pt x="101" y="201"/>
                  <a:pt x="101" y="201"/>
                </a:cubicBezTo>
                <a:lnTo>
                  <a:pt x="101" y="198"/>
                </a:lnTo>
                <a:close/>
                <a:moveTo>
                  <a:pt x="101" y="54"/>
                </a:moveTo>
                <a:cubicBezTo>
                  <a:pt x="101" y="10"/>
                  <a:pt x="101" y="10"/>
                  <a:pt x="101" y="10"/>
                </a:cubicBezTo>
                <a:cubicBezTo>
                  <a:pt x="101" y="8"/>
                  <a:pt x="101" y="8"/>
                  <a:pt x="101" y="8"/>
                </a:cubicBezTo>
                <a:cubicBezTo>
                  <a:pt x="101" y="8"/>
                  <a:pt x="101" y="8"/>
                  <a:pt x="100" y="8"/>
                </a:cubicBezTo>
                <a:cubicBezTo>
                  <a:pt x="85" y="10"/>
                  <a:pt x="71" y="26"/>
                  <a:pt x="63" y="49"/>
                </a:cubicBezTo>
                <a:cubicBezTo>
                  <a:pt x="75" y="52"/>
                  <a:pt x="87" y="53"/>
                  <a:pt x="101" y="54"/>
                </a:cubicBezTo>
                <a:close/>
                <a:moveTo>
                  <a:pt x="155" y="54"/>
                </a:moveTo>
                <a:cubicBezTo>
                  <a:pt x="159" y="68"/>
                  <a:pt x="161" y="84"/>
                  <a:pt x="162" y="100"/>
                </a:cubicBezTo>
                <a:cubicBezTo>
                  <a:pt x="201" y="100"/>
                  <a:pt x="201" y="100"/>
                  <a:pt x="201" y="100"/>
                </a:cubicBezTo>
                <a:cubicBezTo>
                  <a:pt x="200" y="79"/>
                  <a:pt x="192" y="59"/>
                  <a:pt x="180" y="43"/>
                </a:cubicBezTo>
                <a:cubicBezTo>
                  <a:pt x="172" y="48"/>
                  <a:pt x="164" y="51"/>
                  <a:pt x="155" y="54"/>
                </a:cubicBezTo>
                <a:close/>
                <a:moveTo>
                  <a:pt x="108" y="10"/>
                </a:moveTo>
                <a:cubicBezTo>
                  <a:pt x="108" y="54"/>
                  <a:pt x="108" y="54"/>
                  <a:pt x="108" y="54"/>
                </a:cubicBezTo>
                <a:cubicBezTo>
                  <a:pt x="121" y="53"/>
                  <a:pt x="134" y="52"/>
                  <a:pt x="146" y="49"/>
                </a:cubicBezTo>
                <a:cubicBezTo>
                  <a:pt x="137" y="26"/>
                  <a:pt x="124" y="10"/>
                  <a:pt x="108" y="8"/>
                </a:cubicBezTo>
                <a:cubicBezTo>
                  <a:pt x="108" y="8"/>
                  <a:pt x="108" y="8"/>
                  <a:pt x="108" y="8"/>
                </a:cubicBezTo>
                <a:lnTo>
                  <a:pt x="108" y="10"/>
                </a:lnTo>
                <a:close/>
                <a:moveTo>
                  <a:pt x="54" y="100"/>
                </a:moveTo>
                <a:cubicBezTo>
                  <a:pt x="101" y="100"/>
                  <a:pt x="101" y="100"/>
                  <a:pt x="101" y="100"/>
                </a:cubicBezTo>
                <a:cubicBezTo>
                  <a:pt x="101" y="61"/>
                  <a:pt x="101" y="61"/>
                  <a:pt x="101" y="61"/>
                </a:cubicBezTo>
                <a:cubicBezTo>
                  <a:pt x="86" y="61"/>
                  <a:pt x="73" y="59"/>
                  <a:pt x="61" y="56"/>
                </a:cubicBezTo>
                <a:cubicBezTo>
                  <a:pt x="57" y="69"/>
                  <a:pt x="55" y="84"/>
                  <a:pt x="54" y="100"/>
                </a:cubicBezTo>
                <a:close/>
                <a:moveTo>
                  <a:pt x="155" y="154"/>
                </a:moveTo>
                <a:cubicBezTo>
                  <a:pt x="164" y="157"/>
                  <a:pt x="172" y="161"/>
                  <a:pt x="180" y="165"/>
                </a:cubicBezTo>
                <a:cubicBezTo>
                  <a:pt x="192" y="149"/>
                  <a:pt x="200" y="129"/>
                  <a:pt x="201" y="108"/>
                </a:cubicBezTo>
                <a:cubicBezTo>
                  <a:pt x="162" y="108"/>
                  <a:pt x="162" y="108"/>
                  <a:pt x="162" y="108"/>
                </a:cubicBezTo>
                <a:cubicBezTo>
                  <a:pt x="161" y="125"/>
                  <a:pt x="159" y="140"/>
                  <a:pt x="155" y="154"/>
                </a:cubicBezTo>
                <a:close/>
                <a:moveTo>
                  <a:pt x="152" y="47"/>
                </a:moveTo>
                <a:cubicBezTo>
                  <a:pt x="161" y="45"/>
                  <a:pt x="168" y="42"/>
                  <a:pt x="175" y="38"/>
                </a:cubicBezTo>
                <a:cubicBezTo>
                  <a:pt x="163" y="25"/>
                  <a:pt x="147" y="16"/>
                  <a:pt x="130" y="11"/>
                </a:cubicBezTo>
                <a:cubicBezTo>
                  <a:pt x="139" y="19"/>
                  <a:pt x="147" y="32"/>
                  <a:pt x="152" y="47"/>
                </a:cubicBezTo>
                <a:close/>
                <a:moveTo>
                  <a:pt x="108" y="154"/>
                </a:moveTo>
                <a:cubicBezTo>
                  <a:pt x="108" y="198"/>
                  <a:pt x="108" y="198"/>
                  <a:pt x="108" y="198"/>
                </a:cubicBezTo>
                <a:cubicBezTo>
                  <a:pt x="108" y="201"/>
                  <a:pt x="108" y="201"/>
                  <a:pt x="108" y="201"/>
                </a:cubicBezTo>
                <a:cubicBezTo>
                  <a:pt x="108" y="201"/>
                  <a:pt x="108" y="201"/>
                  <a:pt x="108" y="201"/>
                </a:cubicBezTo>
                <a:cubicBezTo>
                  <a:pt x="124" y="198"/>
                  <a:pt x="137" y="183"/>
                  <a:pt x="146" y="159"/>
                </a:cubicBezTo>
                <a:cubicBezTo>
                  <a:pt x="134" y="156"/>
                  <a:pt x="121" y="155"/>
                  <a:pt x="108" y="154"/>
                </a:cubicBezTo>
                <a:close/>
                <a:moveTo>
                  <a:pt x="54" y="54"/>
                </a:moveTo>
                <a:cubicBezTo>
                  <a:pt x="45" y="51"/>
                  <a:pt x="36" y="48"/>
                  <a:pt x="29" y="43"/>
                </a:cubicBezTo>
                <a:cubicBezTo>
                  <a:pt x="16" y="59"/>
                  <a:pt x="9" y="79"/>
                  <a:pt x="8" y="100"/>
                </a:cubicBezTo>
                <a:cubicBezTo>
                  <a:pt x="47" y="100"/>
                  <a:pt x="47" y="100"/>
                  <a:pt x="47" y="100"/>
                </a:cubicBezTo>
                <a:cubicBezTo>
                  <a:pt x="47" y="84"/>
                  <a:pt x="50" y="68"/>
                  <a:pt x="54" y="54"/>
                </a:cubicBezTo>
                <a:close/>
                <a:moveTo>
                  <a:pt x="56" y="161"/>
                </a:moveTo>
                <a:cubicBezTo>
                  <a:pt x="48" y="163"/>
                  <a:pt x="40" y="167"/>
                  <a:pt x="34" y="170"/>
                </a:cubicBezTo>
                <a:cubicBezTo>
                  <a:pt x="46" y="183"/>
                  <a:pt x="61" y="192"/>
                  <a:pt x="78" y="197"/>
                </a:cubicBezTo>
                <a:cubicBezTo>
                  <a:pt x="69" y="189"/>
                  <a:pt x="62" y="176"/>
                  <a:pt x="56" y="161"/>
                </a:cubicBezTo>
                <a:close/>
                <a:moveTo>
                  <a:pt x="61" y="152"/>
                </a:moveTo>
                <a:cubicBezTo>
                  <a:pt x="73" y="149"/>
                  <a:pt x="86" y="147"/>
                  <a:pt x="101" y="147"/>
                </a:cubicBezTo>
                <a:cubicBezTo>
                  <a:pt x="101" y="108"/>
                  <a:pt x="101" y="108"/>
                  <a:pt x="101" y="108"/>
                </a:cubicBezTo>
                <a:cubicBezTo>
                  <a:pt x="54" y="108"/>
                  <a:pt x="54" y="108"/>
                  <a:pt x="54" y="108"/>
                </a:cubicBezTo>
                <a:cubicBezTo>
                  <a:pt x="55" y="124"/>
                  <a:pt x="57" y="139"/>
                  <a:pt x="61" y="152"/>
                </a:cubicBezTo>
                <a:close/>
                <a:moveTo>
                  <a:pt x="152" y="161"/>
                </a:moveTo>
                <a:cubicBezTo>
                  <a:pt x="147" y="176"/>
                  <a:pt x="139" y="189"/>
                  <a:pt x="130" y="197"/>
                </a:cubicBezTo>
                <a:cubicBezTo>
                  <a:pt x="147" y="192"/>
                  <a:pt x="163" y="183"/>
                  <a:pt x="175" y="170"/>
                </a:cubicBezTo>
                <a:cubicBezTo>
                  <a:pt x="168" y="167"/>
                  <a:pt x="161" y="163"/>
                  <a:pt x="152" y="161"/>
                </a:cubicBezTo>
                <a:close/>
                <a:moveTo>
                  <a:pt x="54" y="154"/>
                </a:moveTo>
                <a:cubicBezTo>
                  <a:pt x="50" y="140"/>
                  <a:pt x="47" y="125"/>
                  <a:pt x="47" y="108"/>
                </a:cubicBezTo>
                <a:cubicBezTo>
                  <a:pt x="8" y="108"/>
                  <a:pt x="8" y="108"/>
                  <a:pt x="8" y="108"/>
                </a:cubicBezTo>
                <a:cubicBezTo>
                  <a:pt x="9" y="129"/>
                  <a:pt x="16" y="149"/>
                  <a:pt x="29" y="165"/>
                </a:cubicBezTo>
                <a:cubicBezTo>
                  <a:pt x="36" y="161"/>
                  <a:pt x="45" y="157"/>
                  <a:pt x="54" y="154"/>
                </a:cubicBezTo>
                <a:close/>
                <a:moveTo>
                  <a:pt x="154" y="108"/>
                </a:moveTo>
                <a:cubicBezTo>
                  <a:pt x="108" y="108"/>
                  <a:pt x="108" y="108"/>
                  <a:pt x="108" y="108"/>
                </a:cubicBezTo>
                <a:cubicBezTo>
                  <a:pt x="108" y="147"/>
                  <a:pt x="108" y="147"/>
                  <a:pt x="108" y="147"/>
                </a:cubicBezTo>
                <a:cubicBezTo>
                  <a:pt x="122" y="147"/>
                  <a:pt x="136" y="149"/>
                  <a:pt x="148" y="152"/>
                </a:cubicBezTo>
                <a:cubicBezTo>
                  <a:pt x="152" y="139"/>
                  <a:pt x="154" y="124"/>
                  <a:pt x="154" y="108"/>
                </a:cubicBezTo>
                <a:close/>
                <a:moveTo>
                  <a:pt x="148" y="56"/>
                </a:moveTo>
                <a:cubicBezTo>
                  <a:pt x="136" y="59"/>
                  <a:pt x="122" y="61"/>
                  <a:pt x="108" y="61"/>
                </a:cubicBezTo>
                <a:cubicBezTo>
                  <a:pt x="108" y="100"/>
                  <a:pt x="108" y="100"/>
                  <a:pt x="108" y="100"/>
                </a:cubicBezTo>
                <a:cubicBezTo>
                  <a:pt x="154" y="100"/>
                  <a:pt x="154" y="100"/>
                  <a:pt x="154" y="100"/>
                </a:cubicBezTo>
                <a:cubicBezTo>
                  <a:pt x="154" y="84"/>
                  <a:pt x="152" y="69"/>
                  <a:pt x="148" y="56"/>
                </a:cubicBezTo>
                <a:close/>
                <a:moveTo>
                  <a:pt x="56" y="47"/>
                </a:moveTo>
                <a:cubicBezTo>
                  <a:pt x="62" y="32"/>
                  <a:pt x="69" y="19"/>
                  <a:pt x="78" y="11"/>
                </a:cubicBezTo>
                <a:cubicBezTo>
                  <a:pt x="61" y="16"/>
                  <a:pt x="46" y="25"/>
                  <a:pt x="34" y="38"/>
                </a:cubicBezTo>
                <a:cubicBezTo>
                  <a:pt x="40" y="42"/>
                  <a:pt x="48" y="45"/>
                  <a:pt x="56" y="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3600">
              <a:solidFill>
                <a:srgbClr val="0056F2"/>
              </a:solidFill>
            </a:endParaRPr>
          </a:p>
        </p:txBody>
      </p:sp>
      <p:sp>
        <p:nvSpPr>
          <p:cNvPr id="92" name="Rectangle 91">
            <a:extLst>
              <a:ext uri="{FF2B5EF4-FFF2-40B4-BE49-F238E27FC236}">
                <a16:creationId xmlns:a16="http://schemas.microsoft.com/office/drawing/2014/main" id="{5FE2D747-A051-B4D9-2D59-D1008AB65E6C}"/>
              </a:ext>
            </a:extLst>
          </p:cNvPr>
          <p:cNvSpPr/>
          <p:nvPr/>
        </p:nvSpPr>
        <p:spPr>
          <a:xfrm>
            <a:off x="25198692" y="3826726"/>
            <a:ext cx="2852392" cy="2743200"/>
          </a:xfrm>
          <a:prstGeom prst="rect">
            <a:avLst/>
          </a:prstGeom>
          <a:solidFill>
            <a:srgbClr val="0F23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3" name="object 15">
            <a:extLst>
              <a:ext uri="{FF2B5EF4-FFF2-40B4-BE49-F238E27FC236}">
                <a16:creationId xmlns:a16="http://schemas.microsoft.com/office/drawing/2014/main" id="{F8BB6BB4-CEBB-1A01-BF03-A265C680D5A0}"/>
              </a:ext>
            </a:extLst>
          </p:cNvPr>
          <p:cNvSpPr txBox="1">
            <a:spLocks noChangeArrowheads="1"/>
          </p:cNvSpPr>
          <p:nvPr/>
        </p:nvSpPr>
        <p:spPr bwMode="auto">
          <a:xfrm>
            <a:off x="23714437" y="2639711"/>
            <a:ext cx="1942377" cy="4416594"/>
          </a:xfrm>
          <a:prstGeom prst="rect">
            <a:avLst/>
          </a:prstGeom>
          <a:noFill/>
          <a:ln>
            <a:noFill/>
          </a:ln>
        </p:spPr>
        <p:txBody>
          <a:bodyPr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altLang="es-MX" sz="28700" b="1" i="0" u="none" strike="noStrike" kern="1200" cap="none" spc="0" normalizeH="0" baseline="0" noProof="0" dirty="0">
                <a:ln>
                  <a:noFill/>
                </a:ln>
                <a:solidFill>
                  <a:srgbClr val="0F233C"/>
                </a:solidFill>
                <a:effectLst/>
                <a:uLnTx/>
                <a:uFillTx/>
                <a:latin typeface="KPMG Bold" panose="020B0803030202040204" pitchFamily="34" charset="0"/>
              </a:rPr>
              <a:t>3</a:t>
            </a:r>
            <a:endParaRPr kumimoji="0" lang="es-MX" altLang="es-MX" sz="19900" b="1" i="0" u="none" strike="noStrike" kern="1200" cap="none" spc="0" normalizeH="0" baseline="0" noProof="0" dirty="0">
              <a:ln>
                <a:noFill/>
              </a:ln>
              <a:solidFill>
                <a:srgbClr val="0F233C"/>
              </a:solidFill>
              <a:effectLst/>
              <a:uLnTx/>
              <a:uFillTx/>
              <a:latin typeface="KPMG Bold" panose="020B0803030202040204" pitchFamily="34" charset="0"/>
            </a:endParaRPr>
          </a:p>
        </p:txBody>
      </p:sp>
      <p:sp>
        <p:nvSpPr>
          <p:cNvPr id="94" name="Rectangle 93">
            <a:extLst>
              <a:ext uri="{FF2B5EF4-FFF2-40B4-BE49-F238E27FC236}">
                <a16:creationId xmlns:a16="http://schemas.microsoft.com/office/drawing/2014/main" id="{4C2C02F1-073E-394E-DF03-F10AD37E1BDD}"/>
              </a:ext>
            </a:extLst>
          </p:cNvPr>
          <p:cNvSpPr/>
          <p:nvPr/>
        </p:nvSpPr>
        <p:spPr>
          <a:xfrm>
            <a:off x="23383654" y="7166085"/>
            <a:ext cx="7705947" cy="1107996"/>
          </a:xfrm>
          <a:prstGeom prst="rect">
            <a:avLst/>
          </a:prstGeom>
        </p:spPr>
        <p:txBody>
          <a:bodyPr wrap="square" lIns="0" tIns="0" rIns="0" bIns="0">
            <a:spAutoFit/>
          </a:bodyPr>
          <a:lstStyle/>
          <a:p>
            <a:pPr lvl="0" defTabSz="914400">
              <a:defRPr/>
            </a:pPr>
            <a:r>
              <a:rPr lang="es-MX" altLang="es-MX" sz="3600" b="1" dirty="0">
                <a:solidFill>
                  <a:srgbClr val="0C233C"/>
                </a:solidFill>
                <a:latin typeface="Arial"/>
                <a:sym typeface="Source Sans Pro" panose="020B0503030403020204" pitchFamily="34" charset="0"/>
              </a:rPr>
              <a:t>Información sobre la materia </a:t>
            </a:r>
            <a:br>
              <a:rPr lang="es-MX" altLang="es-MX" sz="3600" b="1" dirty="0">
                <a:solidFill>
                  <a:srgbClr val="0C233C"/>
                </a:solidFill>
                <a:latin typeface="Arial"/>
                <a:sym typeface="Source Sans Pro" panose="020B0503030403020204" pitchFamily="34" charset="0"/>
              </a:rPr>
            </a:br>
            <a:r>
              <a:rPr lang="es-MX" altLang="es-MX" sz="3600" b="1" dirty="0">
                <a:solidFill>
                  <a:srgbClr val="0C233C"/>
                </a:solidFill>
                <a:latin typeface="Arial"/>
                <a:sym typeface="Source Sans Pro" panose="020B0503030403020204" pitchFamily="34" charset="0"/>
              </a:rPr>
              <a:t>objeto de análisis (SMI)</a:t>
            </a:r>
            <a:endParaRPr kumimoji="0" lang="es-MX" sz="3600" b="1" i="0" u="none" strike="noStrike" kern="1200" cap="none" spc="0" normalizeH="0" baseline="0" noProof="0" dirty="0">
              <a:ln>
                <a:noFill/>
              </a:ln>
              <a:solidFill>
                <a:srgbClr val="7213EA"/>
              </a:solidFill>
              <a:effectLst/>
              <a:uLnTx/>
              <a:uFillTx/>
              <a:latin typeface="Arial"/>
              <a:ea typeface="+mn-ea"/>
              <a:cs typeface="+mn-cs"/>
            </a:endParaRPr>
          </a:p>
        </p:txBody>
      </p:sp>
      <p:grpSp>
        <p:nvGrpSpPr>
          <p:cNvPr id="54" name="Group 53">
            <a:extLst>
              <a:ext uri="{FF2B5EF4-FFF2-40B4-BE49-F238E27FC236}">
                <a16:creationId xmlns:a16="http://schemas.microsoft.com/office/drawing/2014/main" id="{5B2458DD-6CC3-D6E3-0FF8-A9C989E0E310}"/>
              </a:ext>
            </a:extLst>
          </p:cNvPr>
          <p:cNvGrpSpPr/>
          <p:nvPr/>
        </p:nvGrpSpPr>
        <p:grpSpPr>
          <a:xfrm>
            <a:off x="25746437" y="4344441"/>
            <a:ext cx="1839132" cy="1707770"/>
            <a:chOff x="8362124" y="3682002"/>
            <a:chExt cx="742950" cy="576262"/>
          </a:xfrm>
          <a:solidFill>
            <a:schemeClr val="bg1"/>
          </a:solidFill>
        </p:grpSpPr>
        <p:sp>
          <p:nvSpPr>
            <p:cNvPr id="55" name="Freeform 232">
              <a:extLst>
                <a:ext uri="{FF2B5EF4-FFF2-40B4-BE49-F238E27FC236}">
                  <a16:creationId xmlns:a16="http://schemas.microsoft.com/office/drawing/2014/main" id="{66501B35-05C9-EB2C-7B33-34361733C7EB}"/>
                </a:ext>
              </a:extLst>
            </p:cNvPr>
            <p:cNvSpPr>
              <a:spLocks/>
            </p:cNvSpPr>
            <p:nvPr/>
          </p:nvSpPr>
          <p:spPr bwMode="auto">
            <a:xfrm>
              <a:off x="8611362" y="3877264"/>
              <a:ext cx="241300" cy="166688"/>
            </a:xfrm>
            <a:custGeom>
              <a:avLst/>
              <a:gdLst>
                <a:gd name="T0" fmla="*/ 0 w 152"/>
                <a:gd name="T1" fmla="*/ 105 h 105"/>
                <a:gd name="T2" fmla="*/ 54 w 152"/>
                <a:gd name="T3" fmla="*/ 48 h 105"/>
                <a:gd name="T4" fmla="*/ 81 w 152"/>
                <a:gd name="T5" fmla="*/ 74 h 105"/>
                <a:gd name="T6" fmla="*/ 152 w 152"/>
                <a:gd name="T7" fmla="*/ 0 h 105"/>
                <a:gd name="T8" fmla="*/ 152 w 152"/>
                <a:gd name="T9" fmla="*/ 105 h 105"/>
                <a:gd name="T10" fmla="*/ 0 w 152"/>
                <a:gd name="T11" fmla="*/ 105 h 105"/>
                <a:gd name="T12" fmla="*/ 0 w 152"/>
                <a:gd name="T13" fmla="*/ 105 h 105"/>
                <a:gd name="T14" fmla="*/ 0 w 152"/>
                <a:gd name="T15" fmla="*/ 105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05">
                  <a:moveTo>
                    <a:pt x="0" y="105"/>
                  </a:moveTo>
                  <a:lnTo>
                    <a:pt x="54" y="48"/>
                  </a:lnTo>
                  <a:lnTo>
                    <a:pt x="81" y="74"/>
                  </a:lnTo>
                  <a:lnTo>
                    <a:pt x="152" y="0"/>
                  </a:lnTo>
                  <a:lnTo>
                    <a:pt x="152" y="105"/>
                  </a:lnTo>
                  <a:lnTo>
                    <a:pt x="0" y="105"/>
                  </a:lnTo>
                  <a:lnTo>
                    <a:pt x="0" y="105"/>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600">
                <a:solidFill>
                  <a:srgbClr val="0056F2"/>
                </a:solidFill>
              </a:endParaRPr>
            </a:p>
          </p:txBody>
        </p:sp>
        <p:sp>
          <p:nvSpPr>
            <p:cNvPr id="56" name="Freeform 233">
              <a:extLst>
                <a:ext uri="{FF2B5EF4-FFF2-40B4-BE49-F238E27FC236}">
                  <a16:creationId xmlns:a16="http://schemas.microsoft.com/office/drawing/2014/main" id="{8AACAF92-7063-F8D3-DA68-6D0437125AE5}"/>
                </a:ext>
              </a:extLst>
            </p:cNvPr>
            <p:cNvSpPr>
              <a:spLocks noEditPoints="1"/>
            </p:cNvSpPr>
            <p:nvPr/>
          </p:nvSpPr>
          <p:spPr bwMode="auto">
            <a:xfrm>
              <a:off x="8362124" y="4194764"/>
              <a:ext cx="742950" cy="63500"/>
            </a:xfrm>
            <a:custGeom>
              <a:avLst/>
              <a:gdLst>
                <a:gd name="T0" fmla="*/ 461 w 468"/>
                <a:gd name="T1" fmla="*/ 0 h 40"/>
                <a:gd name="T2" fmla="*/ 423 w 468"/>
                <a:gd name="T3" fmla="*/ 0 h 40"/>
                <a:gd name="T4" fmla="*/ 45 w 468"/>
                <a:gd name="T5" fmla="*/ 0 h 40"/>
                <a:gd name="T6" fmla="*/ 7 w 468"/>
                <a:gd name="T7" fmla="*/ 0 h 40"/>
                <a:gd name="T8" fmla="*/ 0 w 468"/>
                <a:gd name="T9" fmla="*/ 0 h 40"/>
                <a:gd name="T10" fmla="*/ 0 w 468"/>
                <a:gd name="T11" fmla="*/ 40 h 40"/>
                <a:gd name="T12" fmla="*/ 7 w 468"/>
                <a:gd name="T13" fmla="*/ 40 h 40"/>
                <a:gd name="T14" fmla="*/ 45 w 468"/>
                <a:gd name="T15" fmla="*/ 40 h 40"/>
                <a:gd name="T16" fmla="*/ 423 w 468"/>
                <a:gd name="T17" fmla="*/ 40 h 40"/>
                <a:gd name="T18" fmla="*/ 461 w 468"/>
                <a:gd name="T19" fmla="*/ 40 h 40"/>
                <a:gd name="T20" fmla="*/ 468 w 468"/>
                <a:gd name="T21" fmla="*/ 40 h 40"/>
                <a:gd name="T22" fmla="*/ 468 w 468"/>
                <a:gd name="T23" fmla="*/ 0 h 40"/>
                <a:gd name="T24" fmla="*/ 461 w 468"/>
                <a:gd name="T25" fmla="*/ 0 h 40"/>
                <a:gd name="T26" fmla="*/ 461 w 468"/>
                <a:gd name="T27" fmla="*/ 0 h 40"/>
                <a:gd name="T28" fmla="*/ 461 w 468"/>
                <a:gd name="T29" fmla="*/ 0 h 40"/>
                <a:gd name="T30" fmla="*/ 278 w 468"/>
                <a:gd name="T31" fmla="*/ 29 h 40"/>
                <a:gd name="T32" fmla="*/ 190 w 468"/>
                <a:gd name="T33" fmla="*/ 29 h 40"/>
                <a:gd name="T34" fmla="*/ 190 w 468"/>
                <a:gd name="T35" fmla="*/ 17 h 40"/>
                <a:gd name="T36" fmla="*/ 278 w 468"/>
                <a:gd name="T37" fmla="*/ 17 h 40"/>
                <a:gd name="T38" fmla="*/ 278 w 468"/>
                <a:gd name="T39" fmla="*/ 29 h 40"/>
                <a:gd name="T40" fmla="*/ 278 w 468"/>
                <a:gd name="T41" fmla="*/ 29 h 40"/>
                <a:gd name="T42" fmla="*/ 278 w 468"/>
                <a:gd name="T43" fmla="*/ 2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8" h="40">
                  <a:moveTo>
                    <a:pt x="461" y="0"/>
                  </a:moveTo>
                  <a:lnTo>
                    <a:pt x="423" y="0"/>
                  </a:lnTo>
                  <a:lnTo>
                    <a:pt x="45" y="0"/>
                  </a:lnTo>
                  <a:lnTo>
                    <a:pt x="7" y="0"/>
                  </a:lnTo>
                  <a:lnTo>
                    <a:pt x="0" y="0"/>
                  </a:lnTo>
                  <a:lnTo>
                    <a:pt x="0" y="40"/>
                  </a:lnTo>
                  <a:lnTo>
                    <a:pt x="7" y="40"/>
                  </a:lnTo>
                  <a:lnTo>
                    <a:pt x="45" y="40"/>
                  </a:lnTo>
                  <a:lnTo>
                    <a:pt x="423" y="40"/>
                  </a:lnTo>
                  <a:lnTo>
                    <a:pt x="461" y="40"/>
                  </a:lnTo>
                  <a:lnTo>
                    <a:pt x="468" y="40"/>
                  </a:lnTo>
                  <a:lnTo>
                    <a:pt x="468" y="0"/>
                  </a:lnTo>
                  <a:lnTo>
                    <a:pt x="461" y="0"/>
                  </a:lnTo>
                  <a:lnTo>
                    <a:pt x="461" y="0"/>
                  </a:lnTo>
                  <a:lnTo>
                    <a:pt x="461" y="0"/>
                  </a:lnTo>
                  <a:close/>
                  <a:moveTo>
                    <a:pt x="278" y="29"/>
                  </a:moveTo>
                  <a:lnTo>
                    <a:pt x="190" y="29"/>
                  </a:lnTo>
                  <a:lnTo>
                    <a:pt x="190" y="17"/>
                  </a:lnTo>
                  <a:lnTo>
                    <a:pt x="278" y="17"/>
                  </a:lnTo>
                  <a:lnTo>
                    <a:pt x="278" y="29"/>
                  </a:lnTo>
                  <a:lnTo>
                    <a:pt x="278" y="29"/>
                  </a:lnTo>
                  <a:lnTo>
                    <a:pt x="278"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600">
                <a:solidFill>
                  <a:srgbClr val="0056F2"/>
                </a:solidFill>
              </a:endParaRPr>
            </a:p>
          </p:txBody>
        </p:sp>
        <p:sp>
          <p:nvSpPr>
            <p:cNvPr id="57" name="Freeform 234">
              <a:extLst>
                <a:ext uri="{FF2B5EF4-FFF2-40B4-BE49-F238E27FC236}">
                  <a16:creationId xmlns:a16="http://schemas.microsoft.com/office/drawing/2014/main" id="{A59AB86F-1379-788A-4A12-D7CB7C224766}"/>
                </a:ext>
              </a:extLst>
            </p:cNvPr>
            <p:cNvSpPr>
              <a:spLocks noEditPoints="1"/>
            </p:cNvSpPr>
            <p:nvPr/>
          </p:nvSpPr>
          <p:spPr bwMode="auto">
            <a:xfrm>
              <a:off x="8381174" y="3682002"/>
              <a:ext cx="693738" cy="455613"/>
            </a:xfrm>
            <a:custGeom>
              <a:avLst/>
              <a:gdLst>
                <a:gd name="T0" fmla="*/ 166 w 184"/>
                <a:gd name="T1" fmla="*/ 0 h 121"/>
                <a:gd name="T2" fmla="*/ 19 w 184"/>
                <a:gd name="T3" fmla="*/ 0 h 121"/>
                <a:gd name="T4" fmla="*/ 0 w 184"/>
                <a:gd name="T5" fmla="*/ 19 h 121"/>
                <a:gd name="T6" fmla="*/ 0 w 184"/>
                <a:gd name="T7" fmla="*/ 103 h 121"/>
                <a:gd name="T8" fmla="*/ 19 w 184"/>
                <a:gd name="T9" fmla="*/ 121 h 121"/>
                <a:gd name="T10" fmla="*/ 166 w 184"/>
                <a:gd name="T11" fmla="*/ 121 h 121"/>
                <a:gd name="T12" fmla="*/ 184 w 184"/>
                <a:gd name="T13" fmla="*/ 103 h 121"/>
                <a:gd name="T14" fmla="*/ 184 w 184"/>
                <a:gd name="T15" fmla="*/ 19 h 121"/>
                <a:gd name="T16" fmla="*/ 166 w 184"/>
                <a:gd name="T17" fmla="*/ 0 h 121"/>
                <a:gd name="T18" fmla="*/ 172 w 184"/>
                <a:gd name="T19" fmla="*/ 31 h 121"/>
                <a:gd name="T20" fmla="*/ 172 w 184"/>
                <a:gd name="T21" fmla="*/ 90 h 121"/>
                <a:gd name="T22" fmla="*/ 172 w 184"/>
                <a:gd name="T23" fmla="*/ 97 h 121"/>
                <a:gd name="T24" fmla="*/ 161 w 184"/>
                <a:gd name="T25" fmla="*/ 109 h 121"/>
                <a:gd name="T26" fmla="*/ 154 w 184"/>
                <a:gd name="T27" fmla="*/ 109 h 121"/>
                <a:gd name="T28" fmla="*/ 31 w 184"/>
                <a:gd name="T29" fmla="*/ 109 h 121"/>
                <a:gd name="T30" fmla="*/ 24 w 184"/>
                <a:gd name="T31" fmla="*/ 109 h 121"/>
                <a:gd name="T32" fmla="*/ 12 w 184"/>
                <a:gd name="T33" fmla="*/ 97 h 121"/>
                <a:gd name="T34" fmla="*/ 12 w 184"/>
                <a:gd name="T35" fmla="*/ 90 h 121"/>
                <a:gd name="T36" fmla="*/ 12 w 184"/>
                <a:gd name="T37" fmla="*/ 31 h 121"/>
                <a:gd name="T38" fmla="*/ 12 w 184"/>
                <a:gd name="T39" fmla="*/ 24 h 121"/>
                <a:gd name="T40" fmla="*/ 24 w 184"/>
                <a:gd name="T41" fmla="*/ 12 h 121"/>
                <a:gd name="T42" fmla="*/ 31 w 184"/>
                <a:gd name="T43" fmla="*/ 12 h 121"/>
                <a:gd name="T44" fmla="*/ 154 w 184"/>
                <a:gd name="T45" fmla="*/ 12 h 121"/>
                <a:gd name="T46" fmla="*/ 161 w 184"/>
                <a:gd name="T47" fmla="*/ 12 h 121"/>
                <a:gd name="T48" fmla="*/ 172 w 184"/>
                <a:gd name="T49" fmla="*/ 24 h 121"/>
                <a:gd name="T50" fmla="*/ 172 w 184"/>
                <a:gd name="T51" fmla="*/ 3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4" h="121">
                  <a:moveTo>
                    <a:pt x="166" y="0"/>
                  </a:moveTo>
                  <a:cubicBezTo>
                    <a:pt x="19" y="0"/>
                    <a:pt x="19" y="0"/>
                    <a:pt x="19" y="0"/>
                  </a:cubicBezTo>
                  <a:cubicBezTo>
                    <a:pt x="8" y="0"/>
                    <a:pt x="0" y="8"/>
                    <a:pt x="0" y="19"/>
                  </a:cubicBezTo>
                  <a:cubicBezTo>
                    <a:pt x="0" y="103"/>
                    <a:pt x="0" y="103"/>
                    <a:pt x="0" y="103"/>
                  </a:cubicBezTo>
                  <a:cubicBezTo>
                    <a:pt x="0" y="113"/>
                    <a:pt x="8" y="121"/>
                    <a:pt x="19" y="121"/>
                  </a:cubicBezTo>
                  <a:cubicBezTo>
                    <a:pt x="166" y="121"/>
                    <a:pt x="166" y="121"/>
                    <a:pt x="166" y="121"/>
                  </a:cubicBezTo>
                  <a:cubicBezTo>
                    <a:pt x="176" y="121"/>
                    <a:pt x="184" y="113"/>
                    <a:pt x="184" y="103"/>
                  </a:cubicBezTo>
                  <a:cubicBezTo>
                    <a:pt x="184" y="19"/>
                    <a:pt x="184" y="19"/>
                    <a:pt x="184" y="19"/>
                  </a:cubicBezTo>
                  <a:cubicBezTo>
                    <a:pt x="184" y="8"/>
                    <a:pt x="176" y="0"/>
                    <a:pt x="166" y="0"/>
                  </a:cubicBezTo>
                  <a:close/>
                  <a:moveTo>
                    <a:pt x="172" y="31"/>
                  </a:moveTo>
                  <a:cubicBezTo>
                    <a:pt x="172" y="90"/>
                    <a:pt x="172" y="90"/>
                    <a:pt x="172" y="90"/>
                  </a:cubicBezTo>
                  <a:cubicBezTo>
                    <a:pt x="172" y="97"/>
                    <a:pt x="172" y="97"/>
                    <a:pt x="172" y="97"/>
                  </a:cubicBezTo>
                  <a:cubicBezTo>
                    <a:pt x="172" y="104"/>
                    <a:pt x="167" y="109"/>
                    <a:pt x="161" y="109"/>
                  </a:cubicBezTo>
                  <a:cubicBezTo>
                    <a:pt x="154" y="109"/>
                    <a:pt x="154" y="109"/>
                    <a:pt x="154" y="109"/>
                  </a:cubicBezTo>
                  <a:cubicBezTo>
                    <a:pt x="31" y="109"/>
                    <a:pt x="31" y="109"/>
                    <a:pt x="31" y="109"/>
                  </a:cubicBezTo>
                  <a:cubicBezTo>
                    <a:pt x="24" y="109"/>
                    <a:pt x="24" y="109"/>
                    <a:pt x="24" y="109"/>
                  </a:cubicBezTo>
                  <a:cubicBezTo>
                    <a:pt x="17" y="109"/>
                    <a:pt x="12" y="104"/>
                    <a:pt x="12" y="97"/>
                  </a:cubicBezTo>
                  <a:cubicBezTo>
                    <a:pt x="12" y="90"/>
                    <a:pt x="12" y="90"/>
                    <a:pt x="12" y="90"/>
                  </a:cubicBezTo>
                  <a:cubicBezTo>
                    <a:pt x="12" y="31"/>
                    <a:pt x="12" y="31"/>
                    <a:pt x="12" y="31"/>
                  </a:cubicBezTo>
                  <a:cubicBezTo>
                    <a:pt x="12" y="24"/>
                    <a:pt x="12" y="24"/>
                    <a:pt x="12" y="24"/>
                  </a:cubicBezTo>
                  <a:cubicBezTo>
                    <a:pt x="12" y="18"/>
                    <a:pt x="17" y="12"/>
                    <a:pt x="24" y="12"/>
                  </a:cubicBezTo>
                  <a:cubicBezTo>
                    <a:pt x="31" y="12"/>
                    <a:pt x="31" y="12"/>
                    <a:pt x="31" y="12"/>
                  </a:cubicBezTo>
                  <a:cubicBezTo>
                    <a:pt x="154" y="12"/>
                    <a:pt x="154" y="12"/>
                    <a:pt x="154" y="12"/>
                  </a:cubicBezTo>
                  <a:cubicBezTo>
                    <a:pt x="161" y="12"/>
                    <a:pt x="161" y="12"/>
                    <a:pt x="161" y="12"/>
                  </a:cubicBezTo>
                  <a:cubicBezTo>
                    <a:pt x="167" y="12"/>
                    <a:pt x="172" y="18"/>
                    <a:pt x="172" y="24"/>
                  </a:cubicBezTo>
                  <a:lnTo>
                    <a:pt x="172"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600">
                <a:solidFill>
                  <a:srgbClr val="0056F2"/>
                </a:solidFill>
              </a:endParaRPr>
            </a:p>
          </p:txBody>
        </p:sp>
        <p:sp>
          <p:nvSpPr>
            <p:cNvPr id="58" name="Line 235">
              <a:extLst>
                <a:ext uri="{FF2B5EF4-FFF2-40B4-BE49-F238E27FC236}">
                  <a16:creationId xmlns:a16="http://schemas.microsoft.com/office/drawing/2014/main" id="{A575C5EC-5679-9EB3-4B25-B8D94CF2EF3C}"/>
                </a:ext>
              </a:extLst>
            </p:cNvPr>
            <p:cNvSpPr>
              <a:spLocks noChangeShapeType="1"/>
            </p:cNvSpPr>
            <p:nvPr/>
          </p:nvSpPr>
          <p:spPr bwMode="auto">
            <a:xfrm>
              <a:off x="8878062" y="385980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600">
                <a:solidFill>
                  <a:srgbClr val="0056F2"/>
                </a:solidFill>
              </a:endParaRPr>
            </a:p>
          </p:txBody>
        </p:sp>
        <p:sp>
          <p:nvSpPr>
            <p:cNvPr id="59" name="Line 236">
              <a:extLst>
                <a:ext uri="{FF2B5EF4-FFF2-40B4-BE49-F238E27FC236}">
                  <a16:creationId xmlns:a16="http://schemas.microsoft.com/office/drawing/2014/main" id="{6A1BD02A-2C4B-345E-59B4-445AA187C336}"/>
                </a:ext>
              </a:extLst>
            </p:cNvPr>
            <p:cNvSpPr>
              <a:spLocks noChangeShapeType="1"/>
            </p:cNvSpPr>
            <p:nvPr/>
          </p:nvSpPr>
          <p:spPr bwMode="auto">
            <a:xfrm>
              <a:off x="8878062" y="385980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600">
                <a:solidFill>
                  <a:srgbClr val="0056F2"/>
                </a:solidFill>
              </a:endParaRPr>
            </a:p>
          </p:txBody>
        </p:sp>
        <p:sp>
          <p:nvSpPr>
            <p:cNvPr id="60" name="Line 237">
              <a:extLst>
                <a:ext uri="{FF2B5EF4-FFF2-40B4-BE49-F238E27FC236}">
                  <a16:creationId xmlns:a16="http://schemas.microsoft.com/office/drawing/2014/main" id="{E0F426B8-E44B-15BB-6050-B733BA8F6FAD}"/>
                </a:ext>
              </a:extLst>
            </p:cNvPr>
            <p:cNvSpPr>
              <a:spLocks noChangeShapeType="1"/>
            </p:cNvSpPr>
            <p:nvPr/>
          </p:nvSpPr>
          <p:spPr bwMode="auto">
            <a:xfrm>
              <a:off x="8863774" y="386615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600">
                <a:solidFill>
                  <a:srgbClr val="0056F2"/>
                </a:solidFill>
              </a:endParaRPr>
            </a:p>
          </p:txBody>
        </p:sp>
        <p:sp>
          <p:nvSpPr>
            <p:cNvPr id="61" name="Line 238">
              <a:extLst>
                <a:ext uri="{FF2B5EF4-FFF2-40B4-BE49-F238E27FC236}">
                  <a16:creationId xmlns:a16="http://schemas.microsoft.com/office/drawing/2014/main" id="{3735248C-35B4-EFFF-4254-790864D74572}"/>
                </a:ext>
              </a:extLst>
            </p:cNvPr>
            <p:cNvSpPr>
              <a:spLocks noChangeShapeType="1"/>
            </p:cNvSpPr>
            <p:nvPr/>
          </p:nvSpPr>
          <p:spPr bwMode="auto">
            <a:xfrm>
              <a:off x="8863774" y="386615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600">
                <a:solidFill>
                  <a:srgbClr val="0056F2"/>
                </a:solidFill>
              </a:endParaRPr>
            </a:p>
          </p:txBody>
        </p:sp>
        <p:sp>
          <p:nvSpPr>
            <p:cNvPr id="62" name="Freeform 239">
              <a:extLst>
                <a:ext uri="{FF2B5EF4-FFF2-40B4-BE49-F238E27FC236}">
                  <a16:creationId xmlns:a16="http://schemas.microsoft.com/office/drawing/2014/main" id="{3B4DEF85-A7D7-010A-3EA5-31671BB85E5A}"/>
                </a:ext>
              </a:extLst>
            </p:cNvPr>
            <p:cNvSpPr>
              <a:spLocks/>
            </p:cNvSpPr>
            <p:nvPr/>
          </p:nvSpPr>
          <p:spPr bwMode="auto">
            <a:xfrm>
              <a:off x="8565324" y="3772489"/>
              <a:ext cx="317500" cy="238125"/>
            </a:xfrm>
            <a:custGeom>
              <a:avLst/>
              <a:gdLst>
                <a:gd name="T0" fmla="*/ 63 w 84"/>
                <a:gd name="T1" fmla="*/ 8 h 63"/>
                <a:gd name="T2" fmla="*/ 65 w 84"/>
                <a:gd name="T3" fmla="*/ 10 h 63"/>
                <a:gd name="T4" fmla="*/ 64 w 84"/>
                <a:gd name="T5" fmla="*/ 10 h 63"/>
                <a:gd name="T6" fmla="*/ 45 w 84"/>
                <a:gd name="T7" fmla="*/ 29 h 63"/>
                <a:gd name="T8" fmla="*/ 40 w 84"/>
                <a:gd name="T9" fmla="*/ 23 h 63"/>
                <a:gd name="T10" fmla="*/ 30 w 84"/>
                <a:gd name="T11" fmla="*/ 23 h 63"/>
                <a:gd name="T12" fmla="*/ 6 w 84"/>
                <a:gd name="T13" fmla="*/ 47 h 63"/>
                <a:gd name="T14" fmla="*/ 16 w 84"/>
                <a:gd name="T15" fmla="*/ 57 h 63"/>
                <a:gd name="T16" fmla="*/ 35 w 84"/>
                <a:gd name="T17" fmla="*/ 38 h 63"/>
                <a:gd name="T18" fmla="*/ 39 w 84"/>
                <a:gd name="T19" fmla="*/ 44 h 63"/>
                <a:gd name="T20" fmla="*/ 50 w 84"/>
                <a:gd name="T21" fmla="*/ 44 h 63"/>
                <a:gd name="T22" fmla="*/ 73 w 84"/>
                <a:gd name="T23" fmla="*/ 20 h 63"/>
                <a:gd name="T24" fmla="*/ 74 w 84"/>
                <a:gd name="T25" fmla="*/ 19 h 63"/>
                <a:gd name="T26" fmla="*/ 76 w 84"/>
                <a:gd name="T27" fmla="*/ 21 h 63"/>
                <a:gd name="T28" fmla="*/ 81 w 84"/>
                <a:gd name="T29" fmla="*/ 27 h 63"/>
                <a:gd name="T30" fmla="*/ 84 w 84"/>
                <a:gd name="T31" fmla="*/ 24 h 63"/>
                <a:gd name="T32" fmla="*/ 84 w 84"/>
                <a:gd name="T33" fmla="*/ 3 h 63"/>
                <a:gd name="T34" fmla="*/ 81 w 84"/>
                <a:gd name="T35" fmla="*/ 0 h 63"/>
                <a:gd name="T36" fmla="*/ 60 w 84"/>
                <a:gd name="T37" fmla="*/ 0 h 63"/>
                <a:gd name="T38" fmla="*/ 58 w 84"/>
                <a:gd name="T39" fmla="*/ 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63">
                  <a:moveTo>
                    <a:pt x="63" y="8"/>
                  </a:moveTo>
                  <a:cubicBezTo>
                    <a:pt x="65" y="10"/>
                    <a:pt x="65" y="10"/>
                    <a:pt x="65" y="10"/>
                  </a:cubicBezTo>
                  <a:cubicBezTo>
                    <a:pt x="64" y="10"/>
                    <a:pt x="64" y="10"/>
                    <a:pt x="64" y="10"/>
                  </a:cubicBezTo>
                  <a:cubicBezTo>
                    <a:pt x="45" y="29"/>
                    <a:pt x="45" y="29"/>
                    <a:pt x="45" y="29"/>
                  </a:cubicBezTo>
                  <a:cubicBezTo>
                    <a:pt x="40" y="23"/>
                    <a:pt x="40" y="23"/>
                    <a:pt x="40" y="23"/>
                  </a:cubicBezTo>
                  <a:cubicBezTo>
                    <a:pt x="37" y="20"/>
                    <a:pt x="32" y="21"/>
                    <a:pt x="30" y="23"/>
                  </a:cubicBezTo>
                  <a:cubicBezTo>
                    <a:pt x="6" y="47"/>
                    <a:pt x="6" y="47"/>
                    <a:pt x="6" y="47"/>
                  </a:cubicBezTo>
                  <a:cubicBezTo>
                    <a:pt x="0" y="54"/>
                    <a:pt x="10" y="63"/>
                    <a:pt x="16" y="57"/>
                  </a:cubicBezTo>
                  <a:cubicBezTo>
                    <a:pt x="35" y="38"/>
                    <a:pt x="35" y="38"/>
                    <a:pt x="35" y="38"/>
                  </a:cubicBezTo>
                  <a:cubicBezTo>
                    <a:pt x="39" y="44"/>
                    <a:pt x="39" y="44"/>
                    <a:pt x="39" y="44"/>
                  </a:cubicBezTo>
                  <a:cubicBezTo>
                    <a:pt x="42" y="47"/>
                    <a:pt x="47" y="47"/>
                    <a:pt x="50" y="44"/>
                  </a:cubicBezTo>
                  <a:cubicBezTo>
                    <a:pt x="73" y="20"/>
                    <a:pt x="73" y="20"/>
                    <a:pt x="73" y="20"/>
                  </a:cubicBezTo>
                  <a:cubicBezTo>
                    <a:pt x="74" y="19"/>
                    <a:pt x="74" y="19"/>
                    <a:pt x="74" y="19"/>
                  </a:cubicBezTo>
                  <a:cubicBezTo>
                    <a:pt x="76" y="21"/>
                    <a:pt x="76" y="21"/>
                    <a:pt x="76" y="21"/>
                  </a:cubicBezTo>
                  <a:cubicBezTo>
                    <a:pt x="77" y="22"/>
                    <a:pt x="80" y="25"/>
                    <a:pt x="81" y="27"/>
                  </a:cubicBezTo>
                  <a:cubicBezTo>
                    <a:pt x="83" y="25"/>
                    <a:pt x="84" y="24"/>
                    <a:pt x="84" y="24"/>
                  </a:cubicBezTo>
                  <a:cubicBezTo>
                    <a:pt x="84" y="17"/>
                    <a:pt x="84" y="10"/>
                    <a:pt x="84" y="3"/>
                  </a:cubicBezTo>
                  <a:cubicBezTo>
                    <a:pt x="83" y="2"/>
                    <a:pt x="83" y="0"/>
                    <a:pt x="81" y="0"/>
                  </a:cubicBezTo>
                  <a:cubicBezTo>
                    <a:pt x="60" y="0"/>
                    <a:pt x="60" y="0"/>
                    <a:pt x="60" y="0"/>
                  </a:cubicBezTo>
                  <a:cubicBezTo>
                    <a:pt x="59" y="1"/>
                    <a:pt x="58" y="2"/>
                    <a:pt x="58"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600">
                <a:solidFill>
                  <a:srgbClr val="0056F2"/>
                </a:solidFill>
              </a:endParaRPr>
            </a:p>
          </p:txBody>
        </p:sp>
      </p:grpSp>
      <p:sp>
        <p:nvSpPr>
          <p:cNvPr id="96" name="Rectangle 95">
            <a:extLst>
              <a:ext uri="{FF2B5EF4-FFF2-40B4-BE49-F238E27FC236}">
                <a16:creationId xmlns:a16="http://schemas.microsoft.com/office/drawing/2014/main" id="{CCDCACE0-D764-6B43-E1AE-0C00A0EADF89}"/>
              </a:ext>
            </a:extLst>
          </p:cNvPr>
          <p:cNvSpPr/>
          <p:nvPr/>
        </p:nvSpPr>
        <p:spPr>
          <a:xfrm>
            <a:off x="35557584" y="3848904"/>
            <a:ext cx="2852392" cy="2743200"/>
          </a:xfrm>
          <a:prstGeom prst="rect">
            <a:avLst/>
          </a:prstGeom>
          <a:solidFill>
            <a:srgbClr val="005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7" name="object 15">
            <a:extLst>
              <a:ext uri="{FF2B5EF4-FFF2-40B4-BE49-F238E27FC236}">
                <a16:creationId xmlns:a16="http://schemas.microsoft.com/office/drawing/2014/main" id="{17360958-5FC4-C214-E120-8ED3C17ED5E8}"/>
              </a:ext>
            </a:extLst>
          </p:cNvPr>
          <p:cNvSpPr txBox="1">
            <a:spLocks noChangeArrowheads="1"/>
          </p:cNvSpPr>
          <p:nvPr/>
        </p:nvSpPr>
        <p:spPr bwMode="auto">
          <a:xfrm>
            <a:off x="34073329" y="2714809"/>
            <a:ext cx="1942377" cy="4416594"/>
          </a:xfrm>
          <a:prstGeom prst="rect">
            <a:avLst/>
          </a:prstGeom>
          <a:noFill/>
          <a:ln>
            <a:noFill/>
          </a:ln>
        </p:spPr>
        <p:txBody>
          <a:bodyPr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MX" altLang="es-MX" sz="28700" b="1" i="0" u="none" strike="noStrike" kern="1200" cap="none" spc="0" normalizeH="0" baseline="0" noProof="0" dirty="0">
                <a:ln>
                  <a:noFill/>
                </a:ln>
                <a:solidFill>
                  <a:srgbClr val="0056F2"/>
                </a:solidFill>
                <a:effectLst/>
                <a:uLnTx/>
                <a:uFillTx/>
                <a:latin typeface="KPMG Bold" panose="020B0803030202040204" pitchFamily="34" charset="0"/>
              </a:rPr>
              <a:t>4</a:t>
            </a:r>
            <a:endParaRPr kumimoji="0" lang="es-MX" altLang="es-MX" sz="19900" b="1" i="0" u="none" strike="noStrike" kern="1200" cap="none" spc="0" normalizeH="0" baseline="0" noProof="0" dirty="0">
              <a:ln>
                <a:noFill/>
              </a:ln>
              <a:solidFill>
                <a:srgbClr val="0056F2"/>
              </a:solidFill>
              <a:effectLst/>
              <a:uLnTx/>
              <a:uFillTx/>
              <a:latin typeface="KPMG Bold" panose="020B0803030202040204" pitchFamily="34" charset="0"/>
            </a:endParaRPr>
          </a:p>
        </p:txBody>
      </p:sp>
      <p:sp>
        <p:nvSpPr>
          <p:cNvPr id="98" name="Rectangle 97">
            <a:extLst>
              <a:ext uri="{FF2B5EF4-FFF2-40B4-BE49-F238E27FC236}">
                <a16:creationId xmlns:a16="http://schemas.microsoft.com/office/drawing/2014/main" id="{FA6F7441-5F86-F896-44E7-78FA047D86F8}"/>
              </a:ext>
            </a:extLst>
          </p:cNvPr>
          <p:cNvSpPr/>
          <p:nvPr/>
        </p:nvSpPr>
        <p:spPr>
          <a:xfrm>
            <a:off x="33742546" y="7166085"/>
            <a:ext cx="8287197" cy="553998"/>
          </a:xfrm>
          <a:prstGeom prst="rect">
            <a:avLst/>
          </a:prstGeom>
        </p:spPr>
        <p:txBody>
          <a:bodyPr wrap="square" lIns="0" tIns="0" rIns="0" bIns="0">
            <a:spAutoFit/>
          </a:bodyPr>
          <a:lstStyle/>
          <a:p>
            <a:pPr lvl="0" defTabSz="914400">
              <a:defRPr/>
            </a:pPr>
            <a:r>
              <a:rPr lang="es-MX" altLang="es-MX" sz="3600" b="1" dirty="0">
                <a:solidFill>
                  <a:srgbClr val="1E49E2"/>
                </a:solidFill>
                <a:latin typeface="Arial"/>
                <a:sym typeface="Source Sans Pro" panose="020B0503030403020204" pitchFamily="34" charset="0"/>
              </a:rPr>
              <a:t>Informe / opinión</a:t>
            </a:r>
            <a:endParaRPr lang="es-MX" altLang="es-MX" sz="3600" dirty="0">
              <a:solidFill>
                <a:srgbClr val="00338D"/>
              </a:solidFill>
              <a:latin typeface="Arial"/>
            </a:endParaRPr>
          </a:p>
        </p:txBody>
      </p:sp>
      <p:grpSp>
        <p:nvGrpSpPr>
          <p:cNvPr id="49" name="Group 48">
            <a:extLst>
              <a:ext uri="{FF2B5EF4-FFF2-40B4-BE49-F238E27FC236}">
                <a16:creationId xmlns:a16="http://schemas.microsoft.com/office/drawing/2014/main" id="{34D47C7A-55ED-41A1-E3AC-F744A9FA2E19}"/>
              </a:ext>
            </a:extLst>
          </p:cNvPr>
          <p:cNvGrpSpPr/>
          <p:nvPr/>
        </p:nvGrpSpPr>
        <p:grpSpPr>
          <a:xfrm>
            <a:off x="36337292" y="4323254"/>
            <a:ext cx="1412745" cy="1769651"/>
            <a:chOff x="5654675" y="4232275"/>
            <a:chExt cx="468313" cy="622300"/>
          </a:xfrm>
          <a:solidFill>
            <a:schemeClr val="bg1"/>
          </a:solidFill>
        </p:grpSpPr>
        <p:sp>
          <p:nvSpPr>
            <p:cNvPr id="50" name="Freeform 182">
              <a:extLst>
                <a:ext uri="{FF2B5EF4-FFF2-40B4-BE49-F238E27FC236}">
                  <a16:creationId xmlns:a16="http://schemas.microsoft.com/office/drawing/2014/main" id="{F2F17D32-4944-8B36-BDE0-2952B36FF78F}"/>
                </a:ext>
              </a:extLst>
            </p:cNvPr>
            <p:cNvSpPr>
              <a:spLocks noEditPoints="1"/>
            </p:cNvSpPr>
            <p:nvPr/>
          </p:nvSpPr>
          <p:spPr bwMode="auto">
            <a:xfrm>
              <a:off x="5654675" y="4232275"/>
              <a:ext cx="468313" cy="622300"/>
            </a:xfrm>
            <a:custGeom>
              <a:avLst/>
              <a:gdLst>
                <a:gd name="T0" fmla="*/ 273 w 295"/>
                <a:gd name="T1" fmla="*/ 371 h 392"/>
                <a:gd name="T2" fmla="*/ 22 w 295"/>
                <a:gd name="T3" fmla="*/ 371 h 392"/>
                <a:gd name="T4" fmla="*/ 22 w 295"/>
                <a:gd name="T5" fmla="*/ 22 h 392"/>
                <a:gd name="T6" fmla="*/ 176 w 295"/>
                <a:gd name="T7" fmla="*/ 22 h 392"/>
                <a:gd name="T8" fmla="*/ 176 w 295"/>
                <a:gd name="T9" fmla="*/ 119 h 392"/>
                <a:gd name="T10" fmla="*/ 273 w 295"/>
                <a:gd name="T11" fmla="*/ 119 h 392"/>
                <a:gd name="T12" fmla="*/ 273 w 295"/>
                <a:gd name="T13" fmla="*/ 371 h 392"/>
                <a:gd name="T14" fmla="*/ 264 w 295"/>
                <a:gd name="T15" fmla="*/ 98 h 392"/>
                <a:gd name="T16" fmla="*/ 197 w 295"/>
                <a:gd name="T17" fmla="*/ 98 h 392"/>
                <a:gd name="T18" fmla="*/ 197 w 295"/>
                <a:gd name="T19" fmla="*/ 31 h 392"/>
                <a:gd name="T20" fmla="*/ 264 w 295"/>
                <a:gd name="T21" fmla="*/ 98 h 392"/>
                <a:gd name="T22" fmla="*/ 197 w 295"/>
                <a:gd name="T23" fmla="*/ 0 h 392"/>
                <a:gd name="T24" fmla="*/ 0 w 295"/>
                <a:gd name="T25" fmla="*/ 0 h 392"/>
                <a:gd name="T26" fmla="*/ 0 w 295"/>
                <a:gd name="T27" fmla="*/ 392 h 392"/>
                <a:gd name="T28" fmla="*/ 295 w 295"/>
                <a:gd name="T29" fmla="*/ 392 h 392"/>
                <a:gd name="T30" fmla="*/ 295 w 295"/>
                <a:gd name="T31" fmla="*/ 98 h 392"/>
                <a:gd name="T32" fmla="*/ 197 w 295"/>
                <a:gd name="T33"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5" h="392">
                  <a:moveTo>
                    <a:pt x="273" y="371"/>
                  </a:moveTo>
                  <a:lnTo>
                    <a:pt x="22" y="371"/>
                  </a:lnTo>
                  <a:lnTo>
                    <a:pt x="22" y="22"/>
                  </a:lnTo>
                  <a:lnTo>
                    <a:pt x="176" y="22"/>
                  </a:lnTo>
                  <a:lnTo>
                    <a:pt x="176" y="119"/>
                  </a:lnTo>
                  <a:lnTo>
                    <a:pt x="273" y="119"/>
                  </a:lnTo>
                  <a:lnTo>
                    <a:pt x="273" y="371"/>
                  </a:lnTo>
                  <a:close/>
                  <a:moveTo>
                    <a:pt x="264" y="98"/>
                  </a:moveTo>
                  <a:lnTo>
                    <a:pt x="197" y="98"/>
                  </a:lnTo>
                  <a:lnTo>
                    <a:pt x="197" y="31"/>
                  </a:lnTo>
                  <a:lnTo>
                    <a:pt x="264" y="98"/>
                  </a:lnTo>
                  <a:close/>
                  <a:moveTo>
                    <a:pt x="197" y="0"/>
                  </a:moveTo>
                  <a:lnTo>
                    <a:pt x="0" y="0"/>
                  </a:lnTo>
                  <a:lnTo>
                    <a:pt x="0" y="392"/>
                  </a:lnTo>
                  <a:lnTo>
                    <a:pt x="295" y="392"/>
                  </a:lnTo>
                  <a:lnTo>
                    <a:pt x="295" y="98"/>
                  </a:lnTo>
                  <a:lnTo>
                    <a:pt x="19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183">
              <a:extLst>
                <a:ext uri="{FF2B5EF4-FFF2-40B4-BE49-F238E27FC236}">
                  <a16:creationId xmlns:a16="http://schemas.microsoft.com/office/drawing/2014/main" id="{4ED409F9-CD20-E124-55BD-E3A4745CF03F}"/>
                </a:ext>
              </a:extLst>
            </p:cNvPr>
            <p:cNvSpPr>
              <a:spLocks noChangeArrowheads="1"/>
            </p:cNvSpPr>
            <p:nvPr/>
          </p:nvSpPr>
          <p:spPr bwMode="auto">
            <a:xfrm>
              <a:off x="5756275" y="4454525"/>
              <a:ext cx="9842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184">
              <a:extLst>
                <a:ext uri="{FF2B5EF4-FFF2-40B4-BE49-F238E27FC236}">
                  <a16:creationId xmlns:a16="http://schemas.microsoft.com/office/drawing/2014/main" id="{8FBEE94E-9F89-5D51-C8F1-7798C2F05C66}"/>
                </a:ext>
              </a:extLst>
            </p:cNvPr>
            <p:cNvSpPr>
              <a:spLocks noChangeArrowheads="1"/>
            </p:cNvSpPr>
            <p:nvPr/>
          </p:nvSpPr>
          <p:spPr bwMode="auto">
            <a:xfrm>
              <a:off x="5756275" y="4575175"/>
              <a:ext cx="2651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185">
              <a:extLst>
                <a:ext uri="{FF2B5EF4-FFF2-40B4-BE49-F238E27FC236}">
                  <a16:creationId xmlns:a16="http://schemas.microsoft.com/office/drawing/2014/main" id="{541869BD-6362-10D8-F4A6-184E914AECFB}"/>
                </a:ext>
              </a:extLst>
            </p:cNvPr>
            <p:cNvSpPr>
              <a:spLocks noChangeArrowheads="1"/>
            </p:cNvSpPr>
            <p:nvPr/>
          </p:nvSpPr>
          <p:spPr bwMode="auto">
            <a:xfrm>
              <a:off x="5756275" y="4700588"/>
              <a:ext cx="265113" cy="52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Rectangle 2">
            <a:extLst>
              <a:ext uri="{FF2B5EF4-FFF2-40B4-BE49-F238E27FC236}">
                <a16:creationId xmlns:a16="http://schemas.microsoft.com/office/drawing/2014/main" id="{F87C1C01-0AED-09EA-7231-164D1A44D753}"/>
              </a:ext>
            </a:extLst>
          </p:cNvPr>
          <p:cNvSpPr/>
          <p:nvPr/>
        </p:nvSpPr>
        <p:spPr>
          <a:xfrm>
            <a:off x="2528362" y="8696545"/>
            <a:ext cx="8575067" cy="3170099"/>
          </a:xfrm>
          <a:prstGeom prst="rect">
            <a:avLst/>
          </a:prstGeom>
        </p:spPr>
        <p:txBody>
          <a:bodyPr wrap="square" lIns="0" tIns="0" rIns="0">
            <a:spAutoFit/>
          </a:bodyPr>
          <a:lstStyle/>
          <a:p>
            <a:pPr lvl="0" defTabSz="914400">
              <a:lnSpc>
                <a:spcPts val="4000"/>
              </a:lnSpc>
              <a:defRPr/>
            </a:pPr>
            <a:r>
              <a:rPr lang="es-MX" altLang="es-MX" sz="3600" dirty="0">
                <a:solidFill>
                  <a:srgbClr val="00338D"/>
                </a:solidFill>
                <a:latin typeface="Arial"/>
              </a:rPr>
              <a:t>El tema que se mide o evalúa </a:t>
            </a:r>
            <a:br>
              <a:rPr lang="es-MX" altLang="es-MX" sz="3600" dirty="0">
                <a:solidFill>
                  <a:srgbClr val="00338D"/>
                </a:solidFill>
                <a:latin typeface="Arial"/>
              </a:rPr>
            </a:br>
            <a:r>
              <a:rPr lang="es-MX" altLang="es-MX" sz="3600" dirty="0">
                <a:solidFill>
                  <a:srgbClr val="00338D"/>
                </a:solidFill>
                <a:latin typeface="Arial"/>
              </a:rPr>
              <a:t>mediante la aplicación de criterios.</a:t>
            </a:r>
          </a:p>
          <a:p>
            <a:pPr lvl="0" defTabSz="914400">
              <a:lnSpc>
                <a:spcPts val="4000"/>
              </a:lnSpc>
              <a:defRPr/>
            </a:pPr>
            <a:r>
              <a:rPr lang="es-MX" altLang="es-MX" sz="3600" dirty="0">
                <a:solidFill>
                  <a:srgbClr val="00338D"/>
                </a:solidFill>
                <a:latin typeface="Arial"/>
              </a:rPr>
              <a:t>En una auditoría de estados financieros sería un equivalente a la </a:t>
            </a:r>
            <a:r>
              <a:rPr lang="es-MX" altLang="es-MX" sz="3600" b="1" dirty="0">
                <a:solidFill>
                  <a:srgbClr val="00338D"/>
                </a:solidFill>
                <a:latin typeface="Arial"/>
              </a:rPr>
              <a:t>información financiera</a:t>
            </a:r>
            <a:r>
              <a:rPr lang="es-MX" altLang="es-MX" sz="3600" dirty="0">
                <a:solidFill>
                  <a:srgbClr val="00338D"/>
                </a:solidFill>
                <a:latin typeface="Arial"/>
              </a:rPr>
              <a:t>.</a:t>
            </a:r>
          </a:p>
          <a:p>
            <a:pPr marL="0" marR="0" lvl="0" indent="0" algn="l" defTabSz="914400" rtl="0" eaLnBrk="1" fontAlgn="auto" latinLnBrk="0" hangingPunct="1">
              <a:lnSpc>
                <a:spcPts val="4000"/>
              </a:lnSpc>
              <a:spcBef>
                <a:spcPts val="0"/>
              </a:spcBef>
              <a:spcAft>
                <a:spcPts val="0"/>
              </a:spcAft>
              <a:buClrTx/>
              <a:buSzTx/>
              <a:buFontTx/>
              <a:buNone/>
              <a:tabLst/>
              <a:defRPr/>
            </a:pPr>
            <a:endParaRPr kumimoji="0" lang="es-MX" sz="3600" b="1" i="0" u="none" strike="noStrike" kern="1200" cap="none" spc="0" normalizeH="0" baseline="0" noProof="0" dirty="0">
              <a:ln>
                <a:noFill/>
              </a:ln>
              <a:solidFill>
                <a:srgbClr val="7213EA"/>
              </a:solidFill>
              <a:effectLst/>
              <a:uLnTx/>
              <a:uFillTx/>
              <a:latin typeface="Arial"/>
              <a:ea typeface="+mn-ea"/>
              <a:cs typeface="+mn-cs"/>
            </a:endParaRPr>
          </a:p>
        </p:txBody>
      </p:sp>
      <p:sp>
        <p:nvSpPr>
          <p:cNvPr id="4" name="Rectangle 3">
            <a:extLst>
              <a:ext uri="{FF2B5EF4-FFF2-40B4-BE49-F238E27FC236}">
                <a16:creationId xmlns:a16="http://schemas.microsoft.com/office/drawing/2014/main" id="{FD95D144-B4DD-0139-864C-8D13C74FD723}"/>
              </a:ext>
            </a:extLst>
          </p:cNvPr>
          <p:cNvSpPr/>
          <p:nvPr/>
        </p:nvSpPr>
        <p:spPr>
          <a:xfrm>
            <a:off x="12740047" y="8696545"/>
            <a:ext cx="7768642" cy="2821285"/>
          </a:xfrm>
          <a:prstGeom prst="rect">
            <a:avLst/>
          </a:prstGeom>
        </p:spPr>
        <p:txBody>
          <a:bodyPr wrap="square" lIns="0" tIns="0" rIns="0">
            <a:spAutoFit/>
          </a:bodyPr>
          <a:lstStyle/>
          <a:p>
            <a:pPr defTabSz="914400">
              <a:defRPr/>
            </a:pPr>
            <a:r>
              <a:rPr lang="es-MX" altLang="es-MX" sz="3600" dirty="0">
                <a:solidFill>
                  <a:srgbClr val="00338D"/>
                </a:solidFill>
                <a:latin typeface="Arial"/>
              </a:rPr>
              <a:t>Referencias utilizadas para medir o evaluar la materia subyacente objeto de análisis, por ejemplo: </a:t>
            </a:r>
            <a:r>
              <a:rPr lang="es-MX" altLang="es-MX" sz="3600" b="1" dirty="0">
                <a:solidFill>
                  <a:srgbClr val="00338D"/>
                </a:solidFill>
                <a:latin typeface="Arial"/>
              </a:rPr>
              <a:t>IFRS o USGAAP</a:t>
            </a:r>
            <a:r>
              <a:rPr lang="es-MX" altLang="es-MX" sz="3600" dirty="0">
                <a:solidFill>
                  <a:srgbClr val="00338D"/>
                </a:solidFill>
                <a:latin typeface="Arial"/>
              </a:rPr>
              <a:t> para efectos financieros.</a:t>
            </a:r>
          </a:p>
          <a:p>
            <a:pPr marL="0" marR="0" lvl="0" indent="0" algn="l" defTabSz="914400" rtl="0" eaLnBrk="1" fontAlgn="auto" latinLnBrk="0" hangingPunct="1">
              <a:lnSpc>
                <a:spcPts val="4000"/>
              </a:lnSpc>
              <a:spcBef>
                <a:spcPts val="0"/>
              </a:spcBef>
              <a:spcAft>
                <a:spcPts val="0"/>
              </a:spcAft>
              <a:buClrTx/>
              <a:buSzTx/>
              <a:buFontTx/>
              <a:buNone/>
              <a:tabLst/>
              <a:defRPr/>
            </a:pPr>
            <a:endParaRPr kumimoji="0" lang="es-MX" sz="3600" b="1" i="0" u="none" strike="noStrike" kern="1200" cap="none" spc="0" normalizeH="0" baseline="0" noProof="0" dirty="0">
              <a:ln>
                <a:noFill/>
              </a:ln>
              <a:solidFill>
                <a:srgbClr val="7213EA"/>
              </a:solidFill>
              <a:effectLst/>
              <a:uLnTx/>
              <a:uFillTx/>
              <a:latin typeface="Arial"/>
              <a:ea typeface="+mn-ea"/>
              <a:cs typeface="+mn-cs"/>
            </a:endParaRPr>
          </a:p>
        </p:txBody>
      </p:sp>
      <p:sp>
        <p:nvSpPr>
          <p:cNvPr id="5" name="Rectangle 4">
            <a:extLst>
              <a:ext uri="{FF2B5EF4-FFF2-40B4-BE49-F238E27FC236}">
                <a16:creationId xmlns:a16="http://schemas.microsoft.com/office/drawing/2014/main" id="{0DA0C2CC-60DA-F32C-2A82-9BBF370CD880}"/>
              </a:ext>
            </a:extLst>
          </p:cNvPr>
          <p:cNvSpPr/>
          <p:nvPr/>
        </p:nvSpPr>
        <p:spPr>
          <a:xfrm>
            <a:off x="23383654" y="8696545"/>
            <a:ext cx="7705947" cy="3375283"/>
          </a:xfrm>
          <a:prstGeom prst="rect">
            <a:avLst/>
          </a:prstGeom>
        </p:spPr>
        <p:txBody>
          <a:bodyPr wrap="square" lIns="0" tIns="0" rIns="0">
            <a:spAutoFit/>
          </a:bodyPr>
          <a:lstStyle/>
          <a:p>
            <a:pPr defTabSz="914400">
              <a:defRPr/>
            </a:pPr>
            <a:r>
              <a:rPr lang="es-MX" altLang="es-MX" sz="3600" dirty="0">
                <a:solidFill>
                  <a:srgbClr val="00338D"/>
                </a:solidFill>
                <a:latin typeface="Arial"/>
              </a:rPr>
              <a:t>La información que resulta de aplicar los criterios a la materia subyacente objeto de análisis.</a:t>
            </a:r>
          </a:p>
          <a:p>
            <a:pPr defTabSz="914400">
              <a:defRPr/>
            </a:pPr>
            <a:r>
              <a:rPr lang="es-MX" altLang="es-MX" sz="3600" dirty="0">
                <a:solidFill>
                  <a:srgbClr val="00338D"/>
                </a:solidFill>
                <a:latin typeface="Arial"/>
              </a:rPr>
              <a:t>En un encargo de auditoría serían los </a:t>
            </a:r>
            <a:r>
              <a:rPr lang="es-MX" altLang="es-MX" sz="3600" b="1" dirty="0">
                <a:solidFill>
                  <a:srgbClr val="00338D"/>
                </a:solidFill>
                <a:latin typeface="Arial"/>
              </a:rPr>
              <a:t>estados financieros.</a:t>
            </a:r>
          </a:p>
          <a:p>
            <a:pPr marL="0" marR="0" lvl="0" indent="0" algn="l" defTabSz="914400" rtl="0" eaLnBrk="1" fontAlgn="auto" latinLnBrk="0" hangingPunct="1">
              <a:lnSpc>
                <a:spcPts val="4000"/>
              </a:lnSpc>
              <a:spcBef>
                <a:spcPts val="0"/>
              </a:spcBef>
              <a:spcAft>
                <a:spcPts val="0"/>
              </a:spcAft>
              <a:buClrTx/>
              <a:buSzTx/>
              <a:buFontTx/>
              <a:buNone/>
              <a:tabLst/>
              <a:defRPr/>
            </a:pPr>
            <a:endParaRPr kumimoji="0" lang="es-MX" sz="3600" b="1" i="0" u="none" strike="noStrike" kern="1200" cap="none" spc="0" normalizeH="0" baseline="0" noProof="0" dirty="0">
              <a:ln>
                <a:noFill/>
              </a:ln>
              <a:solidFill>
                <a:srgbClr val="7213EA"/>
              </a:solidFill>
              <a:effectLst/>
              <a:uLnTx/>
              <a:uFillTx/>
              <a:latin typeface="Arial"/>
              <a:ea typeface="+mn-ea"/>
              <a:cs typeface="+mn-cs"/>
            </a:endParaRPr>
          </a:p>
        </p:txBody>
      </p:sp>
      <p:sp>
        <p:nvSpPr>
          <p:cNvPr id="6" name="Rectangle 5">
            <a:extLst>
              <a:ext uri="{FF2B5EF4-FFF2-40B4-BE49-F238E27FC236}">
                <a16:creationId xmlns:a16="http://schemas.microsoft.com/office/drawing/2014/main" id="{DDBEAEBB-5213-F66D-43E7-6C5A3D076993}"/>
              </a:ext>
            </a:extLst>
          </p:cNvPr>
          <p:cNvSpPr/>
          <p:nvPr/>
        </p:nvSpPr>
        <p:spPr>
          <a:xfrm>
            <a:off x="33742546" y="8696545"/>
            <a:ext cx="8287197" cy="3416320"/>
          </a:xfrm>
          <a:prstGeom prst="rect">
            <a:avLst/>
          </a:prstGeom>
        </p:spPr>
        <p:txBody>
          <a:bodyPr wrap="square" lIns="0" tIns="0" rIns="0">
            <a:spAutoFit/>
          </a:bodyPr>
          <a:lstStyle/>
          <a:p>
            <a:pPr lvl="0" defTabSz="914400">
              <a:defRPr/>
            </a:pPr>
            <a:r>
              <a:rPr lang="es-MX" altLang="es-MX" sz="3600" dirty="0">
                <a:solidFill>
                  <a:srgbClr val="00338D"/>
                </a:solidFill>
                <a:latin typeface="Arial"/>
              </a:rPr>
              <a:t>Documento escrito que expresará claramente la conclusión del profesional ejerciente acerca de la información sobre la materia objeto de análisis, por ejemplo: una </a:t>
            </a:r>
            <a:r>
              <a:rPr lang="es-MX" altLang="es-MX" sz="3600" b="1" dirty="0">
                <a:solidFill>
                  <a:srgbClr val="00338D"/>
                </a:solidFill>
                <a:latin typeface="Arial"/>
              </a:rPr>
              <a:t>opinión de auditoría</a:t>
            </a:r>
            <a:r>
              <a:rPr lang="es-MX" altLang="es-MX" sz="3600" dirty="0">
                <a:solidFill>
                  <a:srgbClr val="00338D"/>
                </a:solidFill>
                <a:latin typeface="Arial"/>
              </a:rPr>
              <a:t> de estados financieros.</a:t>
            </a:r>
          </a:p>
        </p:txBody>
      </p:sp>
    </p:spTree>
    <p:extLst>
      <p:ext uri="{BB962C8B-B14F-4D97-AF65-F5344CB8AC3E}">
        <p14:creationId xmlns:p14="http://schemas.microsoft.com/office/powerpoint/2010/main" val="2162017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3417A-8274-31A3-8249-77C4E834FC2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5567D0E-754E-F2EC-F686-32EE1AABAF65}"/>
              </a:ext>
            </a:extLst>
          </p:cNvPr>
          <p:cNvSpPr txBox="1"/>
          <p:nvPr/>
        </p:nvSpPr>
        <p:spPr>
          <a:xfrm>
            <a:off x="2385160" y="751325"/>
            <a:ext cx="38849056" cy="2215991"/>
          </a:xfrm>
          <a:prstGeom prst="rect">
            <a:avLst/>
          </a:prstGeom>
          <a:noFill/>
        </p:spPr>
        <p:txBody>
          <a:bodyPr wrap="square" rtlCol="0">
            <a:spAutoFit/>
          </a:bodyPr>
          <a:lstStyle/>
          <a:p>
            <a:r>
              <a:rPr lang="es-MX" sz="13800" dirty="0">
                <a:solidFill>
                  <a:srgbClr val="00338D"/>
                </a:solidFill>
                <a:latin typeface="KPMG Bold" panose="020B0803030202040204" pitchFamily="34" charset="0"/>
              </a:rPr>
              <a:t>Relevancia de los aseguramientos ASG</a:t>
            </a:r>
          </a:p>
        </p:txBody>
      </p:sp>
      <p:sp>
        <p:nvSpPr>
          <p:cNvPr id="11" name="Shape 8">
            <a:extLst>
              <a:ext uri="{FF2B5EF4-FFF2-40B4-BE49-F238E27FC236}">
                <a16:creationId xmlns:a16="http://schemas.microsoft.com/office/drawing/2014/main" id="{08491EB9-306F-3323-D072-1BD297EEFD12}"/>
              </a:ext>
            </a:extLst>
          </p:cNvPr>
          <p:cNvSpPr txBox="1">
            <a:spLocks/>
          </p:cNvSpPr>
          <p:nvPr/>
        </p:nvSpPr>
        <p:spPr>
          <a:xfrm>
            <a:off x="11117344"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24</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8C1A83BF-2D81-33E9-14E0-156E83ACCF72}"/>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rgbClr val="00338D"/>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3AB62B78-992F-DF3E-6910-E99DB5555824}"/>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EC1E29DF-4154-B65B-ECE1-DE7F8F4AC1B3}"/>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2480C200-D711-09BE-E9FE-646162BB333B}"/>
              </a:ext>
            </a:extLst>
          </p:cNvPr>
          <p:cNvCxnSpPr>
            <a:cxnSpLocks/>
          </p:cNvCxnSpPr>
          <p:nvPr/>
        </p:nvCxnSpPr>
        <p:spPr>
          <a:xfrm>
            <a:off x="40606106" y="12999551"/>
            <a:ext cx="0" cy="795772"/>
          </a:xfrm>
          <a:prstGeom prst="line">
            <a:avLst/>
          </a:prstGeom>
          <a:ln w="57150">
            <a:solidFill>
              <a:srgbClr val="00338D"/>
            </a:solidFill>
          </a:ln>
        </p:spPr>
        <p:style>
          <a:lnRef idx="1">
            <a:schemeClr val="accent1"/>
          </a:lnRef>
          <a:fillRef idx="0">
            <a:schemeClr val="accent1"/>
          </a:fillRef>
          <a:effectRef idx="0">
            <a:schemeClr val="accent1"/>
          </a:effectRef>
          <a:fontRef idx="minor">
            <a:schemeClr val="tx1"/>
          </a:fontRef>
        </p:style>
      </p:cxnSp>
      <p:sp>
        <p:nvSpPr>
          <p:cNvPr id="21" name="Shape 8">
            <a:extLst>
              <a:ext uri="{FF2B5EF4-FFF2-40B4-BE49-F238E27FC236}">
                <a16:creationId xmlns:a16="http://schemas.microsoft.com/office/drawing/2014/main" id="{1587C418-AAF9-4150-8722-7FFC08DE0450}"/>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rgbClr val="00338D"/>
                </a:solidFill>
                <a:latin typeface="Arial" panose="020B0604020202020204" pitchFamily="34" charset="0"/>
                <a:cs typeface="Arial" panose="020B0604020202020204" pitchFamily="34" charset="0"/>
              </a:rPr>
              <a:pPr/>
              <a:t>24</a:t>
            </a:fld>
            <a:endParaRPr lang="en-GB" sz="3600" dirty="0">
              <a:solidFill>
                <a:srgbClr val="00338D"/>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FDAA128-DAB6-D68D-038C-0C52FDDAA7A2}"/>
              </a:ext>
            </a:extLst>
          </p:cNvPr>
          <p:cNvGrpSpPr/>
          <p:nvPr/>
        </p:nvGrpSpPr>
        <p:grpSpPr>
          <a:xfrm>
            <a:off x="14263624" y="3916332"/>
            <a:ext cx="15505773" cy="7742318"/>
            <a:chOff x="3254172" y="2213395"/>
            <a:chExt cx="5683656" cy="2837955"/>
          </a:xfrm>
        </p:grpSpPr>
        <p:grpSp>
          <p:nvGrpSpPr>
            <p:cNvPr id="3" name="Group 2">
              <a:extLst>
                <a:ext uri="{FF2B5EF4-FFF2-40B4-BE49-F238E27FC236}">
                  <a16:creationId xmlns:a16="http://schemas.microsoft.com/office/drawing/2014/main" id="{2AC1A2B1-5098-6F6B-B71C-D4FC8907413F}"/>
                </a:ext>
              </a:extLst>
            </p:cNvPr>
            <p:cNvGrpSpPr/>
            <p:nvPr/>
          </p:nvGrpSpPr>
          <p:grpSpPr>
            <a:xfrm>
              <a:off x="3254172" y="2213395"/>
              <a:ext cx="5683656" cy="2837955"/>
              <a:chOff x="1441851" y="2213395"/>
              <a:chExt cx="5683656" cy="2837955"/>
            </a:xfrm>
          </p:grpSpPr>
          <p:sp>
            <p:nvSpPr>
              <p:cNvPr id="12" name="Forma libre: forma 109">
                <a:extLst>
                  <a:ext uri="{FF2B5EF4-FFF2-40B4-BE49-F238E27FC236}">
                    <a16:creationId xmlns:a16="http://schemas.microsoft.com/office/drawing/2014/main" id="{36E781D4-7E83-CFF4-24E1-D1D59364BFF1}"/>
                  </a:ext>
                </a:extLst>
              </p:cNvPr>
              <p:cNvSpPr/>
              <p:nvPr/>
            </p:nvSpPr>
            <p:spPr>
              <a:xfrm>
                <a:off x="1445698" y="2213395"/>
                <a:ext cx="3018373" cy="1594612"/>
              </a:xfrm>
              <a:custGeom>
                <a:avLst/>
                <a:gdLst>
                  <a:gd name="connsiteX0" fmla="*/ 3027770 w 3018372"/>
                  <a:gd name="connsiteY0" fmla="*/ 1325778 h 1594612"/>
                  <a:gd name="connsiteX1" fmla="*/ 2961138 w 3018372"/>
                  <a:gd name="connsiteY1" fmla="*/ 1596720 h 1594612"/>
                  <a:gd name="connsiteX2" fmla="*/ 2682650 w 3018372"/>
                  <a:gd name="connsiteY2" fmla="*/ 1552726 h 1594612"/>
                  <a:gd name="connsiteX3" fmla="*/ 2564905 w 3018372"/>
                  <a:gd name="connsiteY3" fmla="*/ 1345284 h 1594612"/>
                  <a:gd name="connsiteX4" fmla="*/ 2550667 w 3018372"/>
                  <a:gd name="connsiteY4" fmla="*/ 1320368 h 1594612"/>
                  <a:gd name="connsiteX5" fmla="*/ 2536430 w 3018372"/>
                  <a:gd name="connsiteY5" fmla="*/ 1295737 h 1594612"/>
                  <a:gd name="connsiteX6" fmla="*/ 2368569 w 3018372"/>
                  <a:gd name="connsiteY6" fmla="*/ 1011412 h 1594612"/>
                  <a:gd name="connsiteX7" fmla="*/ 2040249 w 3018372"/>
                  <a:gd name="connsiteY7" fmla="*/ 629844 h 1594612"/>
                  <a:gd name="connsiteX8" fmla="*/ 1058139 w 3018372"/>
                  <a:gd name="connsiteY8" fmla="*/ 478356 h 1594612"/>
                  <a:gd name="connsiteX9" fmla="*/ 408619 w 3018372"/>
                  <a:gd name="connsiteY9" fmla="*/ 1307696 h 1594612"/>
                  <a:gd name="connsiteX10" fmla="*/ 223530 w 3018372"/>
                  <a:gd name="connsiteY10" fmla="*/ 1137557 h 1594612"/>
                  <a:gd name="connsiteX11" fmla="*/ 0 w 3018372"/>
                  <a:gd name="connsiteY11" fmla="*/ 1343006 h 1594612"/>
                  <a:gd name="connsiteX12" fmla="*/ 796025 w 3018372"/>
                  <a:gd name="connsiteY12" fmla="*/ 149467 h 1594612"/>
                  <a:gd name="connsiteX13" fmla="*/ 2451716 w 3018372"/>
                  <a:gd name="connsiteY13" fmla="*/ 457142 h 1594612"/>
                  <a:gd name="connsiteX14" fmla="*/ 2880980 w 3018372"/>
                  <a:gd name="connsiteY14" fmla="*/ 1066938 h 1594612"/>
                  <a:gd name="connsiteX15" fmla="*/ 2895075 w 3018372"/>
                  <a:gd name="connsiteY15" fmla="*/ 1091569 h 1594612"/>
                  <a:gd name="connsiteX16" fmla="*/ 2907462 w 3018372"/>
                  <a:gd name="connsiteY16" fmla="*/ 1113068 h 1594612"/>
                  <a:gd name="connsiteX17" fmla="*/ 2909313 w 3018372"/>
                  <a:gd name="connsiteY17" fmla="*/ 1116343 h 1594612"/>
                  <a:gd name="connsiteX18" fmla="*/ 3027770 w 3018372"/>
                  <a:gd name="connsiteY18" fmla="*/ 1325778 h 159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18372" h="1594612">
                    <a:moveTo>
                      <a:pt x="3027770" y="1325778"/>
                    </a:moveTo>
                    <a:lnTo>
                      <a:pt x="2961138" y="1596720"/>
                    </a:lnTo>
                    <a:lnTo>
                      <a:pt x="2682650" y="1552726"/>
                    </a:lnTo>
                    <a:cubicBezTo>
                      <a:pt x="2643639" y="1483531"/>
                      <a:pt x="2604486" y="1414194"/>
                      <a:pt x="2564905" y="1345284"/>
                    </a:cubicBezTo>
                    <a:cubicBezTo>
                      <a:pt x="2560207" y="1336884"/>
                      <a:pt x="2555508" y="1328626"/>
                      <a:pt x="2550667" y="1320368"/>
                    </a:cubicBezTo>
                    <a:cubicBezTo>
                      <a:pt x="2545969" y="1312110"/>
                      <a:pt x="2541271" y="1303852"/>
                      <a:pt x="2536430" y="1295737"/>
                    </a:cubicBezTo>
                    <a:cubicBezTo>
                      <a:pt x="2481615" y="1200345"/>
                      <a:pt x="2425804" y="1105380"/>
                      <a:pt x="2368569" y="1011412"/>
                    </a:cubicBezTo>
                    <a:cubicBezTo>
                      <a:pt x="2280580" y="867185"/>
                      <a:pt x="2173371" y="736056"/>
                      <a:pt x="2040249" y="629844"/>
                    </a:cubicBezTo>
                    <a:cubicBezTo>
                      <a:pt x="1742256" y="392076"/>
                      <a:pt x="1409238" y="349790"/>
                      <a:pt x="1058139" y="478356"/>
                    </a:cubicBezTo>
                    <a:cubicBezTo>
                      <a:pt x="692375" y="612189"/>
                      <a:pt x="451759" y="933105"/>
                      <a:pt x="408619" y="1307696"/>
                    </a:cubicBezTo>
                    <a:lnTo>
                      <a:pt x="223530" y="1137557"/>
                    </a:lnTo>
                    <a:lnTo>
                      <a:pt x="0" y="1343006"/>
                    </a:lnTo>
                    <a:cubicBezTo>
                      <a:pt x="34313" y="804397"/>
                      <a:pt x="300414" y="400191"/>
                      <a:pt x="796025" y="149467"/>
                    </a:cubicBezTo>
                    <a:cubicBezTo>
                      <a:pt x="1319399" y="-115210"/>
                      <a:pt x="1993407" y="-37758"/>
                      <a:pt x="2451716" y="457142"/>
                    </a:cubicBezTo>
                    <a:cubicBezTo>
                      <a:pt x="2622567" y="641519"/>
                      <a:pt x="2756401" y="850669"/>
                      <a:pt x="2880980" y="1066938"/>
                    </a:cubicBezTo>
                    <a:cubicBezTo>
                      <a:pt x="2885821" y="1075054"/>
                      <a:pt x="2890519" y="1083312"/>
                      <a:pt x="2895075" y="1091569"/>
                    </a:cubicBezTo>
                    <a:cubicBezTo>
                      <a:pt x="2899347" y="1098688"/>
                      <a:pt x="2903333" y="1105950"/>
                      <a:pt x="2907462" y="1113068"/>
                    </a:cubicBezTo>
                    <a:cubicBezTo>
                      <a:pt x="2908032" y="1114207"/>
                      <a:pt x="2908743" y="1115204"/>
                      <a:pt x="2909313" y="1116343"/>
                    </a:cubicBezTo>
                    <a:cubicBezTo>
                      <a:pt x="2948893" y="1186107"/>
                      <a:pt x="2988332" y="1256014"/>
                      <a:pt x="3027770" y="1325778"/>
                    </a:cubicBezTo>
                    <a:close/>
                  </a:path>
                </a:pathLst>
              </a:custGeom>
              <a:solidFill>
                <a:srgbClr val="00338D"/>
              </a:solidFill>
              <a:ln w="142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orma libre: forma 110">
                <a:extLst>
                  <a:ext uri="{FF2B5EF4-FFF2-40B4-BE49-F238E27FC236}">
                    <a16:creationId xmlns:a16="http://schemas.microsoft.com/office/drawing/2014/main" id="{C3792395-1DF0-2802-18D0-C5F4C4961D1E}"/>
                  </a:ext>
                </a:extLst>
              </p:cNvPr>
              <p:cNvSpPr/>
              <p:nvPr/>
            </p:nvSpPr>
            <p:spPr>
              <a:xfrm>
                <a:off x="4477700" y="2218229"/>
                <a:ext cx="2633957" cy="1252910"/>
              </a:xfrm>
              <a:custGeom>
                <a:avLst/>
                <a:gdLst>
                  <a:gd name="connsiteX0" fmla="*/ 2639834 w 2633957"/>
                  <a:gd name="connsiteY0" fmla="*/ 1232386 h 1252909"/>
                  <a:gd name="connsiteX1" fmla="*/ 2451044 w 2633957"/>
                  <a:gd name="connsiteY1" fmla="*/ 1058972 h 1252909"/>
                  <a:gd name="connsiteX2" fmla="*/ 2252571 w 2633957"/>
                  <a:gd name="connsiteY2" fmla="*/ 1241356 h 1252909"/>
                  <a:gd name="connsiteX3" fmla="*/ 2234490 w 2633957"/>
                  <a:gd name="connsiteY3" fmla="*/ 1258014 h 1252909"/>
                  <a:gd name="connsiteX4" fmla="*/ 2223099 w 2633957"/>
                  <a:gd name="connsiteY4" fmla="*/ 1199782 h 1252909"/>
                  <a:gd name="connsiteX5" fmla="*/ 2216123 w 2633957"/>
                  <a:gd name="connsiteY5" fmla="*/ 1171307 h 1252909"/>
                  <a:gd name="connsiteX6" fmla="*/ 2208292 w 2633957"/>
                  <a:gd name="connsiteY6" fmla="*/ 1142832 h 1252909"/>
                  <a:gd name="connsiteX7" fmla="*/ 1315737 w 2633957"/>
                  <a:gd name="connsiteY7" fmla="*/ 410164 h 1252909"/>
                  <a:gd name="connsiteX8" fmla="*/ 451229 w 2633957"/>
                  <a:gd name="connsiteY8" fmla="*/ 777210 h 1252909"/>
                  <a:gd name="connsiteX9" fmla="*/ 247916 w 2633957"/>
                  <a:gd name="connsiteY9" fmla="*/ 1051284 h 1252909"/>
                  <a:gd name="connsiteX10" fmla="*/ 218587 w 2633957"/>
                  <a:gd name="connsiteY10" fmla="*/ 1095563 h 1252909"/>
                  <a:gd name="connsiteX11" fmla="*/ 197657 w 2633957"/>
                  <a:gd name="connsiteY11" fmla="*/ 1061535 h 1252909"/>
                  <a:gd name="connsiteX12" fmla="*/ 141846 w 2633957"/>
                  <a:gd name="connsiteY12" fmla="*/ 965858 h 1252909"/>
                  <a:gd name="connsiteX13" fmla="*/ 121201 w 2633957"/>
                  <a:gd name="connsiteY13" fmla="*/ 930549 h 1252909"/>
                  <a:gd name="connsiteX14" fmla="*/ 121201 w 2633957"/>
                  <a:gd name="connsiteY14" fmla="*/ 930406 h 1252909"/>
                  <a:gd name="connsiteX15" fmla="*/ 125615 w 2633957"/>
                  <a:gd name="connsiteY15" fmla="*/ 912325 h 1252909"/>
                  <a:gd name="connsiteX16" fmla="*/ 114794 w 2633957"/>
                  <a:gd name="connsiteY16" fmla="*/ 919586 h 1252909"/>
                  <a:gd name="connsiteX17" fmla="*/ 100414 w 2633957"/>
                  <a:gd name="connsiteY17" fmla="*/ 894955 h 1252909"/>
                  <a:gd name="connsiteX18" fmla="*/ 6446 w 2633957"/>
                  <a:gd name="connsiteY18" fmla="*/ 732361 h 1252909"/>
                  <a:gd name="connsiteX19" fmla="*/ 3314 w 2633957"/>
                  <a:gd name="connsiteY19" fmla="*/ 692781 h 1252909"/>
                  <a:gd name="connsiteX20" fmla="*/ 504905 w 2633957"/>
                  <a:gd name="connsiteY20" fmla="*/ 199590 h 1252909"/>
                  <a:gd name="connsiteX21" fmla="*/ 1331968 w 2633957"/>
                  <a:gd name="connsiteY21" fmla="*/ 3965 h 1252909"/>
                  <a:gd name="connsiteX22" fmla="*/ 2166861 w 2633957"/>
                  <a:gd name="connsiteY22" fmla="*/ 352502 h 1252909"/>
                  <a:gd name="connsiteX23" fmla="*/ 2625739 w 2633957"/>
                  <a:gd name="connsiteY23" fmla="*/ 1142832 h 1252909"/>
                  <a:gd name="connsiteX24" fmla="*/ 2630722 w 2633957"/>
                  <a:gd name="connsiteY24" fmla="*/ 1171307 h 1252909"/>
                  <a:gd name="connsiteX25" fmla="*/ 2635278 w 2633957"/>
                  <a:gd name="connsiteY25" fmla="*/ 1199782 h 1252909"/>
                  <a:gd name="connsiteX26" fmla="*/ 2639834 w 2633957"/>
                  <a:gd name="connsiteY26" fmla="*/ 1232386 h 125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33957" h="1252909">
                    <a:moveTo>
                      <a:pt x="2639834" y="1232386"/>
                    </a:moveTo>
                    <a:lnTo>
                      <a:pt x="2451044" y="1058972"/>
                    </a:lnTo>
                    <a:lnTo>
                      <a:pt x="2252571" y="1241356"/>
                    </a:lnTo>
                    <a:lnTo>
                      <a:pt x="2234490" y="1258014"/>
                    </a:lnTo>
                    <a:cubicBezTo>
                      <a:pt x="2231357" y="1238508"/>
                      <a:pt x="2227513" y="1219003"/>
                      <a:pt x="2223099" y="1199782"/>
                    </a:cubicBezTo>
                    <a:cubicBezTo>
                      <a:pt x="2220821" y="1190243"/>
                      <a:pt x="2218543" y="1180704"/>
                      <a:pt x="2216123" y="1171307"/>
                    </a:cubicBezTo>
                    <a:cubicBezTo>
                      <a:pt x="2213703" y="1161768"/>
                      <a:pt x="2210997" y="1152228"/>
                      <a:pt x="2208292" y="1142832"/>
                    </a:cubicBezTo>
                    <a:cubicBezTo>
                      <a:pt x="2094818" y="752863"/>
                      <a:pt x="1749699" y="444192"/>
                      <a:pt x="1315737" y="410164"/>
                    </a:cubicBezTo>
                    <a:cubicBezTo>
                      <a:pt x="963498" y="382543"/>
                      <a:pt x="677465" y="512105"/>
                      <a:pt x="451229" y="777210"/>
                    </a:cubicBezTo>
                    <a:cubicBezTo>
                      <a:pt x="377621" y="863632"/>
                      <a:pt x="315260" y="959451"/>
                      <a:pt x="247916" y="1051284"/>
                    </a:cubicBezTo>
                    <a:cubicBezTo>
                      <a:pt x="238377" y="1064240"/>
                      <a:pt x="229977" y="1078193"/>
                      <a:pt x="218587" y="1095563"/>
                    </a:cubicBezTo>
                    <a:cubicBezTo>
                      <a:pt x="209617" y="1080898"/>
                      <a:pt x="203352" y="1071359"/>
                      <a:pt x="197657" y="1061535"/>
                    </a:cubicBezTo>
                    <a:cubicBezTo>
                      <a:pt x="179006" y="1029643"/>
                      <a:pt x="160355" y="997750"/>
                      <a:pt x="141846" y="965858"/>
                    </a:cubicBezTo>
                    <a:cubicBezTo>
                      <a:pt x="134869" y="954041"/>
                      <a:pt x="128035" y="942224"/>
                      <a:pt x="121201" y="930549"/>
                    </a:cubicBezTo>
                    <a:lnTo>
                      <a:pt x="121201" y="930406"/>
                    </a:lnTo>
                    <a:lnTo>
                      <a:pt x="125615" y="912325"/>
                    </a:lnTo>
                    <a:lnTo>
                      <a:pt x="114794" y="919586"/>
                    </a:lnTo>
                    <a:cubicBezTo>
                      <a:pt x="109954" y="911328"/>
                      <a:pt x="105113" y="903070"/>
                      <a:pt x="100414" y="894955"/>
                    </a:cubicBezTo>
                    <a:cubicBezTo>
                      <a:pt x="68807" y="840852"/>
                      <a:pt x="37484" y="786749"/>
                      <a:pt x="6446" y="732361"/>
                    </a:cubicBezTo>
                    <a:cubicBezTo>
                      <a:pt x="324" y="721541"/>
                      <a:pt x="-2808" y="701181"/>
                      <a:pt x="3314" y="692781"/>
                    </a:cubicBezTo>
                    <a:cubicBezTo>
                      <a:pt x="141561" y="499007"/>
                      <a:pt x="301022" y="326447"/>
                      <a:pt x="504905" y="199590"/>
                    </a:cubicBezTo>
                    <a:cubicBezTo>
                      <a:pt x="758477" y="41552"/>
                      <a:pt x="1036537" y="-16537"/>
                      <a:pt x="1331968" y="3965"/>
                    </a:cubicBezTo>
                    <a:cubicBezTo>
                      <a:pt x="1649181" y="26033"/>
                      <a:pt x="1929662" y="141643"/>
                      <a:pt x="2166861" y="352502"/>
                    </a:cubicBezTo>
                    <a:cubicBezTo>
                      <a:pt x="2413883" y="572188"/>
                      <a:pt x="2567365" y="836011"/>
                      <a:pt x="2625739" y="1142832"/>
                    </a:cubicBezTo>
                    <a:cubicBezTo>
                      <a:pt x="2627590" y="1152228"/>
                      <a:pt x="2629298" y="1161768"/>
                      <a:pt x="2630722" y="1171307"/>
                    </a:cubicBezTo>
                    <a:cubicBezTo>
                      <a:pt x="2632573" y="1180704"/>
                      <a:pt x="2633997" y="1190243"/>
                      <a:pt x="2635278" y="1199782"/>
                    </a:cubicBezTo>
                    <a:cubicBezTo>
                      <a:pt x="2636987" y="1210603"/>
                      <a:pt x="2638411" y="1221423"/>
                      <a:pt x="2639834" y="1232386"/>
                    </a:cubicBezTo>
                    <a:close/>
                  </a:path>
                </a:pathLst>
              </a:custGeom>
              <a:solidFill>
                <a:srgbClr val="0056F2"/>
              </a:solidFill>
              <a:ln w="142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orma libre: forma 112">
                <a:extLst>
                  <a:ext uri="{FF2B5EF4-FFF2-40B4-BE49-F238E27FC236}">
                    <a16:creationId xmlns:a16="http://schemas.microsoft.com/office/drawing/2014/main" id="{06693CCC-B770-3834-3AD5-0019A05A1A0F}"/>
                  </a:ext>
                </a:extLst>
              </p:cNvPr>
              <p:cNvSpPr/>
              <p:nvPr/>
            </p:nvSpPr>
            <p:spPr>
              <a:xfrm>
                <a:off x="1441851" y="3428262"/>
                <a:ext cx="2648195" cy="1623088"/>
              </a:xfrm>
              <a:custGeom>
                <a:avLst/>
                <a:gdLst>
                  <a:gd name="connsiteX0" fmla="*/ 2649622 w 2648194"/>
                  <a:gd name="connsiteY0" fmla="*/ 920177 h 1623087"/>
                  <a:gd name="connsiteX1" fmla="*/ 2220358 w 2648194"/>
                  <a:gd name="connsiteY1" fmla="*/ 1377204 h 1623087"/>
                  <a:gd name="connsiteX2" fmla="*/ 1343037 w 2648194"/>
                  <a:gd name="connsiteY2" fmla="*/ 1628640 h 1623087"/>
                  <a:gd name="connsiteX3" fmla="*/ 165160 w 2648194"/>
                  <a:gd name="connsiteY3" fmla="*/ 876467 h 1623087"/>
                  <a:gd name="connsiteX4" fmla="*/ 22072 w 2648194"/>
                  <a:gd name="connsiteY4" fmla="*/ 485787 h 1623087"/>
                  <a:gd name="connsiteX5" fmla="*/ 17089 w 2648194"/>
                  <a:gd name="connsiteY5" fmla="*/ 457312 h 1623087"/>
                  <a:gd name="connsiteX6" fmla="*/ 12675 w 2648194"/>
                  <a:gd name="connsiteY6" fmla="*/ 428837 h 1623087"/>
                  <a:gd name="connsiteX7" fmla="*/ 3 w 2648194"/>
                  <a:gd name="connsiteY7" fmla="*/ 246168 h 1623087"/>
                  <a:gd name="connsiteX8" fmla="*/ 431 w 2648194"/>
                  <a:gd name="connsiteY8" fmla="*/ 208439 h 1623087"/>
                  <a:gd name="connsiteX9" fmla="*/ 227378 w 2648194"/>
                  <a:gd name="connsiteY9" fmla="*/ 0 h 1623087"/>
                  <a:gd name="connsiteX10" fmla="*/ 406772 w 2648194"/>
                  <a:gd name="connsiteY10" fmla="*/ 164729 h 1623087"/>
                  <a:gd name="connsiteX11" fmla="*/ 408480 w 2648194"/>
                  <a:gd name="connsiteY11" fmla="*/ 296142 h 1623087"/>
                  <a:gd name="connsiteX12" fmla="*/ 427844 w 2648194"/>
                  <a:gd name="connsiteY12" fmla="*/ 428837 h 1623087"/>
                  <a:gd name="connsiteX13" fmla="*/ 434678 w 2648194"/>
                  <a:gd name="connsiteY13" fmla="*/ 457312 h 1623087"/>
                  <a:gd name="connsiteX14" fmla="*/ 442081 w 2648194"/>
                  <a:gd name="connsiteY14" fmla="*/ 485787 h 1623087"/>
                  <a:gd name="connsiteX15" fmla="*/ 1292209 w 2648194"/>
                  <a:gd name="connsiteY15" fmla="*/ 1217458 h 1623087"/>
                  <a:gd name="connsiteX16" fmla="*/ 2197009 w 2648194"/>
                  <a:gd name="connsiteY16" fmla="*/ 844860 h 1623087"/>
                  <a:gd name="connsiteX17" fmla="*/ 2399325 w 2648194"/>
                  <a:gd name="connsiteY17" fmla="*/ 565803 h 1623087"/>
                  <a:gd name="connsiteX18" fmla="*/ 2434634 w 2648194"/>
                  <a:gd name="connsiteY18" fmla="*/ 510561 h 1623087"/>
                  <a:gd name="connsiteX19" fmla="*/ 2456276 w 2648194"/>
                  <a:gd name="connsiteY19" fmla="*/ 547151 h 1623087"/>
                  <a:gd name="connsiteX20" fmla="*/ 2645778 w 2648194"/>
                  <a:gd name="connsiteY20" fmla="*/ 877179 h 1623087"/>
                  <a:gd name="connsiteX21" fmla="*/ 2649622 w 2648194"/>
                  <a:gd name="connsiteY21" fmla="*/ 920177 h 16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48194" h="1623087">
                    <a:moveTo>
                      <a:pt x="2649622" y="920177"/>
                    </a:moveTo>
                    <a:cubicBezTo>
                      <a:pt x="2529172" y="1093733"/>
                      <a:pt x="2391495" y="1251201"/>
                      <a:pt x="2220358" y="1377204"/>
                    </a:cubicBezTo>
                    <a:cubicBezTo>
                      <a:pt x="1959098" y="1569554"/>
                      <a:pt x="1663810" y="1651421"/>
                      <a:pt x="1343037" y="1628640"/>
                    </a:cubicBezTo>
                    <a:cubicBezTo>
                      <a:pt x="816388" y="1591338"/>
                      <a:pt x="422718" y="1336912"/>
                      <a:pt x="165160" y="876467"/>
                    </a:cubicBezTo>
                    <a:cubicBezTo>
                      <a:pt x="95823" y="752742"/>
                      <a:pt x="47699" y="622041"/>
                      <a:pt x="22072" y="485787"/>
                    </a:cubicBezTo>
                    <a:cubicBezTo>
                      <a:pt x="20221" y="476248"/>
                      <a:pt x="18512" y="466851"/>
                      <a:pt x="17089" y="457312"/>
                    </a:cubicBezTo>
                    <a:cubicBezTo>
                      <a:pt x="15380" y="447915"/>
                      <a:pt x="13956" y="438376"/>
                      <a:pt x="12675" y="428837"/>
                    </a:cubicBezTo>
                    <a:cubicBezTo>
                      <a:pt x="4132" y="368896"/>
                      <a:pt x="-139" y="307959"/>
                      <a:pt x="3" y="246168"/>
                    </a:cubicBezTo>
                    <a:cubicBezTo>
                      <a:pt x="3" y="233497"/>
                      <a:pt x="146" y="220968"/>
                      <a:pt x="431" y="208439"/>
                    </a:cubicBezTo>
                    <a:lnTo>
                      <a:pt x="227378" y="0"/>
                    </a:lnTo>
                    <a:lnTo>
                      <a:pt x="406772" y="164729"/>
                    </a:lnTo>
                    <a:cubicBezTo>
                      <a:pt x="404636" y="208011"/>
                      <a:pt x="405206" y="251863"/>
                      <a:pt x="408480" y="296142"/>
                    </a:cubicBezTo>
                    <a:cubicBezTo>
                      <a:pt x="411897" y="341133"/>
                      <a:pt x="418304" y="385412"/>
                      <a:pt x="427844" y="428837"/>
                    </a:cubicBezTo>
                    <a:cubicBezTo>
                      <a:pt x="429979" y="438376"/>
                      <a:pt x="432115" y="447915"/>
                      <a:pt x="434678" y="457312"/>
                    </a:cubicBezTo>
                    <a:cubicBezTo>
                      <a:pt x="436956" y="466851"/>
                      <a:pt x="439518" y="476390"/>
                      <a:pt x="442081" y="485787"/>
                    </a:cubicBezTo>
                    <a:cubicBezTo>
                      <a:pt x="550572" y="868779"/>
                      <a:pt x="889996" y="1170616"/>
                      <a:pt x="1292209" y="1217458"/>
                    </a:cubicBezTo>
                    <a:cubicBezTo>
                      <a:pt x="1663241" y="1260740"/>
                      <a:pt x="1962231" y="1128331"/>
                      <a:pt x="2197009" y="844860"/>
                    </a:cubicBezTo>
                    <a:cubicBezTo>
                      <a:pt x="2270190" y="756587"/>
                      <a:pt x="2332409" y="659201"/>
                      <a:pt x="2399325" y="565803"/>
                    </a:cubicBezTo>
                    <a:cubicBezTo>
                      <a:pt x="2411000" y="549572"/>
                      <a:pt x="2420966" y="532202"/>
                      <a:pt x="2434634" y="510561"/>
                    </a:cubicBezTo>
                    <a:cubicBezTo>
                      <a:pt x="2443462" y="525368"/>
                      <a:pt x="2450011" y="536188"/>
                      <a:pt x="2456276" y="547151"/>
                    </a:cubicBezTo>
                    <a:cubicBezTo>
                      <a:pt x="2519775" y="657066"/>
                      <a:pt x="2583560" y="766695"/>
                      <a:pt x="2645778" y="877179"/>
                    </a:cubicBezTo>
                    <a:cubicBezTo>
                      <a:pt x="2652470" y="888996"/>
                      <a:pt x="2656029" y="910922"/>
                      <a:pt x="2649622" y="920177"/>
                    </a:cubicBezTo>
                    <a:close/>
                  </a:path>
                </a:pathLst>
              </a:custGeom>
              <a:solidFill>
                <a:srgbClr val="00B8F5"/>
              </a:solidFill>
              <a:ln w="142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orma libre: forma 118">
                <a:extLst>
                  <a:ext uri="{FF2B5EF4-FFF2-40B4-BE49-F238E27FC236}">
                    <a16:creationId xmlns:a16="http://schemas.microsoft.com/office/drawing/2014/main" id="{0FC8714E-B6E8-9EBC-655B-6DEEFB80561F}"/>
                  </a:ext>
                </a:extLst>
              </p:cNvPr>
              <p:cNvSpPr/>
              <p:nvPr/>
            </p:nvSpPr>
            <p:spPr>
              <a:xfrm>
                <a:off x="4164085" y="3354369"/>
                <a:ext cx="2961422" cy="1694276"/>
              </a:xfrm>
              <a:custGeom>
                <a:avLst/>
                <a:gdLst>
                  <a:gd name="connsiteX0" fmla="*/ 2966121 w 2961422"/>
                  <a:gd name="connsiteY0" fmla="*/ 287030 h 1694275"/>
                  <a:gd name="connsiteX1" fmla="*/ 2965978 w 2961422"/>
                  <a:gd name="connsiteY1" fmla="*/ 307390 h 1694275"/>
                  <a:gd name="connsiteX2" fmla="*/ 2965124 w 2961422"/>
                  <a:gd name="connsiteY2" fmla="*/ 346971 h 1694275"/>
                  <a:gd name="connsiteX3" fmla="*/ 2963131 w 2961422"/>
                  <a:gd name="connsiteY3" fmla="*/ 387405 h 1694275"/>
                  <a:gd name="connsiteX4" fmla="*/ 2959714 w 2961422"/>
                  <a:gd name="connsiteY4" fmla="*/ 428837 h 1694275"/>
                  <a:gd name="connsiteX5" fmla="*/ 2956724 w 2961422"/>
                  <a:gd name="connsiteY5" fmla="*/ 457312 h 1694275"/>
                  <a:gd name="connsiteX6" fmla="*/ 2953165 w 2961422"/>
                  <a:gd name="connsiteY6" fmla="*/ 485787 h 1694275"/>
                  <a:gd name="connsiteX7" fmla="*/ 1818285 w 2961422"/>
                  <a:gd name="connsiteY7" fmla="*/ 1678899 h 1694275"/>
                  <a:gd name="connsiteX8" fmla="*/ 503869 w 2961422"/>
                  <a:gd name="connsiteY8" fmla="*/ 1233831 h 1694275"/>
                  <a:gd name="connsiteX9" fmla="*/ 20217 w 2961422"/>
                  <a:gd name="connsiteY9" fmla="*/ 510988 h 1694275"/>
                  <a:gd name="connsiteX10" fmla="*/ 0 w 2961422"/>
                  <a:gd name="connsiteY10" fmla="*/ 475109 h 1694275"/>
                  <a:gd name="connsiteX11" fmla="*/ 285464 w 2961422"/>
                  <a:gd name="connsiteY11" fmla="*/ 520242 h 1694275"/>
                  <a:gd name="connsiteX12" fmla="*/ 350245 w 2961422"/>
                  <a:gd name="connsiteY12" fmla="*/ 256989 h 1694275"/>
                  <a:gd name="connsiteX13" fmla="*/ 594990 w 2961422"/>
                  <a:gd name="connsiteY13" fmla="*/ 682266 h 1694275"/>
                  <a:gd name="connsiteX14" fmla="*/ 877322 w 2961422"/>
                  <a:gd name="connsiteY14" fmla="*/ 1033793 h 1694275"/>
                  <a:gd name="connsiteX15" fmla="*/ 1695984 w 2961422"/>
                  <a:gd name="connsiteY15" fmla="*/ 1287792 h 1694275"/>
                  <a:gd name="connsiteX16" fmla="*/ 2537284 w 2961422"/>
                  <a:gd name="connsiteY16" fmla="*/ 502588 h 1694275"/>
                  <a:gd name="connsiteX17" fmla="*/ 2540701 w 2961422"/>
                  <a:gd name="connsiteY17" fmla="*/ 485787 h 1694275"/>
                  <a:gd name="connsiteX18" fmla="*/ 2546254 w 2961422"/>
                  <a:gd name="connsiteY18" fmla="*/ 457312 h 1694275"/>
                  <a:gd name="connsiteX19" fmla="*/ 2550952 w 2961422"/>
                  <a:gd name="connsiteY19" fmla="*/ 428837 h 1694275"/>
                  <a:gd name="connsiteX20" fmla="*/ 2556932 w 2961422"/>
                  <a:gd name="connsiteY20" fmla="*/ 379005 h 1694275"/>
                  <a:gd name="connsiteX21" fmla="*/ 2559922 w 2961422"/>
                  <a:gd name="connsiteY21" fmla="*/ 342984 h 1694275"/>
                  <a:gd name="connsiteX22" fmla="*/ 2561346 w 2961422"/>
                  <a:gd name="connsiteY22" fmla="*/ 305682 h 1694275"/>
                  <a:gd name="connsiteX23" fmla="*/ 2557074 w 2961422"/>
                  <a:gd name="connsiteY23" fmla="*/ 190784 h 1694275"/>
                  <a:gd name="connsiteX24" fmla="*/ 2563339 w 2961422"/>
                  <a:gd name="connsiteY24" fmla="*/ 185089 h 1694275"/>
                  <a:gd name="connsiteX25" fmla="*/ 2764659 w 2961422"/>
                  <a:gd name="connsiteY25" fmla="*/ 0 h 1694275"/>
                  <a:gd name="connsiteX26" fmla="*/ 2961992 w 2961422"/>
                  <a:gd name="connsiteY26" fmla="*/ 181245 h 1694275"/>
                  <a:gd name="connsiteX27" fmla="*/ 2966121 w 2961422"/>
                  <a:gd name="connsiteY27" fmla="*/ 287030 h 169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61422" h="1694275">
                    <a:moveTo>
                      <a:pt x="2966121" y="287030"/>
                    </a:moveTo>
                    <a:cubicBezTo>
                      <a:pt x="2966121" y="293864"/>
                      <a:pt x="2966121" y="300556"/>
                      <a:pt x="2965978" y="307390"/>
                    </a:cubicBezTo>
                    <a:cubicBezTo>
                      <a:pt x="2965978" y="320631"/>
                      <a:pt x="2965694" y="333872"/>
                      <a:pt x="2965124" y="346971"/>
                    </a:cubicBezTo>
                    <a:cubicBezTo>
                      <a:pt x="2964697" y="360496"/>
                      <a:pt x="2963985" y="374022"/>
                      <a:pt x="2963131" y="387405"/>
                    </a:cubicBezTo>
                    <a:cubicBezTo>
                      <a:pt x="2962277" y="401216"/>
                      <a:pt x="2961138" y="415169"/>
                      <a:pt x="2959714" y="428837"/>
                    </a:cubicBezTo>
                    <a:cubicBezTo>
                      <a:pt x="2958860" y="438376"/>
                      <a:pt x="2957863" y="447915"/>
                      <a:pt x="2956724" y="457312"/>
                    </a:cubicBezTo>
                    <a:cubicBezTo>
                      <a:pt x="2955585" y="466851"/>
                      <a:pt x="2954446" y="476248"/>
                      <a:pt x="2953165" y="485787"/>
                    </a:cubicBezTo>
                    <a:cubicBezTo>
                      <a:pt x="2873007" y="1066539"/>
                      <a:pt x="2427655" y="1564571"/>
                      <a:pt x="1818285" y="1678899"/>
                    </a:cubicBezTo>
                    <a:cubicBezTo>
                      <a:pt x="1301032" y="1775857"/>
                      <a:pt x="860094" y="1624654"/>
                      <a:pt x="503869" y="1233831"/>
                    </a:cubicBezTo>
                    <a:cubicBezTo>
                      <a:pt x="306251" y="1016993"/>
                      <a:pt x="163021" y="764275"/>
                      <a:pt x="20217" y="510988"/>
                    </a:cubicBezTo>
                    <a:cubicBezTo>
                      <a:pt x="13526" y="499028"/>
                      <a:pt x="6692" y="487069"/>
                      <a:pt x="0" y="475109"/>
                    </a:cubicBezTo>
                    <a:lnTo>
                      <a:pt x="285464" y="520242"/>
                    </a:lnTo>
                    <a:lnTo>
                      <a:pt x="350245" y="256989"/>
                    </a:lnTo>
                    <a:cubicBezTo>
                      <a:pt x="430830" y="399365"/>
                      <a:pt x="511700" y="541599"/>
                      <a:pt x="594990" y="682266"/>
                    </a:cubicBezTo>
                    <a:cubicBezTo>
                      <a:pt x="671873" y="812113"/>
                      <a:pt x="767550" y="929146"/>
                      <a:pt x="877322" y="1033793"/>
                    </a:cubicBezTo>
                    <a:cubicBezTo>
                      <a:pt x="1108256" y="1253906"/>
                      <a:pt x="1384323" y="1333922"/>
                      <a:pt x="1695984" y="1287792"/>
                    </a:cubicBezTo>
                    <a:cubicBezTo>
                      <a:pt x="2116136" y="1225716"/>
                      <a:pt x="2444170" y="916048"/>
                      <a:pt x="2537284" y="502588"/>
                    </a:cubicBezTo>
                    <a:cubicBezTo>
                      <a:pt x="2538566" y="497035"/>
                      <a:pt x="2539704" y="491340"/>
                      <a:pt x="2540701" y="485787"/>
                    </a:cubicBezTo>
                    <a:cubicBezTo>
                      <a:pt x="2542837" y="476248"/>
                      <a:pt x="2544688" y="466709"/>
                      <a:pt x="2546254" y="457312"/>
                    </a:cubicBezTo>
                    <a:cubicBezTo>
                      <a:pt x="2548105" y="447773"/>
                      <a:pt x="2549671" y="438376"/>
                      <a:pt x="2550952" y="428837"/>
                    </a:cubicBezTo>
                    <a:cubicBezTo>
                      <a:pt x="2553515" y="412179"/>
                      <a:pt x="2555366" y="395521"/>
                      <a:pt x="2556932" y="379005"/>
                    </a:cubicBezTo>
                    <a:cubicBezTo>
                      <a:pt x="2558214" y="366903"/>
                      <a:pt x="2559210" y="354944"/>
                      <a:pt x="2559922" y="342984"/>
                    </a:cubicBezTo>
                    <a:cubicBezTo>
                      <a:pt x="2560634" y="330455"/>
                      <a:pt x="2561203" y="318068"/>
                      <a:pt x="2561346" y="305682"/>
                    </a:cubicBezTo>
                    <a:cubicBezTo>
                      <a:pt x="2562200" y="267098"/>
                      <a:pt x="2560776" y="228798"/>
                      <a:pt x="2557074" y="190784"/>
                    </a:cubicBezTo>
                    <a:lnTo>
                      <a:pt x="2563339" y="185089"/>
                    </a:lnTo>
                    <a:lnTo>
                      <a:pt x="2764659" y="0"/>
                    </a:lnTo>
                    <a:lnTo>
                      <a:pt x="2961992" y="181245"/>
                    </a:lnTo>
                    <a:cubicBezTo>
                      <a:pt x="2964412" y="215985"/>
                      <a:pt x="2965836" y="251294"/>
                      <a:pt x="2966121" y="287030"/>
                    </a:cubicBezTo>
                    <a:close/>
                  </a:path>
                </a:pathLst>
              </a:custGeom>
              <a:solidFill>
                <a:srgbClr val="7213EA"/>
              </a:solidFill>
              <a:ln w="14216"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4" name="TextBox 3">
              <a:extLst>
                <a:ext uri="{FF2B5EF4-FFF2-40B4-BE49-F238E27FC236}">
                  <a16:creationId xmlns:a16="http://schemas.microsoft.com/office/drawing/2014/main" id="{DC38B5A6-D3F7-999E-0704-07158DB0F2F9}"/>
                </a:ext>
              </a:extLst>
            </p:cNvPr>
            <p:cNvSpPr txBox="1"/>
            <p:nvPr/>
          </p:nvSpPr>
          <p:spPr>
            <a:xfrm>
              <a:off x="3908804" y="3310243"/>
              <a:ext cx="1694530" cy="719201"/>
            </a:xfrm>
            <a:prstGeom prst="rect">
              <a:avLst/>
            </a:prstGeom>
            <a:noFill/>
          </p:spPr>
          <p:txBody>
            <a:bodyPr wrap="square" lIns="0" tIns="0" rIns="0" bIns="0" rtlCol="0">
              <a:spAutoFit/>
            </a:bodyPr>
            <a:lstStyle/>
            <a:p>
              <a:pPr marL="0" marR="0" lvl="0" indent="0" algn="ctr" defTabSz="914400" rtl="0" eaLnBrk="1" fontAlgn="auto" latinLnBrk="0" hangingPunct="1">
                <a:lnSpc>
                  <a:spcPts val="7500"/>
                </a:lnSpc>
                <a:spcBef>
                  <a:spcPts val="0"/>
                </a:spcBef>
                <a:spcAft>
                  <a:spcPts val="300"/>
                </a:spcAft>
                <a:buClrTx/>
                <a:buSzTx/>
                <a:buFontTx/>
                <a:buNone/>
                <a:tabLst/>
                <a:defRPr/>
              </a:pPr>
              <a:r>
                <a:rPr lang="es-MX" sz="7200" b="1" dirty="0">
                  <a:solidFill>
                    <a:srgbClr val="00338D"/>
                  </a:solidFill>
                  <a:latin typeface="KPMG Bold" panose="020B0803030202040204" pitchFamily="34" charset="0"/>
                </a:rPr>
                <a:t>El papel de la auditoría en ASG</a:t>
              </a:r>
              <a:r>
                <a:rPr kumimoji="0" lang="es-MX" sz="7200" b="1" i="0" u="none" strike="noStrike" kern="1200" cap="none" spc="0" normalizeH="0" baseline="0" dirty="0">
                  <a:ln>
                    <a:noFill/>
                  </a:ln>
                  <a:solidFill>
                    <a:srgbClr val="00338D"/>
                  </a:solidFill>
                  <a:effectLst/>
                  <a:uLnTx/>
                  <a:uFillTx/>
                  <a:latin typeface="KPMG Bold" panose="020B0803030202040204" pitchFamily="34" charset="0"/>
                </a:rPr>
                <a:t>:</a:t>
              </a:r>
            </a:p>
          </p:txBody>
        </p:sp>
        <p:sp>
          <p:nvSpPr>
            <p:cNvPr id="5" name="TextBox 4">
              <a:extLst>
                <a:ext uri="{FF2B5EF4-FFF2-40B4-BE49-F238E27FC236}">
                  <a16:creationId xmlns:a16="http://schemas.microsoft.com/office/drawing/2014/main" id="{6D33E798-6573-2DB1-6FC3-F7ECBD10540A}"/>
                </a:ext>
              </a:extLst>
            </p:cNvPr>
            <p:cNvSpPr txBox="1"/>
            <p:nvPr/>
          </p:nvSpPr>
          <p:spPr>
            <a:xfrm>
              <a:off x="6649464" y="3087010"/>
              <a:ext cx="1755016" cy="1057648"/>
            </a:xfrm>
            <a:prstGeom prst="rect">
              <a:avLst/>
            </a:prstGeom>
            <a:noFill/>
          </p:spPr>
          <p:txBody>
            <a:bodyPr wrap="square" lIns="0" tIns="0" rIns="0" bIns="0" rtlCol="0">
              <a:spAutoFit/>
            </a:bodyPr>
            <a:lstStyle/>
            <a:p>
              <a:pPr marL="0" marR="0" lvl="0" indent="0" algn="ctr" defTabSz="914400" rtl="0" eaLnBrk="1" fontAlgn="auto" latinLnBrk="0" hangingPunct="1">
                <a:lnSpc>
                  <a:spcPts val="7500"/>
                </a:lnSpc>
                <a:spcBef>
                  <a:spcPts val="0"/>
                </a:spcBef>
                <a:spcAft>
                  <a:spcPts val="300"/>
                </a:spcAft>
                <a:buClrTx/>
                <a:buSzTx/>
                <a:buFontTx/>
                <a:buNone/>
                <a:tabLst/>
                <a:defRPr/>
              </a:pPr>
              <a:r>
                <a:rPr kumimoji="0" lang="es-MX" sz="7200" b="1" i="0" u="none" strike="noStrike" kern="1200" cap="none" spc="0" normalizeH="0" baseline="0" dirty="0">
                  <a:ln>
                    <a:noFill/>
                  </a:ln>
                  <a:solidFill>
                    <a:srgbClr val="00338D"/>
                  </a:solidFill>
                  <a:effectLst/>
                  <a:uLnTx/>
                  <a:uFillTx/>
                  <a:latin typeface="KPMG Bold" panose="020B0803030202040204" pitchFamily="34" charset="0"/>
                </a:rPr>
                <a:t>Beneficios</a:t>
              </a:r>
              <a:r>
                <a:rPr kumimoji="0" lang="en-GB" sz="7200" b="1" i="0" u="none" strike="noStrike" kern="1200" cap="none" spc="0" normalizeH="0" baseline="0" noProof="0" dirty="0">
                  <a:ln>
                    <a:noFill/>
                  </a:ln>
                  <a:solidFill>
                    <a:srgbClr val="00338D"/>
                  </a:solidFill>
                  <a:effectLst/>
                  <a:uLnTx/>
                  <a:uFillTx/>
                  <a:latin typeface="KPMG Bold" panose="020B0803030202040204" pitchFamily="34" charset="0"/>
                </a:rPr>
                <a:t> y </a:t>
              </a:r>
              <a:r>
                <a:rPr kumimoji="0" lang="es-MX" sz="7200" b="1" i="0" u="none" strike="noStrike" kern="1200" cap="none" spc="0" normalizeH="0" baseline="0" dirty="0">
                  <a:ln>
                    <a:noFill/>
                  </a:ln>
                  <a:solidFill>
                    <a:srgbClr val="00338D"/>
                  </a:solidFill>
                  <a:effectLst/>
                  <a:uLnTx/>
                  <a:uFillTx/>
                  <a:latin typeface="KPMG Bold" panose="020B0803030202040204" pitchFamily="34" charset="0"/>
                </a:rPr>
                <a:t>potenciales consecuencias</a:t>
              </a:r>
            </a:p>
          </p:txBody>
        </p:sp>
        <p:sp>
          <p:nvSpPr>
            <p:cNvPr id="6" name="Oval 5">
              <a:extLst>
                <a:ext uri="{FF2B5EF4-FFF2-40B4-BE49-F238E27FC236}">
                  <a16:creationId xmlns:a16="http://schemas.microsoft.com/office/drawing/2014/main" id="{8CDAA505-98AD-8F3B-A889-B00DD0FB9081}"/>
                </a:ext>
              </a:extLst>
            </p:cNvPr>
            <p:cNvSpPr/>
            <p:nvPr/>
          </p:nvSpPr>
          <p:spPr>
            <a:xfrm>
              <a:off x="4578269" y="2330450"/>
              <a:ext cx="177800" cy="17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rgbClr val="FFFFFF"/>
                </a:solidFill>
                <a:effectLst/>
                <a:uLnTx/>
                <a:uFillTx/>
                <a:latin typeface="Arial"/>
                <a:ea typeface="+mn-ea"/>
                <a:cs typeface="+mn-cs"/>
              </a:endParaRPr>
            </a:p>
          </p:txBody>
        </p:sp>
        <p:sp>
          <p:nvSpPr>
            <p:cNvPr id="8" name="Oval 7">
              <a:extLst>
                <a:ext uri="{FF2B5EF4-FFF2-40B4-BE49-F238E27FC236}">
                  <a16:creationId xmlns:a16="http://schemas.microsoft.com/office/drawing/2014/main" id="{98978AD4-4E03-E662-7B7D-9D92C2F63332}"/>
                </a:ext>
              </a:extLst>
            </p:cNvPr>
            <p:cNvSpPr/>
            <p:nvPr/>
          </p:nvSpPr>
          <p:spPr>
            <a:xfrm>
              <a:off x="4578269" y="4777176"/>
              <a:ext cx="177800" cy="17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rgbClr val="FFFFFF"/>
                </a:solidFill>
                <a:effectLst/>
                <a:uLnTx/>
                <a:uFillTx/>
                <a:latin typeface="Arial"/>
                <a:ea typeface="+mn-ea"/>
                <a:cs typeface="+mn-cs"/>
              </a:endParaRPr>
            </a:p>
          </p:txBody>
        </p:sp>
        <p:sp>
          <p:nvSpPr>
            <p:cNvPr id="9" name="Oval 8">
              <a:extLst>
                <a:ext uri="{FF2B5EF4-FFF2-40B4-BE49-F238E27FC236}">
                  <a16:creationId xmlns:a16="http://schemas.microsoft.com/office/drawing/2014/main" id="{685C5F63-A1C6-6F6A-2D55-259801F512A8}"/>
                </a:ext>
              </a:extLst>
            </p:cNvPr>
            <p:cNvSpPr/>
            <p:nvPr/>
          </p:nvSpPr>
          <p:spPr>
            <a:xfrm>
              <a:off x="7452098" y="2330450"/>
              <a:ext cx="177800" cy="17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rgbClr val="FFFFFF"/>
                </a:solidFill>
                <a:effectLst/>
                <a:uLnTx/>
                <a:uFillTx/>
                <a:latin typeface="Arial"/>
                <a:ea typeface="+mn-ea"/>
                <a:cs typeface="+mn-cs"/>
              </a:endParaRPr>
            </a:p>
          </p:txBody>
        </p:sp>
        <p:sp>
          <p:nvSpPr>
            <p:cNvPr id="10" name="Oval 9">
              <a:extLst>
                <a:ext uri="{FF2B5EF4-FFF2-40B4-BE49-F238E27FC236}">
                  <a16:creationId xmlns:a16="http://schemas.microsoft.com/office/drawing/2014/main" id="{C514D81F-F24D-4266-1E9C-477DB9F885F6}"/>
                </a:ext>
              </a:extLst>
            </p:cNvPr>
            <p:cNvSpPr/>
            <p:nvPr/>
          </p:nvSpPr>
          <p:spPr>
            <a:xfrm>
              <a:off x="7452098" y="4777176"/>
              <a:ext cx="177800" cy="177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err="1">
                <a:ln>
                  <a:noFill/>
                </a:ln>
                <a:solidFill>
                  <a:srgbClr val="FFFFFF"/>
                </a:solidFill>
                <a:effectLst/>
                <a:uLnTx/>
                <a:uFillTx/>
                <a:latin typeface="Arial"/>
                <a:ea typeface="+mn-ea"/>
                <a:cs typeface="+mn-cs"/>
              </a:endParaRPr>
            </a:p>
          </p:txBody>
        </p:sp>
      </p:grpSp>
      <p:sp>
        <p:nvSpPr>
          <p:cNvPr id="20" name="TextBox 19">
            <a:extLst>
              <a:ext uri="{FF2B5EF4-FFF2-40B4-BE49-F238E27FC236}">
                <a16:creationId xmlns:a16="http://schemas.microsoft.com/office/drawing/2014/main" id="{D22BF715-77DD-DFE9-482D-5904B727F13C}"/>
              </a:ext>
            </a:extLst>
          </p:cNvPr>
          <p:cNvSpPr txBox="1"/>
          <p:nvPr/>
        </p:nvSpPr>
        <p:spPr>
          <a:xfrm>
            <a:off x="2537559" y="4167897"/>
            <a:ext cx="11014827" cy="7155805"/>
          </a:xfrm>
          <a:prstGeom prst="rect">
            <a:avLst/>
          </a:prstGeom>
          <a:noFill/>
        </p:spPr>
        <p:txBody>
          <a:bodyPr wrap="square" lIns="0" tIns="0" rIns="0" bIns="0" rtlCol="0">
            <a:spAutoFit/>
          </a:bodyPr>
          <a:lstStyle/>
          <a:p>
            <a:pPr marL="0" marR="0" lvl="0" indent="0" algn="l" defTabSz="914400" rtl="0" eaLnBrk="1" fontAlgn="auto" latinLnBrk="0" hangingPunct="1">
              <a:lnSpc>
                <a:spcPts val="4200"/>
              </a:lnSpc>
              <a:spcBef>
                <a:spcPts val="0"/>
              </a:spcBef>
              <a:spcAft>
                <a:spcPts val="300"/>
              </a:spcAft>
              <a:buClrTx/>
              <a:buSzTx/>
              <a:buFontTx/>
              <a:buNone/>
              <a:tabLst/>
              <a:defRPr/>
            </a:pPr>
            <a:r>
              <a:rPr kumimoji="0" lang="es-MX" sz="3600" b="0" i="0" u="none" strike="noStrike" kern="1200" cap="none" spc="0" normalizeH="0" baseline="0" noProof="0" dirty="0">
                <a:ln>
                  <a:noFill/>
                </a:ln>
                <a:solidFill>
                  <a:srgbClr val="00338D"/>
                </a:solidFill>
                <a:effectLst/>
                <a:uLnTx/>
                <a:uFillTx/>
                <a:latin typeface="Arial"/>
                <a:ea typeface="+mn-ea"/>
                <a:cs typeface="+mn-cs"/>
              </a:rPr>
              <a:t>Ahora que los informes no financieros y de ASG ocupan un lugar prioritario en la agenda, la </a:t>
            </a:r>
            <a:r>
              <a:rPr kumimoji="0" lang="es-MX" sz="3600" b="1" i="0" u="none" strike="noStrike" kern="1200" cap="none" spc="0" normalizeH="0" baseline="0" noProof="0" dirty="0">
                <a:ln>
                  <a:noFill/>
                </a:ln>
                <a:solidFill>
                  <a:srgbClr val="00338D"/>
                </a:solidFill>
                <a:effectLst/>
                <a:uLnTx/>
                <a:uFillTx/>
                <a:latin typeface="Arial"/>
                <a:ea typeface="+mn-ea"/>
                <a:cs typeface="+mn-cs"/>
              </a:rPr>
              <a:t>auditoría tiene un papel importante</a:t>
            </a:r>
            <a:r>
              <a:rPr kumimoji="0" lang="es-MX" sz="3600" b="0" i="0" u="none" strike="noStrike" kern="1200" cap="none" spc="0" normalizeH="0" baseline="0" noProof="0" dirty="0">
                <a:ln>
                  <a:noFill/>
                </a:ln>
                <a:solidFill>
                  <a:srgbClr val="00338D"/>
                </a:solidFill>
                <a:effectLst/>
                <a:uLnTx/>
                <a:uFillTx/>
                <a:latin typeface="Arial"/>
                <a:ea typeface="+mn-ea"/>
                <a:cs typeface="+mn-cs"/>
              </a:rPr>
              <a:t> que desempeñar: a</a:t>
            </a:r>
            <a:r>
              <a:rPr kumimoji="0" lang="es-MX" sz="3600" i="0" u="none" strike="noStrike" kern="1200" cap="none" spc="0" normalizeH="0" baseline="0" noProof="0" dirty="0">
                <a:ln>
                  <a:noFill/>
                </a:ln>
                <a:solidFill>
                  <a:srgbClr val="00338D"/>
                </a:solidFill>
                <a:effectLst/>
                <a:uLnTx/>
                <a:uFillTx/>
                <a:latin typeface="Arial"/>
                <a:ea typeface="+mn-ea"/>
                <a:cs typeface="+mn-cs"/>
              </a:rPr>
              <a:t>yudar a generar información que tenga un impacto.</a:t>
            </a:r>
          </a:p>
          <a:p>
            <a:pPr marL="0" marR="0" lvl="0" indent="0" algn="l" defTabSz="914400" rtl="0" eaLnBrk="1" fontAlgn="auto" latinLnBrk="0" hangingPunct="1">
              <a:lnSpc>
                <a:spcPts val="4200"/>
              </a:lnSpc>
              <a:spcBef>
                <a:spcPts val="0"/>
              </a:spcBef>
              <a:spcAft>
                <a:spcPts val="300"/>
              </a:spcAft>
              <a:buClrTx/>
              <a:buSzTx/>
              <a:buFontTx/>
              <a:buNone/>
              <a:tabLst/>
              <a:defRPr/>
            </a:pPr>
            <a:endParaRPr lang="es-MX" sz="3600" b="1" dirty="0">
              <a:solidFill>
                <a:srgbClr val="00338D"/>
              </a:solidFill>
              <a:latin typeface="Arial"/>
            </a:endParaRPr>
          </a:p>
          <a:p>
            <a:pPr defTabSz="914400">
              <a:lnSpc>
                <a:spcPts val="4200"/>
              </a:lnSpc>
              <a:spcAft>
                <a:spcPts val="300"/>
              </a:spcAft>
              <a:defRPr/>
            </a:pPr>
            <a:r>
              <a:rPr lang="es-MX" sz="3600" dirty="0">
                <a:solidFill>
                  <a:srgbClr val="00338D"/>
                </a:solidFill>
                <a:latin typeface="Arial"/>
              </a:rPr>
              <a:t>La demanda de confianza en las revelaciones ASG está creciendo. El riesgo asociado exige la </a:t>
            </a:r>
            <a:r>
              <a:rPr lang="es-MX" sz="3600" b="1" dirty="0">
                <a:solidFill>
                  <a:srgbClr val="00338D"/>
                </a:solidFill>
                <a:latin typeface="Arial"/>
              </a:rPr>
              <a:t>atención de los consejos de administración y los comités de auditoría</a:t>
            </a:r>
            <a:r>
              <a:rPr lang="es-MX" sz="3600" dirty="0">
                <a:solidFill>
                  <a:srgbClr val="00338D"/>
                </a:solidFill>
                <a:latin typeface="Arial"/>
              </a:rPr>
              <a:t>.</a:t>
            </a:r>
          </a:p>
          <a:p>
            <a:pPr defTabSz="914400">
              <a:lnSpc>
                <a:spcPts val="4200"/>
              </a:lnSpc>
              <a:spcAft>
                <a:spcPts val="300"/>
              </a:spcAft>
              <a:defRPr/>
            </a:pPr>
            <a:endParaRPr lang="es-MX" sz="3600" b="1" dirty="0">
              <a:solidFill>
                <a:srgbClr val="00338D"/>
              </a:solidFill>
              <a:latin typeface="Arial"/>
            </a:endParaRPr>
          </a:p>
          <a:p>
            <a:pPr defTabSz="914400">
              <a:lnSpc>
                <a:spcPts val="4200"/>
              </a:lnSpc>
              <a:spcAft>
                <a:spcPts val="300"/>
              </a:spcAft>
              <a:defRPr/>
            </a:pPr>
            <a:r>
              <a:rPr lang="es-MX" sz="3600" dirty="0">
                <a:solidFill>
                  <a:srgbClr val="00338D"/>
                </a:solidFill>
                <a:latin typeface="Arial"/>
              </a:rPr>
              <a:t>Los auditores sirven al interés público proporcionando </a:t>
            </a:r>
            <a:r>
              <a:rPr lang="es-MX" sz="3600" b="1" dirty="0">
                <a:solidFill>
                  <a:srgbClr val="00338D"/>
                </a:solidFill>
                <a:latin typeface="Arial"/>
              </a:rPr>
              <a:t>medición, validación y control de calidad independientes de la información ASG.</a:t>
            </a:r>
            <a:endParaRPr lang="en-GB" sz="3600" b="1" dirty="0">
              <a:solidFill>
                <a:srgbClr val="00338D"/>
              </a:solidFill>
              <a:latin typeface="Arial"/>
            </a:endParaRPr>
          </a:p>
        </p:txBody>
      </p:sp>
      <p:sp>
        <p:nvSpPr>
          <p:cNvPr id="24" name="TextBox 23">
            <a:extLst>
              <a:ext uri="{FF2B5EF4-FFF2-40B4-BE49-F238E27FC236}">
                <a16:creationId xmlns:a16="http://schemas.microsoft.com/office/drawing/2014/main" id="{D249333A-C5DD-D57C-8324-999722860B37}"/>
              </a:ext>
            </a:extLst>
          </p:cNvPr>
          <p:cNvSpPr txBox="1"/>
          <p:nvPr/>
        </p:nvSpPr>
        <p:spPr>
          <a:xfrm>
            <a:off x="30669199" y="4167897"/>
            <a:ext cx="11411111" cy="6617196"/>
          </a:xfrm>
          <a:prstGeom prst="rect">
            <a:avLst/>
          </a:prstGeom>
          <a:noFill/>
        </p:spPr>
        <p:txBody>
          <a:bodyPr wrap="square" lIns="0" tIns="0" rIns="0" bIns="0" rtlCol="0">
            <a:spAutoFit/>
          </a:bodyPr>
          <a:lstStyle/>
          <a:p>
            <a:pPr marL="0" marR="0" lvl="0" indent="0" algn="l" defTabSz="914400" rtl="0" eaLnBrk="1" fontAlgn="auto" latinLnBrk="0" hangingPunct="1">
              <a:lnSpc>
                <a:spcPts val="4200"/>
              </a:lnSpc>
              <a:spcBef>
                <a:spcPts val="0"/>
              </a:spcBef>
              <a:spcAft>
                <a:spcPts val="300"/>
              </a:spcAft>
              <a:buClrTx/>
              <a:buSzTx/>
              <a:buFontTx/>
              <a:buNone/>
              <a:tabLst/>
              <a:defRPr/>
            </a:pPr>
            <a:r>
              <a:rPr kumimoji="0" lang="es-MX" sz="3600" i="0" u="none" strike="noStrike" kern="1200" cap="none" spc="0" normalizeH="0" baseline="0" noProof="0" dirty="0">
                <a:ln>
                  <a:noFill/>
                </a:ln>
                <a:solidFill>
                  <a:srgbClr val="00338D"/>
                </a:solidFill>
                <a:effectLst/>
                <a:uLnTx/>
                <a:uFillTx/>
                <a:latin typeface="Arial"/>
                <a:ea typeface="+mn-ea"/>
                <a:cs typeface="+mn-cs"/>
              </a:rPr>
              <a:t>Los aseguramientos ASG ayudan a los clientes a navegar por el </a:t>
            </a:r>
            <a:r>
              <a:rPr kumimoji="0" lang="es-MX" sz="3600" b="1" i="0" u="none" strike="noStrike" kern="1200" cap="none" spc="0" normalizeH="0" baseline="0" noProof="0" dirty="0">
                <a:ln>
                  <a:noFill/>
                </a:ln>
                <a:solidFill>
                  <a:srgbClr val="00338D"/>
                </a:solidFill>
                <a:effectLst/>
                <a:uLnTx/>
                <a:uFillTx/>
                <a:latin typeface="Arial"/>
                <a:ea typeface="+mn-ea"/>
                <a:cs typeface="+mn-cs"/>
              </a:rPr>
              <a:t>panorama regulatorio </a:t>
            </a:r>
            <a:r>
              <a:rPr kumimoji="0" lang="es-MX" sz="3600" i="0" u="none" strike="noStrike" kern="1200" cap="none" spc="0" normalizeH="0" baseline="0" noProof="0" dirty="0">
                <a:ln>
                  <a:noFill/>
                </a:ln>
                <a:solidFill>
                  <a:srgbClr val="00338D"/>
                </a:solidFill>
                <a:effectLst/>
                <a:uLnTx/>
                <a:uFillTx/>
                <a:latin typeface="Arial"/>
                <a:ea typeface="+mn-ea"/>
                <a:cs typeface="+mn-cs"/>
              </a:rPr>
              <a:t>en continua evolución en relación con los </a:t>
            </a:r>
            <a:r>
              <a:rPr kumimoji="0" lang="es-MX" sz="3600" b="1" i="0" u="none" strike="noStrike" kern="1200" cap="none" spc="0" normalizeH="0" baseline="0" noProof="0" dirty="0">
                <a:ln>
                  <a:noFill/>
                </a:ln>
                <a:solidFill>
                  <a:srgbClr val="00338D"/>
                </a:solidFill>
                <a:effectLst/>
                <a:uLnTx/>
                <a:uFillTx/>
                <a:latin typeface="Arial"/>
                <a:ea typeface="+mn-ea"/>
                <a:cs typeface="+mn-cs"/>
              </a:rPr>
              <a:t>requisitos de informes ASG y las mejores prácticas emergentes</a:t>
            </a:r>
            <a:r>
              <a:rPr kumimoji="0" lang="es-MX" sz="3600" i="0" u="none" strike="noStrike" kern="1200" cap="none" spc="0" normalizeH="0" baseline="0" noProof="0" dirty="0">
                <a:ln>
                  <a:noFill/>
                </a:ln>
                <a:solidFill>
                  <a:srgbClr val="00338D"/>
                </a:solidFill>
                <a:effectLst/>
                <a:uLnTx/>
                <a:uFillTx/>
                <a:latin typeface="Arial"/>
                <a:ea typeface="+mn-ea"/>
                <a:cs typeface="+mn-cs"/>
              </a:rPr>
              <a:t>.</a:t>
            </a:r>
          </a:p>
          <a:p>
            <a:pPr marL="0" marR="0" lvl="0" indent="0" algn="l" defTabSz="914400" rtl="0" eaLnBrk="1" fontAlgn="auto" latinLnBrk="0" hangingPunct="1">
              <a:lnSpc>
                <a:spcPts val="4200"/>
              </a:lnSpc>
              <a:spcBef>
                <a:spcPts val="0"/>
              </a:spcBef>
              <a:spcAft>
                <a:spcPts val="300"/>
              </a:spcAft>
              <a:buClrTx/>
              <a:buSzTx/>
              <a:buFontTx/>
              <a:buNone/>
              <a:tabLst/>
              <a:defRPr/>
            </a:pPr>
            <a:endParaRPr lang="es-MX" sz="3600" dirty="0">
              <a:solidFill>
                <a:srgbClr val="00338D"/>
              </a:solidFill>
              <a:latin typeface="Arial"/>
            </a:endParaRPr>
          </a:p>
          <a:p>
            <a:pPr defTabSz="914400">
              <a:lnSpc>
                <a:spcPts val="4200"/>
              </a:lnSpc>
              <a:spcAft>
                <a:spcPts val="300"/>
              </a:spcAft>
              <a:defRPr/>
            </a:pPr>
            <a:r>
              <a:rPr lang="es-MX" sz="3600" dirty="0">
                <a:solidFill>
                  <a:srgbClr val="00338D"/>
                </a:solidFill>
                <a:latin typeface="Arial"/>
              </a:rPr>
              <a:t>Los aseguramientos ASG ayudan a los clientes a comprender la </a:t>
            </a:r>
            <a:r>
              <a:rPr lang="es-MX" sz="3600" b="1" dirty="0">
                <a:solidFill>
                  <a:srgbClr val="00338D"/>
                </a:solidFill>
                <a:latin typeface="Arial"/>
              </a:rPr>
              <a:t>calidad de la información no financiera en sus informes anuales</a:t>
            </a:r>
            <a:r>
              <a:rPr lang="es-MX" sz="3600" dirty="0">
                <a:solidFill>
                  <a:srgbClr val="00338D"/>
                </a:solidFill>
                <a:latin typeface="Arial"/>
              </a:rPr>
              <a:t>.</a:t>
            </a:r>
          </a:p>
          <a:p>
            <a:pPr defTabSz="914400">
              <a:lnSpc>
                <a:spcPts val="4200"/>
              </a:lnSpc>
              <a:spcAft>
                <a:spcPts val="300"/>
              </a:spcAft>
              <a:defRPr/>
            </a:pPr>
            <a:endParaRPr lang="es-MX" sz="3600" b="1" dirty="0">
              <a:solidFill>
                <a:srgbClr val="00338D"/>
              </a:solidFill>
              <a:latin typeface="Arial"/>
            </a:endParaRPr>
          </a:p>
          <a:p>
            <a:pPr defTabSz="914400">
              <a:lnSpc>
                <a:spcPts val="4200"/>
              </a:lnSpc>
              <a:spcAft>
                <a:spcPts val="300"/>
              </a:spcAft>
              <a:defRPr/>
            </a:pPr>
            <a:r>
              <a:rPr lang="es-MX" sz="3600" dirty="0">
                <a:solidFill>
                  <a:srgbClr val="00338D"/>
                </a:solidFill>
                <a:latin typeface="Arial"/>
              </a:rPr>
              <a:t>El </a:t>
            </a:r>
            <a:r>
              <a:rPr lang="es-MX" sz="3600" b="1" dirty="0">
                <a:solidFill>
                  <a:srgbClr val="00338D"/>
                </a:solidFill>
                <a:latin typeface="Arial"/>
              </a:rPr>
              <a:t>incumplimiento </a:t>
            </a:r>
            <a:r>
              <a:rPr lang="es-MX" sz="3600" dirty="0">
                <a:solidFill>
                  <a:srgbClr val="00338D"/>
                </a:solidFill>
                <a:latin typeface="Arial"/>
              </a:rPr>
              <a:t>de los requisitos de presentación de informes ASG puede provocar </a:t>
            </a:r>
            <a:r>
              <a:rPr lang="es-MX" sz="3600" b="1" dirty="0">
                <a:solidFill>
                  <a:srgbClr val="00338D"/>
                </a:solidFill>
                <a:latin typeface="Arial"/>
              </a:rPr>
              <a:t>daños en la reputación</a:t>
            </a:r>
            <a:r>
              <a:rPr lang="es-MX" sz="3600" dirty="0">
                <a:solidFill>
                  <a:srgbClr val="00338D"/>
                </a:solidFill>
                <a:latin typeface="Arial"/>
              </a:rPr>
              <a:t>, así como </a:t>
            </a:r>
            <a:r>
              <a:rPr lang="es-MX" sz="3600" b="1" dirty="0">
                <a:solidFill>
                  <a:srgbClr val="00338D"/>
                </a:solidFill>
                <a:latin typeface="Arial"/>
              </a:rPr>
              <a:t>impactos financieros</a:t>
            </a:r>
            <a:r>
              <a:rPr lang="es-MX" sz="3600" dirty="0">
                <a:solidFill>
                  <a:srgbClr val="00338D"/>
                </a:solidFill>
                <a:latin typeface="Arial"/>
              </a:rPr>
              <a:t> considerables.</a:t>
            </a:r>
            <a:endParaRPr lang="en-GB" sz="3600" b="1" dirty="0">
              <a:solidFill>
                <a:srgbClr val="00338D"/>
              </a:solidFill>
              <a:latin typeface="Arial"/>
            </a:endParaRPr>
          </a:p>
        </p:txBody>
      </p:sp>
    </p:spTree>
    <p:extLst>
      <p:ext uri="{BB962C8B-B14F-4D97-AF65-F5344CB8AC3E}">
        <p14:creationId xmlns:p14="http://schemas.microsoft.com/office/powerpoint/2010/main" val="1570038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8AD24-FFEA-F432-A197-036D68CCE09A}"/>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F8FBF7AF-696F-EB50-03F1-A0B3B7A420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7059" y="1336431"/>
            <a:ext cx="3860720" cy="1547446"/>
          </a:xfrm>
          <a:prstGeom prst="rect">
            <a:avLst/>
          </a:prstGeom>
        </p:spPr>
      </p:pic>
      <p:sp>
        <p:nvSpPr>
          <p:cNvPr id="2" name="Rectangle 1">
            <a:extLst>
              <a:ext uri="{FF2B5EF4-FFF2-40B4-BE49-F238E27FC236}">
                <a16:creationId xmlns:a16="http://schemas.microsoft.com/office/drawing/2014/main" id="{C947E91A-83A3-B235-8C71-9E59F004A4DC}"/>
              </a:ext>
            </a:extLst>
          </p:cNvPr>
          <p:cNvSpPr>
            <a:spLocks noChangeAspect="1"/>
          </p:cNvSpPr>
          <p:nvPr/>
        </p:nvSpPr>
        <p:spPr>
          <a:xfrm>
            <a:off x="0" y="0"/>
            <a:ext cx="43888025" cy="14627225"/>
          </a:xfrm>
          <a:prstGeom prst="rect">
            <a:avLst/>
          </a:prstGeom>
          <a:gradFill>
            <a:gsLst>
              <a:gs pos="100000">
                <a:srgbClr val="1E49E2"/>
              </a:gs>
              <a:gs pos="0">
                <a:srgbClr val="7213EA"/>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1" baseline="0" dirty="0">
              <a:solidFill>
                <a:schemeClr val="bg1"/>
              </a:solidFill>
              <a:latin typeface="KPMG Bold" panose="020B0803030202040204" pitchFamily="34" charset="0"/>
              <a:ea typeface="+mj-ea"/>
              <a:cs typeface="+mj-cs"/>
            </a:endParaRPr>
          </a:p>
        </p:txBody>
      </p:sp>
      <p:sp>
        <p:nvSpPr>
          <p:cNvPr id="7" name="TextBox 6">
            <a:extLst>
              <a:ext uri="{FF2B5EF4-FFF2-40B4-BE49-F238E27FC236}">
                <a16:creationId xmlns:a16="http://schemas.microsoft.com/office/drawing/2014/main" id="{6F1119D6-2A11-9E83-5F7C-D82BE37F8DC4}"/>
              </a:ext>
            </a:extLst>
          </p:cNvPr>
          <p:cNvSpPr txBox="1"/>
          <p:nvPr/>
        </p:nvSpPr>
        <p:spPr>
          <a:xfrm>
            <a:off x="2385159" y="751325"/>
            <a:ext cx="10302141" cy="2215991"/>
          </a:xfrm>
          <a:prstGeom prst="rect">
            <a:avLst/>
          </a:prstGeom>
          <a:noFill/>
        </p:spPr>
        <p:txBody>
          <a:bodyPr wrap="square" rtlCol="0">
            <a:spAutoFit/>
          </a:bodyPr>
          <a:lstStyle/>
          <a:p>
            <a:r>
              <a:rPr lang="es-MX" sz="13800" dirty="0">
                <a:solidFill>
                  <a:schemeClr val="bg1"/>
                </a:solidFill>
                <a:latin typeface="KPMG Bold" panose="020B0803030202040204" pitchFamily="34" charset="0"/>
              </a:rPr>
              <a:t>Ponentes</a:t>
            </a:r>
          </a:p>
        </p:txBody>
      </p:sp>
      <p:pic>
        <p:nvPicPr>
          <p:cNvPr id="8" name="Picture 7">
            <a:extLst>
              <a:ext uri="{FF2B5EF4-FFF2-40B4-BE49-F238E27FC236}">
                <a16:creationId xmlns:a16="http://schemas.microsoft.com/office/drawing/2014/main" id="{5D0A1E72-DE03-B849-EE0C-C206C720540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210729" y="3713551"/>
            <a:ext cx="5257586" cy="7007639"/>
          </a:xfrm>
          <a:prstGeom prst="rect">
            <a:avLst/>
          </a:prstGeom>
        </p:spPr>
      </p:pic>
      <p:pic>
        <p:nvPicPr>
          <p:cNvPr id="10" name="Picture 9" descr="A person in a suit and tie&#10;&#10;AI-generated content may be incorrect.">
            <a:extLst>
              <a:ext uri="{FF2B5EF4-FFF2-40B4-BE49-F238E27FC236}">
                <a16:creationId xmlns:a16="http://schemas.microsoft.com/office/drawing/2014/main" id="{911A7247-EC37-C708-23B2-331D11E9F5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25943" y="3713146"/>
            <a:ext cx="5254102" cy="7001240"/>
          </a:xfrm>
          <a:prstGeom prst="rect">
            <a:avLst/>
          </a:prstGeom>
        </p:spPr>
      </p:pic>
      <p:sp>
        <p:nvSpPr>
          <p:cNvPr id="11" name="Shape 8">
            <a:extLst>
              <a:ext uri="{FF2B5EF4-FFF2-40B4-BE49-F238E27FC236}">
                <a16:creationId xmlns:a16="http://schemas.microsoft.com/office/drawing/2014/main" id="{A5F7F826-1FC7-0E7C-BBAF-D039A178BD74}"/>
              </a:ext>
            </a:extLst>
          </p:cNvPr>
          <p:cNvSpPr txBox="1">
            <a:spLocks/>
          </p:cNvSpPr>
          <p:nvPr/>
        </p:nvSpPr>
        <p:spPr>
          <a:xfrm>
            <a:off x="12328565"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25</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3CDC7B04-4571-19F5-AD95-60F016F90F54}"/>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chemeClr val="bg1"/>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57AF4E11-0D7B-4CC2-9AEE-FBB1BE09BB6E}"/>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807AE9DF-B0EC-A7BF-2EA9-37AAF39B0BC5}"/>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chemeClr val="bg1"/>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65830820-F9D4-3B7C-0B36-B1E6C05A8C14}"/>
              </a:ext>
            </a:extLst>
          </p:cNvPr>
          <p:cNvCxnSpPr>
            <a:cxnSpLocks/>
          </p:cNvCxnSpPr>
          <p:nvPr/>
        </p:nvCxnSpPr>
        <p:spPr>
          <a:xfrm>
            <a:off x="40606106" y="12999551"/>
            <a:ext cx="0" cy="7957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586E2D7-B5BF-5993-92E2-C5063594F62D}"/>
              </a:ext>
            </a:extLst>
          </p:cNvPr>
          <p:cNvSpPr txBox="1"/>
          <p:nvPr/>
        </p:nvSpPr>
        <p:spPr>
          <a:xfrm>
            <a:off x="14751223" y="8062186"/>
            <a:ext cx="8329493" cy="3059812"/>
          </a:xfrm>
          <a:prstGeom prst="rect">
            <a:avLst/>
          </a:prstGeom>
          <a:noFill/>
        </p:spPr>
        <p:txBody>
          <a:bodyPr wrap="square" rtlCol="0">
            <a:spAutoFit/>
          </a:bodyPr>
          <a:lstStyle/>
          <a:p>
            <a:pPr marL="12702">
              <a:spcBef>
                <a:spcPts val="95"/>
              </a:spcBef>
            </a:pPr>
            <a:r>
              <a:rPr lang="es-MX" sz="8800" b="1" spc="-5" dirty="0">
                <a:solidFill>
                  <a:schemeClr val="bg1"/>
                </a:solidFill>
                <a:latin typeface="KPMG Bold"/>
                <a:cs typeface="KPMG Bold"/>
              </a:rPr>
              <a:t>Carlos Fernández</a:t>
            </a:r>
            <a:endParaRPr lang="es-MX" sz="8800" dirty="0">
              <a:solidFill>
                <a:schemeClr val="bg1"/>
              </a:solidFill>
              <a:latin typeface="KPMG Bold"/>
              <a:cs typeface="KPMG Bold"/>
            </a:endParaRPr>
          </a:p>
          <a:p>
            <a:pPr marL="12702" marR="5081">
              <a:spcBef>
                <a:spcPts val="90"/>
              </a:spcBef>
            </a:pPr>
            <a:r>
              <a:rPr lang="es-MX" sz="2800" spc="-5" dirty="0">
                <a:solidFill>
                  <a:schemeClr val="bg1"/>
                </a:solidFill>
                <a:latin typeface="Arial"/>
                <a:cs typeface="Arial"/>
              </a:rPr>
              <a:t>Socio Líder de Servicios Financieros y Servicios de Aseguramiento ASG</a:t>
            </a:r>
          </a:p>
          <a:p>
            <a:pPr marL="12702" marR="5081">
              <a:spcBef>
                <a:spcPts val="90"/>
              </a:spcBef>
            </a:pPr>
            <a:r>
              <a:rPr lang="es-MX" sz="2800" spc="-5" dirty="0">
                <a:solidFill>
                  <a:schemeClr val="bg1"/>
                </a:solidFill>
                <a:latin typeface="Arial"/>
                <a:cs typeface="Arial"/>
              </a:rPr>
              <a:t>KPMG México</a:t>
            </a:r>
            <a:endParaRPr lang="es-MX" sz="2800" dirty="0">
              <a:solidFill>
                <a:schemeClr val="bg1"/>
              </a:solidFill>
              <a:latin typeface="Arial"/>
              <a:cs typeface="Arial"/>
            </a:endParaRPr>
          </a:p>
          <a:p>
            <a:endParaRPr lang="es-MX" sz="2000" dirty="0"/>
          </a:p>
        </p:txBody>
      </p:sp>
      <p:sp>
        <p:nvSpPr>
          <p:cNvPr id="23" name="TextBox 22">
            <a:extLst>
              <a:ext uri="{FF2B5EF4-FFF2-40B4-BE49-F238E27FC236}">
                <a16:creationId xmlns:a16="http://schemas.microsoft.com/office/drawing/2014/main" id="{ED412F10-F4C5-C8C8-1110-BC4781943F08}"/>
              </a:ext>
            </a:extLst>
          </p:cNvPr>
          <p:cNvSpPr txBox="1"/>
          <p:nvPr/>
        </p:nvSpPr>
        <p:spPr>
          <a:xfrm>
            <a:off x="29764330" y="8062186"/>
            <a:ext cx="6906263" cy="3059812"/>
          </a:xfrm>
          <a:prstGeom prst="rect">
            <a:avLst/>
          </a:prstGeom>
          <a:noFill/>
        </p:spPr>
        <p:txBody>
          <a:bodyPr wrap="square" rtlCol="0">
            <a:spAutoFit/>
          </a:bodyPr>
          <a:lstStyle/>
          <a:p>
            <a:pPr marL="12702">
              <a:spcBef>
                <a:spcPts val="95"/>
              </a:spcBef>
            </a:pPr>
            <a:r>
              <a:rPr lang="es-MX" sz="8800" b="1" spc="-5" dirty="0">
                <a:solidFill>
                  <a:schemeClr val="bg1"/>
                </a:solidFill>
                <a:latin typeface="KPMG Bold"/>
                <a:cs typeface="KPMG Bold"/>
              </a:rPr>
              <a:t>Ralph Menschel</a:t>
            </a:r>
          </a:p>
          <a:p>
            <a:pPr marL="12702" marR="5081">
              <a:spcBef>
                <a:spcPts val="90"/>
              </a:spcBef>
            </a:pPr>
            <a:r>
              <a:rPr lang="es-MX" sz="2800" spc="-5" dirty="0">
                <a:solidFill>
                  <a:schemeClr val="bg1"/>
                </a:solidFill>
                <a:latin typeface="Arial"/>
                <a:cs typeface="Arial"/>
              </a:rPr>
              <a:t>Socio Líder de Asesoría en Servicios Contables y Mercados de Capitales </a:t>
            </a:r>
            <a:br>
              <a:rPr lang="es-MX" sz="2800" spc="-5" dirty="0">
                <a:solidFill>
                  <a:schemeClr val="bg1"/>
                </a:solidFill>
                <a:latin typeface="Arial"/>
                <a:cs typeface="Arial"/>
              </a:rPr>
            </a:br>
            <a:r>
              <a:rPr lang="es-MX" sz="2800" spc="-5" dirty="0">
                <a:solidFill>
                  <a:schemeClr val="bg1"/>
                </a:solidFill>
                <a:latin typeface="Arial"/>
                <a:cs typeface="Arial"/>
              </a:rPr>
              <a:t>KPMG México</a:t>
            </a:r>
          </a:p>
          <a:p>
            <a:endParaRPr lang="es-MX" sz="2000" dirty="0"/>
          </a:p>
        </p:txBody>
      </p:sp>
      <p:sp>
        <p:nvSpPr>
          <p:cNvPr id="24" name="Shape 8">
            <a:extLst>
              <a:ext uri="{FF2B5EF4-FFF2-40B4-BE49-F238E27FC236}">
                <a16:creationId xmlns:a16="http://schemas.microsoft.com/office/drawing/2014/main" id="{CA4723EE-DDD1-43E6-4BA6-34A87E9A6B20}"/>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chemeClr val="bg1"/>
                </a:solidFill>
                <a:latin typeface="Arial" panose="020B0604020202020204" pitchFamily="34" charset="0"/>
                <a:cs typeface="Arial" panose="020B0604020202020204" pitchFamily="34" charset="0"/>
              </a:rPr>
              <a:pPr/>
              <a:t>25</a:t>
            </a:fld>
            <a:endParaRPr lang="en-GB"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6434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BA9B2-BA09-A095-6F87-FBE2863558C7}"/>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141A5C14-1449-506A-927E-99ABB01A72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7059" y="1336431"/>
            <a:ext cx="3860720" cy="1547446"/>
          </a:xfrm>
          <a:prstGeom prst="rect">
            <a:avLst/>
          </a:prstGeom>
        </p:spPr>
      </p:pic>
      <p:sp>
        <p:nvSpPr>
          <p:cNvPr id="2" name="Rectangle 1">
            <a:extLst>
              <a:ext uri="{FF2B5EF4-FFF2-40B4-BE49-F238E27FC236}">
                <a16:creationId xmlns:a16="http://schemas.microsoft.com/office/drawing/2014/main" id="{C2D791AB-02B9-1372-9CA5-D2EACACAF7E9}"/>
              </a:ext>
            </a:extLst>
          </p:cNvPr>
          <p:cNvSpPr>
            <a:spLocks noChangeAspect="1"/>
          </p:cNvSpPr>
          <p:nvPr/>
        </p:nvSpPr>
        <p:spPr>
          <a:xfrm>
            <a:off x="0" y="0"/>
            <a:ext cx="43888025" cy="14627225"/>
          </a:xfrm>
          <a:prstGeom prst="rect">
            <a:avLst/>
          </a:prstGeom>
          <a:gradFill>
            <a:gsLst>
              <a:gs pos="100000">
                <a:srgbClr val="1E49E2"/>
              </a:gs>
              <a:gs pos="0">
                <a:srgbClr val="7213EA"/>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1" baseline="0" dirty="0">
              <a:solidFill>
                <a:schemeClr val="bg1"/>
              </a:solidFill>
              <a:latin typeface="KPMG Bold" panose="020B0803030202040204" pitchFamily="34" charset="0"/>
              <a:ea typeface="+mj-ea"/>
              <a:cs typeface="+mj-cs"/>
            </a:endParaRPr>
          </a:p>
        </p:txBody>
      </p:sp>
      <p:sp>
        <p:nvSpPr>
          <p:cNvPr id="11" name="Shape 8">
            <a:extLst>
              <a:ext uri="{FF2B5EF4-FFF2-40B4-BE49-F238E27FC236}">
                <a16:creationId xmlns:a16="http://schemas.microsoft.com/office/drawing/2014/main" id="{C3E45F2F-1027-9391-9612-E7D491C99D1C}"/>
              </a:ext>
            </a:extLst>
          </p:cNvPr>
          <p:cNvSpPr txBox="1">
            <a:spLocks/>
          </p:cNvSpPr>
          <p:nvPr/>
        </p:nvSpPr>
        <p:spPr>
          <a:xfrm>
            <a:off x="12328565"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26</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379E2CC5-B149-5966-4125-634A1AB56B9D}"/>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chemeClr val="bg1"/>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541D223B-F81E-08A0-28F3-CDB4FBE3AD75}"/>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696F749B-4718-DCB5-BA51-BF697212CA70}"/>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chemeClr val="bg1"/>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B919C8A0-8241-CC61-9727-6B4BCA37C757}"/>
              </a:ext>
            </a:extLst>
          </p:cNvPr>
          <p:cNvCxnSpPr>
            <a:cxnSpLocks/>
          </p:cNvCxnSpPr>
          <p:nvPr/>
        </p:nvCxnSpPr>
        <p:spPr>
          <a:xfrm>
            <a:off x="40606106" y="12999551"/>
            <a:ext cx="0" cy="7957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hape 8">
            <a:extLst>
              <a:ext uri="{FF2B5EF4-FFF2-40B4-BE49-F238E27FC236}">
                <a16:creationId xmlns:a16="http://schemas.microsoft.com/office/drawing/2014/main" id="{514EBDE2-92C4-196A-BB4F-42167F048F00}"/>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chemeClr val="bg1"/>
                </a:solidFill>
                <a:latin typeface="Arial" panose="020B0604020202020204" pitchFamily="34" charset="0"/>
                <a:cs typeface="Arial" panose="020B0604020202020204" pitchFamily="34" charset="0"/>
              </a:rPr>
              <a:pPr/>
              <a:t>26</a:t>
            </a:fld>
            <a:endParaRPr lang="en-GB" sz="3600" dirty="0">
              <a:solidFill>
                <a:schemeClr val="bg1"/>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89AA00C2-3F2E-4025-C86C-D699CA5E120D}"/>
              </a:ext>
            </a:extLst>
          </p:cNvPr>
          <p:cNvGrpSpPr/>
          <p:nvPr/>
        </p:nvGrpSpPr>
        <p:grpSpPr>
          <a:xfrm>
            <a:off x="19219665" y="4360099"/>
            <a:ext cx="12267007" cy="4963420"/>
            <a:chOff x="19219665" y="4829253"/>
            <a:chExt cx="12267007" cy="4963420"/>
          </a:xfrm>
        </p:grpSpPr>
        <p:sp>
          <p:nvSpPr>
            <p:cNvPr id="5" name="TextBox 4">
              <a:extLst>
                <a:ext uri="{FF2B5EF4-FFF2-40B4-BE49-F238E27FC236}">
                  <a16:creationId xmlns:a16="http://schemas.microsoft.com/office/drawing/2014/main" id="{536AEAFA-86ED-0644-1734-9E304EFA8D4F}"/>
                </a:ext>
              </a:extLst>
            </p:cNvPr>
            <p:cNvSpPr txBox="1"/>
            <p:nvPr/>
          </p:nvSpPr>
          <p:spPr>
            <a:xfrm>
              <a:off x="19219665" y="4829253"/>
              <a:ext cx="12267007" cy="2898422"/>
            </a:xfrm>
            <a:prstGeom prst="rect">
              <a:avLst/>
            </a:prstGeom>
            <a:noFill/>
          </p:spPr>
          <p:txBody>
            <a:bodyPr wrap="square">
              <a:spAutoFit/>
            </a:bodyPr>
            <a:lstStyle/>
            <a:p>
              <a:pPr>
                <a:lnSpc>
                  <a:spcPct val="107000"/>
                </a:lnSpc>
                <a:spcAft>
                  <a:spcPts val="800"/>
                </a:spcAft>
                <a:buNone/>
              </a:pPr>
              <a:r>
                <a:rPr lang="es-MX" sz="19900" kern="100" dirty="0">
                  <a:solidFill>
                    <a:schemeClr val="bg1"/>
                  </a:solidFill>
                  <a:effectLst/>
                  <a:latin typeface="KPMG Bold" panose="020B0803030202040204" pitchFamily="34" charset="0"/>
                  <a:ea typeface="Aptos" panose="020B0004020202020204" pitchFamily="34" charset="0"/>
                  <a:cs typeface="Times New Roman" panose="02020603050405020304" pitchFamily="18" charset="0"/>
                </a:rPr>
                <a:t>Perspectiva</a:t>
              </a:r>
            </a:p>
          </p:txBody>
        </p:sp>
        <p:sp>
          <p:nvSpPr>
            <p:cNvPr id="6" name="Freeform 19">
              <a:extLst>
                <a:ext uri="{FF2B5EF4-FFF2-40B4-BE49-F238E27FC236}">
                  <a16:creationId xmlns:a16="http://schemas.microsoft.com/office/drawing/2014/main" id="{93D24918-3230-A11B-C482-4FF48EC77047}"/>
                </a:ext>
              </a:extLst>
            </p:cNvPr>
            <p:cNvSpPr>
              <a:spLocks noChangeAspect="1" noEditPoints="1"/>
            </p:cNvSpPr>
            <p:nvPr/>
          </p:nvSpPr>
          <p:spPr bwMode="auto">
            <a:xfrm>
              <a:off x="25085890" y="7739454"/>
              <a:ext cx="5039714" cy="205321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30" name="Group 29">
            <a:extLst>
              <a:ext uri="{FF2B5EF4-FFF2-40B4-BE49-F238E27FC236}">
                <a16:creationId xmlns:a16="http://schemas.microsoft.com/office/drawing/2014/main" id="{15E250AD-BEC0-9A24-8C66-0A73916BF630}"/>
              </a:ext>
            </a:extLst>
          </p:cNvPr>
          <p:cNvGrpSpPr/>
          <p:nvPr/>
        </p:nvGrpSpPr>
        <p:grpSpPr>
          <a:xfrm>
            <a:off x="2737134" y="5149518"/>
            <a:ext cx="15013023" cy="4211366"/>
            <a:chOff x="2289332" y="5581307"/>
            <a:chExt cx="15013023" cy="4211366"/>
          </a:xfrm>
        </p:grpSpPr>
        <p:sp>
          <p:nvSpPr>
            <p:cNvPr id="3" name="TextBox 2">
              <a:extLst>
                <a:ext uri="{FF2B5EF4-FFF2-40B4-BE49-F238E27FC236}">
                  <a16:creationId xmlns:a16="http://schemas.microsoft.com/office/drawing/2014/main" id="{8A31BD8D-C9CD-7E3E-4A76-4A217232DF6C}"/>
                </a:ext>
              </a:extLst>
            </p:cNvPr>
            <p:cNvSpPr txBox="1"/>
            <p:nvPr/>
          </p:nvSpPr>
          <p:spPr>
            <a:xfrm>
              <a:off x="2289332" y="5581307"/>
              <a:ext cx="15013023" cy="2067233"/>
            </a:xfrm>
            <a:prstGeom prst="rect">
              <a:avLst/>
            </a:prstGeom>
            <a:noFill/>
          </p:spPr>
          <p:txBody>
            <a:bodyPr wrap="square">
              <a:spAutoFit/>
            </a:bodyPr>
            <a:lstStyle/>
            <a:p>
              <a:pPr>
                <a:lnSpc>
                  <a:spcPts val="7700"/>
                </a:lnSpc>
                <a:spcAft>
                  <a:spcPts val="800"/>
                </a:spcAft>
                <a:buNone/>
              </a:pPr>
              <a:r>
                <a:rPr lang="es-MX" sz="7200" b="1" kern="100" dirty="0">
                  <a:solidFill>
                    <a:schemeClr val="bg1"/>
                  </a:solidFill>
                  <a:latin typeface="Univers" panose="020B0503020202020204" pitchFamily="34" charset="0"/>
                  <a:ea typeface="Aptos" panose="020B0004020202020204" pitchFamily="34" charset="0"/>
                  <a:cs typeface="Times New Roman" panose="02020603050405020304" pitchFamily="18" charset="0"/>
                </a:rPr>
                <a:t>El </a:t>
              </a:r>
              <a:r>
                <a:rPr lang="es-MX" sz="7200" b="1" i="1" kern="100" dirty="0">
                  <a:solidFill>
                    <a:schemeClr val="accent4">
                      <a:lumMod val="40000"/>
                      <a:lumOff val="60000"/>
                    </a:schemeClr>
                  </a:solidFill>
                  <a:latin typeface="Univers" panose="020B0503020202020204" pitchFamily="34" charset="0"/>
                  <a:ea typeface="Aptos" panose="020B0004020202020204" pitchFamily="34" charset="0"/>
                  <a:cs typeface="Times New Roman" panose="02020603050405020304" pitchFamily="18" charset="0"/>
                </a:rPr>
                <a:t>podcast</a:t>
              </a:r>
              <a:r>
                <a:rPr lang="es-MX" sz="7200" b="1" kern="100" dirty="0">
                  <a:solidFill>
                    <a:schemeClr val="bg1"/>
                  </a:solidFill>
                  <a:latin typeface="Univers" panose="020B0503020202020204" pitchFamily="34" charset="0"/>
                  <a:ea typeface="Aptos" panose="020B0004020202020204" pitchFamily="34" charset="0"/>
                  <a:cs typeface="Times New Roman" panose="02020603050405020304" pitchFamily="18" charset="0"/>
                </a:rPr>
                <a:t> que da voz a la Alta Dirección </a:t>
              </a:r>
              <a:r>
                <a:rPr lang="es-MX" sz="7200" b="1" kern="100" dirty="0">
                  <a:solidFill>
                    <a:schemeClr val="accent4">
                      <a:lumMod val="40000"/>
                      <a:lumOff val="60000"/>
                    </a:schemeClr>
                  </a:solidFill>
                  <a:latin typeface="Univers" panose="020B0503020202020204" pitchFamily="34" charset="0"/>
                  <a:ea typeface="Aptos" panose="020B0004020202020204" pitchFamily="34" charset="0"/>
                  <a:cs typeface="Times New Roman" panose="02020603050405020304" pitchFamily="18" charset="0"/>
                </a:rPr>
                <a:t>ya está disponible</a:t>
              </a:r>
            </a:p>
          </p:txBody>
        </p:sp>
        <p:grpSp>
          <p:nvGrpSpPr>
            <p:cNvPr id="12" name="Group 11">
              <a:extLst>
                <a:ext uri="{FF2B5EF4-FFF2-40B4-BE49-F238E27FC236}">
                  <a16:creationId xmlns:a16="http://schemas.microsoft.com/office/drawing/2014/main" id="{949A12CE-77D3-9F07-1E62-5ABAF699C0F7}"/>
                </a:ext>
              </a:extLst>
            </p:cNvPr>
            <p:cNvGrpSpPr/>
            <p:nvPr/>
          </p:nvGrpSpPr>
          <p:grpSpPr>
            <a:xfrm>
              <a:off x="2289332" y="8044996"/>
              <a:ext cx="14538495" cy="1747677"/>
              <a:chOff x="-4950610" y="5321750"/>
              <a:chExt cx="10759364" cy="2219227"/>
            </a:xfrm>
          </p:grpSpPr>
          <p:sp>
            <p:nvSpPr>
              <p:cNvPr id="13" name="Rectangle 12">
                <a:extLst>
                  <a:ext uri="{FF2B5EF4-FFF2-40B4-BE49-F238E27FC236}">
                    <a16:creationId xmlns:a16="http://schemas.microsoft.com/office/drawing/2014/main" id="{B3C1BAB2-276B-4F35-81A8-530202AF944C}"/>
                  </a:ext>
                </a:extLst>
              </p:cNvPr>
              <p:cNvSpPr/>
              <p:nvPr/>
            </p:nvSpPr>
            <p:spPr>
              <a:xfrm>
                <a:off x="-4950610" y="5321750"/>
                <a:ext cx="10759364" cy="2219227"/>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s-MX" sz="1500" dirty="0" err="1">
                  <a:solidFill>
                    <a:schemeClr val="bg1"/>
                  </a:solidFill>
                </a:endParaRPr>
              </a:p>
            </p:txBody>
          </p:sp>
          <p:sp>
            <p:nvSpPr>
              <p:cNvPr id="18" name="TextBox 17">
                <a:extLst>
                  <a:ext uri="{FF2B5EF4-FFF2-40B4-BE49-F238E27FC236}">
                    <a16:creationId xmlns:a16="http://schemas.microsoft.com/office/drawing/2014/main" id="{8C1BE637-B2BC-9245-05EA-A7A543312946}"/>
                  </a:ext>
                </a:extLst>
              </p:cNvPr>
              <p:cNvSpPr txBox="1"/>
              <p:nvPr/>
            </p:nvSpPr>
            <p:spPr>
              <a:xfrm>
                <a:off x="-4695049" y="6475340"/>
                <a:ext cx="10357740" cy="562211"/>
              </a:xfrm>
              <a:prstGeom prst="rect">
                <a:avLst/>
              </a:prstGeom>
              <a:noFill/>
            </p:spPr>
            <p:txBody>
              <a:bodyPr wrap="square">
                <a:spAutoFit/>
              </a:bodyPr>
              <a:lstStyle/>
              <a:p>
                <a:pPr>
                  <a:lnSpc>
                    <a:spcPts val="1900"/>
                  </a:lnSpc>
                  <a:spcAft>
                    <a:spcPts val="800"/>
                  </a:spcAft>
                  <a:buNone/>
                </a:pPr>
                <a:r>
                  <a:rPr lang="es-MX" sz="5400" b="1" kern="100" dirty="0">
                    <a:solidFill>
                      <a:schemeClr val="bg1"/>
                    </a:solidFill>
                    <a:effectLst/>
                    <a:latin typeface="Univers" panose="020B0503020202020204" pitchFamily="34" charset="0"/>
                    <a:ea typeface="Aptos" panose="020B0004020202020204" pitchFamily="34" charset="0"/>
                    <a:cs typeface="Times New Roman" panose="02020603050405020304" pitchFamily="18" charset="0"/>
                  </a:rPr>
                  <a:t>Suscríbase desde su plataforma preferida</a:t>
                </a:r>
              </a:p>
            </p:txBody>
          </p:sp>
        </p:grpSp>
      </p:grpSp>
      <p:grpSp>
        <p:nvGrpSpPr>
          <p:cNvPr id="29" name="Group 28">
            <a:extLst>
              <a:ext uri="{FF2B5EF4-FFF2-40B4-BE49-F238E27FC236}">
                <a16:creationId xmlns:a16="http://schemas.microsoft.com/office/drawing/2014/main" id="{9326C3D7-4EB3-1923-62D3-1ABD9B73CDFC}"/>
              </a:ext>
            </a:extLst>
          </p:cNvPr>
          <p:cNvGrpSpPr/>
          <p:nvPr/>
        </p:nvGrpSpPr>
        <p:grpSpPr>
          <a:xfrm>
            <a:off x="31293669" y="1968999"/>
            <a:ext cx="6888206" cy="10139072"/>
            <a:chOff x="28035020" y="2905384"/>
            <a:chExt cx="6888206" cy="10139072"/>
          </a:xfrm>
        </p:grpSpPr>
        <p:sp>
          <p:nvSpPr>
            <p:cNvPr id="19" name="Rectangle 18">
              <a:extLst>
                <a:ext uri="{FF2B5EF4-FFF2-40B4-BE49-F238E27FC236}">
                  <a16:creationId xmlns:a16="http://schemas.microsoft.com/office/drawing/2014/main" id="{6830223B-F2F7-1EBD-7CAE-7A32488EB058}"/>
                </a:ext>
              </a:extLst>
            </p:cNvPr>
            <p:cNvSpPr/>
            <p:nvPr/>
          </p:nvSpPr>
          <p:spPr>
            <a:xfrm>
              <a:off x="28035022" y="2905384"/>
              <a:ext cx="6888204" cy="10139072"/>
            </a:xfrm>
            <a:prstGeom prst="rect">
              <a:avLst/>
            </a:prstGeom>
            <a:solidFill>
              <a:srgbClr val="00338D">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s-MX" sz="1500" dirty="0" err="1">
                <a:solidFill>
                  <a:schemeClr val="bg1"/>
                </a:solidFill>
              </a:endParaRPr>
            </a:p>
          </p:txBody>
        </p:sp>
        <p:grpSp>
          <p:nvGrpSpPr>
            <p:cNvPr id="20" name="Group 19">
              <a:extLst>
                <a:ext uri="{FF2B5EF4-FFF2-40B4-BE49-F238E27FC236}">
                  <a16:creationId xmlns:a16="http://schemas.microsoft.com/office/drawing/2014/main" id="{B4EB4F29-6683-91EB-3662-117D2DC80E6B}"/>
                </a:ext>
              </a:extLst>
            </p:cNvPr>
            <p:cNvGrpSpPr/>
            <p:nvPr/>
          </p:nvGrpSpPr>
          <p:grpSpPr>
            <a:xfrm>
              <a:off x="28683195" y="3215323"/>
              <a:ext cx="5591857" cy="6732793"/>
              <a:chOff x="7707492" y="2354992"/>
              <a:chExt cx="3295997" cy="3968497"/>
            </a:xfrm>
          </p:grpSpPr>
          <p:sp>
            <p:nvSpPr>
              <p:cNvPr id="21" name="TextBox 20">
                <a:extLst>
                  <a:ext uri="{FF2B5EF4-FFF2-40B4-BE49-F238E27FC236}">
                    <a16:creationId xmlns:a16="http://schemas.microsoft.com/office/drawing/2014/main" id="{1AC9907E-F70A-2539-245D-508BA4CD60A1}"/>
                  </a:ext>
                </a:extLst>
              </p:cNvPr>
              <p:cNvSpPr txBox="1"/>
              <p:nvPr/>
            </p:nvSpPr>
            <p:spPr>
              <a:xfrm>
                <a:off x="7707492" y="2354992"/>
                <a:ext cx="3295997" cy="489813"/>
              </a:xfrm>
              <a:prstGeom prst="rect">
                <a:avLst/>
              </a:prstGeom>
              <a:noFill/>
            </p:spPr>
            <p:txBody>
              <a:bodyPr wrap="square">
                <a:spAutoFit/>
              </a:bodyPr>
              <a:lstStyle/>
              <a:p>
                <a:pPr algn="ctr">
                  <a:buNone/>
                </a:pPr>
                <a:r>
                  <a:rPr lang="es-MX" sz="4800" b="1" dirty="0">
                    <a:solidFill>
                      <a:schemeClr val="bg1"/>
                    </a:solidFill>
                    <a:effectLst/>
                    <a:latin typeface="Univers" panose="020B0503020202020204" pitchFamily="34" charset="0"/>
                    <a:ea typeface="Aptos" panose="020B0004020202020204" pitchFamily="34" charset="0"/>
                    <a:cs typeface="Times New Roman" panose="02020603050405020304" pitchFamily="18" charset="0"/>
                  </a:rPr>
                  <a:t>¡Escúchelo ahora!</a:t>
                </a:r>
                <a:endParaRPr lang="es-MX" sz="4800" b="1" dirty="0">
                  <a:solidFill>
                    <a:schemeClr val="bg1"/>
                  </a:solidFill>
                  <a:latin typeface="Univers" panose="020B0503020202020204" pitchFamily="34" charset="0"/>
                </a:endParaRPr>
              </a:p>
            </p:txBody>
          </p:sp>
          <p:pic>
            <p:nvPicPr>
              <p:cNvPr id="25" name="Picture 24" descr="A qr code with text&#10;&#10;AI-generated content may be incorrect.">
                <a:extLst>
                  <a:ext uri="{FF2B5EF4-FFF2-40B4-BE49-F238E27FC236}">
                    <a16:creationId xmlns:a16="http://schemas.microsoft.com/office/drawing/2014/main" id="{BB2FFBE1-EE11-0111-E388-42573064EB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7492" y="3027492"/>
                <a:ext cx="3295997" cy="3295997"/>
              </a:xfrm>
              <a:prstGeom prst="rect">
                <a:avLst/>
              </a:prstGeom>
            </p:spPr>
          </p:pic>
        </p:grpSp>
        <p:grpSp>
          <p:nvGrpSpPr>
            <p:cNvPr id="26" name="Group 25">
              <a:extLst>
                <a:ext uri="{FF2B5EF4-FFF2-40B4-BE49-F238E27FC236}">
                  <a16:creationId xmlns:a16="http://schemas.microsoft.com/office/drawing/2014/main" id="{CA31D8F0-3003-C45F-F32A-416CC35B1B84}"/>
                </a:ext>
              </a:extLst>
            </p:cNvPr>
            <p:cNvGrpSpPr/>
            <p:nvPr/>
          </p:nvGrpSpPr>
          <p:grpSpPr>
            <a:xfrm>
              <a:off x="28035020" y="10338918"/>
              <a:ext cx="6888203" cy="2227258"/>
              <a:chOff x="8736162" y="5252356"/>
              <a:chExt cx="3645569" cy="1178772"/>
            </a:xfrm>
          </p:grpSpPr>
          <p:pic>
            <p:nvPicPr>
              <p:cNvPr id="27" name="Picture 26" descr="A black and white logo&#10;&#10;AI-generated content may be incorrect.">
                <a:extLst>
                  <a:ext uri="{FF2B5EF4-FFF2-40B4-BE49-F238E27FC236}">
                    <a16:creationId xmlns:a16="http://schemas.microsoft.com/office/drawing/2014/main" id="{811691E9-6BCA-92A6-E035-CE76E0AD62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9516" y="5860486"/>
                <a:ext cx="2735882" cy="570642"/>
              </a:xfrm>
              <a:prstGeom prst="rect">
                <a:avLst/>
              </a:prstGeom>
            </p:spPr>
          </p:pic>
          <p:sp>
            <p:nvSpPr>
              <p:cNvPr id="28" name="TextBox 27">
                <a:extLst>
                  <a:ext uri="{FF2B5EF4-FFF2-40B4-BE49-F238E27FC236}">
                    <a16:creationId xmlns:a16="http://schemas.microsoft.com/office/drawing/2014/main" id="{34851819-A054-3D6B-7CD8-D0802D546F66}"/>
                  </a:ext>
                </a:extLst>
              </p:cNvPr>
              <p:cNvSpPr txBox="1"/>
              <p:nvPr/>
            </p:nvSpPr>
            <p:spPr>
              <a:xfrm>
                <a:off x="8736162" y="5252356"/>
                <a:ext cx="3645569" cy="342069"/>
              </a:xfrm>
              <a:prstGeom prst="rect">
                <a:avLst/>
              </a:prstGeom>
              <a:noFill/>
            </p:spPr>
            <p:txBody>
              <a:bodyPr wrap="square">
                <a:spAutoFit/>
              </a:bodyPr>
              <a:lstStyle/>
              <a:p>
                <a:pPr algn="ctr">
                  <a:buNone/>
                </a:pPr>
                <a:r>
                  <a:rPr lang="es-MX" sz="3600" b="1" dirty="0">
                    <a:solidFill>
                      <a:schemeClr val="bg1"/>
                    </a:solidFill>
                    <a:effectLst/>
                    <a:latin typeface="Univers" panose="020B0503020202020204" pitchFamily="34" charset="0"/>
                    <a:ea typeface="Aptos" panose="020B0004020202020204" pitchFamily="34" charset="0"/>
                    <a:cs typeface="Times New Roman" panose="02020603050405020304" pitchFamily="18" charset="0"/>
                  </a:rPr>
                  <a:t>Síganos en redes sociales</a:t>
                </a:r>
                <a:endParaRPr lang="es-MX" sz="3600" b="1" dirty="0">
                  <a:solidFill>
                    <a:schemeClr val="bg1"/>
                  </a:solidFill>
                  <a:latin typeface="Univers" panose="020B0503020202020204" pitchFamily="34" charset="0"/>
                </a:endParaRPr>
              </a:p>
            </p:txBody>
          </p:sp>
        </p:grpSp>
      </p:grpSp>
    </p:spTree>
    <p:extLst>
      <p:ext uri="{BB962C8B-B14F-4D97-AF65-F5344CB8AC3E}">
        <p14:creationId xmlns:p14="http://schemas.microsoft.com/office/powerpoint/2010/main" val="3071791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E4CB8-8FED-59B5-13DF-40DEEDFFC6CB}"/>
            </a:ext>
          </a:extLst>
        </p:cNvPr>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3C3B903-A0A8-B076-15EC-5BFB41AE3212}"/>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l="-1" t="24709" r="-1" b="16048"/>
          <a:stretch>
            <a:fillRect/>
          </a:stretch>
        </p:blipFill>
        <p:spPr>
          <a:xfrm flipH="1">
            <a:off x="879" y="0"/>
            <a:ext cx="43887145" cy="14627224"/>
          </a:xfrm>
          <a:prstGeom prst="rect">
            <a:avLst/>
          </a:prstGeom>
        </p:spPr>
      </p:pic>
      <p:sp>
        <p:nvSpPr>
          <p:cNvPr id="11" name="Shape 8">
            <a:extLst>
              <a:ext uri="{FF2B5EF4-FFF2-40B4-BE49-F238E27FC236}">
                <a16:creationId xmlns:a16="http://schemas.microsoft.com/office/drawing/2014/main" id="{E89136C0-14DF-5203-122A-FE5D83BDA888}"/>
              </a:ext>
            </a:extLst>
          </p:cNvPr>
          <p:cNvSpPr txBox="1">
            <a:spLocks/>
          </p:cNvSpPr>
          <p:nvPr/>
        </p:nvSpPr>
        <p:spPr>
          <a:xfrm>
            <a:off x="12328565"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27</a:t>
            </a:fld>
            <a:endParaRPr lang="en-GB" sz="1000" dirty="0">
              <a:solidFill>
                <a:schemeClr val="bg1"/>
              </a:solidFill>
              <a:latin typeface="+mn-lt"/>
              <a:ea typeface="Arial"/>
              <a:cs typeface="Arial" panose="020B0604020202020204" pitchFamily="34" charset="0"/>
            </a:endParaRPr>
          </a:p>
        </p:txBody>
      </p:sp>
      <p:sp>
        <p:nvSpPr>
          <p:cNvPr id="16" name="TextBox 15">
            <a:extLst>
              <a:ext uri="{FF2B5EF4-FFF2-40B4-BE49-F238E27FC236}">
                <a16:creationId xmlns:a16="http://schemas.microsoft.com/office/drawing/2014/main" id="{D73FF14A-3C2D-87C9-2672-B417ABFDB812}"/>
              </a:ext>
              <a:ext uri="{C183D7F6-B498-43B3-948B-1728B52AA6E4}">
                <adec:decorative xmlns:adec="http://schemas.microsoft.com/office/drawing/2017/decorative" val="1"/>
              </a:ext>
            </a:extLst>
          </p:cNvPr>
          <p:cNvSpPr txBox="1"/>
          <p:nvPr/>
        </p:nvSpPr>
        <p:spPr>
          <a:xfrm>
            <a:off x="7162800" y="13364831"/>
            <a:ext cx="29413200" cy="615553"/>
          </a:xfrm>
          <a:prstGeom prst="rect">
            <a:avLst/>
          </a:prstGeom>
          <a:noFill/>
        </p:spPr>
        <p:txBody>
          <a:bodyPr wrap="square" lIns="0" tIns="0" rIns="0" bIns="0" rtlCol="0">
            <a:spAutoFit/>
          </a:bodyPr>
          <a:lstStyle/>
          <a:p>
            <a:pPr marL="0" marR="0" lvl="0" indent="0" algn="ctr" defTabSz="914507" rtl="0" eaLnBrk="1" fontAlgn="auto" latinLnBrk="0" hangingPunct="1">
              <a:lnSpc>
                <a:spcPct val="100000"/>
              </a:lnSpc>
              <a:spcBef>
                <a:spcPts val="0"/>
              </a:spcBef>
              <a:spcAft>
                <a:spcPts val="0"/>
              </a:spcAft>
              <a:buClrTx/>
              <a:buSzTx/>
              <a:buFontTx/>
              <a:buNone/>
              <a:tabLst/>
              <a:defRPr/>
            </a:pPr>
            <a:r>
              <a:rPr lang="es-MX" sz="2000" kern="1200" noProof="0" dirty="0">
                <a:solidFill>
                  <a:schemeClr val="bg1"/>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sp>
        <p:nvSpPr>
          <p:cNvPr id="7" name="Graphic 6">
            <a:extLst>
              <a:ext uri="{FF2B5EF4-FFF2-40B4-BE49-F238E27FC236}">
                <a16:creationId xmlns:a16="http://schemas.microsoft.com/office/drawing/2014/main" id="{9E61A620-E92F-0614-E0C5-7A05613BB72D}"/>
              </a:ext>
            </a:extLst>
          </p:cNvPr>
          <p:cNvSpPr/>
          <p:nvPr/>
        </p:nvSpPr>
        <p:spPr>
          <a:xfrm>
            <a:off x="12204567" y="3114328"/>
            <a:ext cx="19329667" cy="7763411"/>
          </a:xfrm>
          <a:custGeom>
            <a:avLst/>
            <a:gdLst>
              <a:gd name="connsiteX0" fmla="*/ 6005027 w 7718488"/>
              <a:gd name="connsiteY0" fmla="*/ -77 h 3099991"/>
              <a:gd name="connsiteX1" fmla="*/ 6005027 w 7718488"/>
              <a:gd name="connsiteY1" fmla="*/ 1546752 h 3099991"/>
              <a:gd name="connsiteX2" fmla="*/ 5861992 w 7718488"/>
              <a:gd name="connsiteY2" fmla="*/ 1684334 h 3099991"/>
              <a:gd name="connsiteX3" fmla="*/ 5861992 w 7718488"/>
              <a:gd name="connsiteY3" fmla="*/ -77 h 3099991"/>
              <a:gd name="connsiteX4" fmla="*/ 4148727 w 7718488"/>
              <a:gd name="connsiteY4" fmla="*/ -77 h 3099991"/>
              <a:gd name="connsiteX5" fmla="*/ 4148727 w 7718488"/>
              <a:gd name="connsiteY5" fmla="*/ 1408466 h 3099991"/>
              <a:gd name="connsiteX6" fmla="*/ 4006746 w 7718488"/>
              <a:gd name="connsiteY6" fmla="*/ 1408466 h 3099991"/>
              <a:gd name="connsiteX7" fmla="*/ 4006746 w 7718488"/>
              <a:gd name="connsiteY7" fmla="*/ -77 h 3099991"/>
              <a:gd name="connsiteX8" fmla="*/ 2292953 w 7718488"/>
              <a:gd name="connsiteY8" fmla="*/ -77 h 3099991"/>
              <a:gd name="connsiteX9" fmla="*/ 2292953 w 7718488"/>
              <a:gd name="connsiteY9" fmla="*/ 1410753 h 3099991"/>
              <a:gd name="connsiteX10" fmla="*/ 2151149 w 7718488"/>
              <a:gd name="connsiteY10" fmla="*/ 1410753 h 3099991"/>
              <a:gd name="connsiteX11" fmla="*/ 2151149 w 7718488"/>
              <a:gd name="connsiteY11" fmla="*/ -77 h 3099991"/>
              <a:gd name="connsiteX12" fmla="*/ 437180 w 7718488"/>
              <a:gd name="connsiteY12" fmla="*/ -77 h 3099991"/>
              <a:gd name="connsiteX13" fmla="*/ 437180 w 7718488"/>
              <a:gd name="connsiteY13" fmla="*/ 1607802 h 3099991"/>
              <a:gd name="connsiteX14" fmla="*/ -21 w 7718488"/>
              <a:gd name="connsiteY14" fmla="*/ 3065783 h 3099991"/>
              <a:gd name="connsiteX15" fmla="*/ 384575 w 7718488"/>
              <a:gd name="connsiteY15" fmla="*/ 3065783 h 3099991"/>
              <a:gd name="connsiteX16" fmla="*/ 578105 w 7718488"/>
              <a:gd name="connsiteY16" fmla="*/ 2420098 h 3099991"/>
              <a:gd name="connsiteX17" fmla="*/ 633701 w 7718488"/>
              <a:gd name="connsiteY17" fmla="*/ 2420098 h 3099991"/>
              <a:gd name="connsiteX18" fmla="*/ 952673 w 7718488"/>
              <a:gd name="connsiteY18" fmla="*/ 3065783 h 3099991"/>
              <a:gd name="connsiteX19" fmla="*/ 1417144 w 7718488"/>
              <a:gd name="connsiteY19" fmla="*/ 3065783 h 3099991"/>
              <a:gd name="connsiteX20" fmla="*/ 1107496 w 7718488"/>
              <a:gd name="connsiteY20" fmla="*/ 2420098 h 3099991"/>
              <a:gd name="connsiteX21" fmla="*/ 1809657 w 7718488"/>
              <a:gd name="connsiteY21" fmla="*/ 2420098 h 3099991"/>
              <a:gd name="connsiteX22" fmla="*/ 1614896 w 7718488"/>
              <a:gd name="connsiteY22" fmla="*/ 3065783 h 3099991"/>
              <a:gd name="connsiteX23" fmla="*/ 2035207 w 7718488"/>
              <a:gd name="connsiteY23" fmla="*/ 3065783 h 3099991"/>
              <a:gd name="connsiteX24" fmla="*/ 2227329 w 7718488"/>
              <a:gd name="connsiteY24" fmla="*/ 2421857 h 3099991"/>
              <a:gd name="connsiteX25" fmla="*/ 2319696 w 7718488"/>
              <a:gd name="connsiteY25" fmla="*/ 2421857 h 3099991"/>
              <a:gd name="connsiteX26" fmla="*/ 2319696 w 7718488"/>
              <a:gd name="connsiteY26" fmla="*/ 2420098 h 3099991"/>
              <a:gd name="connsiteX27" fmla="*/ 3255324 w 7718488"/>
              <a:gd name="connsiteY27" fmla="*/ 2420098 h 3099991"/>
              <a:gd name="connsiteX28" fmla="*/ 3069711 w 7718488"/>
              <a:gd name="connsiteY28" fmla="*/ 3064024 h 3099991"/>
              <a:gd name="connsiteX29" fmla="*/ 3493541 w 7718488"/>
              <a:gd name="connsiteY29" fmla="*/ 3064024 h 3099991"/>
              <a:gd name="connsiteX30" fmla="*/ 3673172 w 7718488"/>
              <a:gd name="connsiteY30" fmla="*/ 2420098 h 3099991"/>
              <a:gd name="connsiteX31" fmla="*/ 3863886 w 7718488"/>
              <a:gd name="connsiteY31" fmla="*/ 2420098 h 3099991"/>
              <a:gd name="connsiteX32" fmla="*/ 3868988 w 7718488"/>
              <a:gd name="connsiteY32" fmla="*/ 3064024 h 3099991"/>
              <a:gd name="connsiteX33" fmla="*/ 4224555 w 7718488"/>
              <a:gd name="connsiteY33" fmla="*/ 3064024 h 3099991"/>
              <a:gd name="connsiteX34" fmla="*/ 4632375 w 7718488"/>
              <a:gd name="connsiteY34" fmla="*/ 2420098 h 3099991"/>
              <a:gd name="connsiteX35" fmla="*/ 4899445 w 7718488"/>
              <a:gd name="connsiteY35" fmla="*/ 2420098 h 3099991"/>
              <a:gd name="connsiteX36" fmla="*/ 4761688 w 7718488"/>
              <a:gd name="connsiteY36" fmla="*/ 3064024 h 3099991"/>
              <a:gd name="connsiteX37" fmla="*/ 5178832 w 7718488"/>
              <a:gd name="connsiteY37" fmla="*/ 3064024 h 3099991"/>
              <a:gd name="connsiteX38" fmla="*/ 5314303 w 7718488"/>
              <a:gd name="connsiteY38" fmla="*/ 2420098 h 3099991"/>
              <a:gd name="connsiteX39" fmla="*/ 5555511 w 7718488"/>
              <a:gd name="connsiteY39" fmla="*/ 2420098 h 3099991"/>
              <a:gd name="connsiteX40" fmla="*/ 5729336 w 7718488"/>
              <a:gd name="connsiteY40" fmla="*/ 2922923 h 3099991"/>
              <a:gd name="connsiteX41" fmla="*/ 6322944 w 7718488"/>
              <a:gd name="connsiteY41" fmla="*/ 3099914 h 3099991"/>
              <a:gd name="connsiteX42" fmla="*/ 7097942 w 7718488"/>
              <a:gd name="connsiteY42" fmla="*/ 3004733 h 3099991"/>
              <a:gd name="connsiteX43" fmla="*/ 7242385 w 7718488"/>
              <a:gd name="connsiteY43" fmla="*/ 2420098 h 3099991"/>
              <a:gd name="connsiteX44" fmla="*/ 7718468 w 7718488"/>
              <a:gd name="connsiteY44" fmla="*/ 2420098 h 3099991"/>
              <a:gd name="connsiteX45" fmla="*/ 7718468 w 7718488"/>
              <a:gd name="connsiteY45" fmla="*/ -77 h 3099991"/>
              <a:gd name="connsiteX46" fmla="*/ 2089395 w 7718488"/>
              <a:gd name="connsiteY46" fmla="*/ 1492915 h 3099991"/>
              <a:gd name="connsiteX47" fmla="*/ 2064413 w 7718488"/>
              <a:gd name="connsiteY47" fmla="*/ 1575429 h 3099991"/>
              <a:gd name="connsiteX48" fmla="*/ 1836575 w 7718488"/>
              <a:gd name="connsiteY48" fmla="*/ 2333889 h 3099991"/>
              <a:gd name="connsiteX49" fmla="*/ 1827603 w 7718488"/>
              <a:gd name="connsiteY49" fmla="*/ 2360808 h 3099991"/>
              <a:gd name="connsiteX50" fmla="*/ 1078291 w 7718488"/>
              <a:gd name="connsiteY50" fmla="*/ 2360808 h 3099991"/>
              <a:gd name="connsiteX51" fmla="*/ 1019704 w 7718488"/>
              <a:gd name="connsiteY51" fmla="*/ 2237652 h 3099991"/>
              <a:gd name="connsiteX52" fmla="*/ 1827603 w 7718488"/>
              <a:gd name="connsiteY52" fmla="*/ 1411985 h 3099991"/>
              <a:gd name="connsiteX53" fmla="*/ 1308591 w 7718488"/>
              <a:gd name="connsiteY53" fmla="*/ 1411985 h 3099991"/>
              <a:gd name="connsiteX54" fmla="*/ 676805 w 7718488"/>
              <a:gd name="connsiteY54" fmla="*/ 2091274 h 3099991"/>
              <a:gd name="connsiteX55" fmla="*/ 881419 w 7718488"/>
              <a:gd name="connsiteY55" fmla="*/ 1410753 h 3099991"/>
              <a:gd name="connsiteX56" fmla="*/ 498582 w 7718488"/>
              <a:gd name="connsiteY56" fmla="*/ 1410753 h 3099991"/>
              <a:gd name="connsiteX57" fmla="*/ 498582 w 7718488"/>
              <a:gd name="connsiteY57" fmla="*/ 60972 h 3099991"/>
              <a:gd name="connsiteX58" fmla="*/ 2089395 w 7718488"/>
              <a:gd name="connsiteY58" fmla="*/ 60972 h 3099991"/>
              <a:gd name="connsiteX59" fmla="*/ 2531874 w 7718488"/>
              <a:gd name="connsiteY59" fmla="*/ 2133498 h 3099991"/>
              <a:gd name="connsiteX60" fmla="*/ 2531874 w 7718488"/>
              <a:gd name="connsiteY60" fmla="*/ 2133498 h 3099991"/>
              <a:gd name="connsiteX61" fmla="*/ 2483140 w 7718488"/>
              <a:gd name="connsiteY61" fmla="*/ 2135786 h 3099991"/>
              <a:gd name="connsiteX62" fmla="*/ 2424554 w 7718488"/>
              <a:gd name="connsiteY62" fmla="*/ 2135786 h 3099991"/>
              <a:gd name="connsiteX63" fmla="*/ 2322863 w 7718488"/>
              <a:gd name="connsiteY63" fmla="*/ 2135786 h 3099991"/>
              <a:gd name="connsiteX64" fmla="*/ 2369838 w 7718488"/>
              <a:gd name="connsiteY64" fmla="*/ 1961609 h 3099991"/>
              <a:gd name="connsiteX65" fmla="*/ 2392005 w 7718488"/>
              <a:gd name="connsiteY65" fmla="*/ 1874872 h 3099991"/>
              <a:gd name="connsiteX66" fmla="*/ 2445666 w 7718488"/>
              <a:gd name="connsiteY66" fmla="*/ 1672546 h 3099991"/>
              <a:gd name="connsiteX67" fmla="*/ 2514633 w 7718488"/>
              <a:gd name="connsiteY67" fmla="*/ 1671491 h 3099991"/>
              <a:gd name="connsiteX68" fmla="*/ 2593452 w 7718488"/>
              <a:gd name="connsiteY68" fmla="*/ 1671491 h 3099991"/>
              <a:gd name="connsiteX69" fmla="*/ 2844337 w 7718488"/>
              <a:gd name="connsiteY69" fmla="*/ 1722512 h 3099991"/>
              <a:gd name="connsiteX70" fmla="*/ 2837124 w 7718488"/>
              <a:gd name="connsiteY70" fmla="*/ 1896688 h 3099991"/>
              <a:gd name="connsiteX71" fmla="*/ 2532402 w 7718488"/>
              <a:gd name="connsiteY71" fmla="*/ 2133498 h 3099991"/>
              <a:gd name="connsiteX72" fmla="*/ 3690941 w 7718488"/>
              <a:gd name="connsiteY72" fmla="*/ 2359928 h 3099991"/>
              <a:gd name="connsiteX73" fmla="*/ 3858432 w 7718488"/>
              <a:gd name="connsiteY73" fmla="*/ 1764736 h 3099991"/>
              <a:gd name="connsiteX74" fmla="*/ 3864414 w 7718488"/>
              <a:gd name="connsiteY74" fmla="*/ 2359928 h 3099991"/>
              <a:gd name="connsiteX75" fmla="*/ 3944641 w 7718488"/>
              <a:gd name="connsiteY75" fmla="*/ 1408466 h 3099991"/>
              <a:gd name="connsiteX76" fmla="*/ 3546674 w 7718488"/>
              <a:gd name="connsiteY76" fmla="*/ 1408466 h 3099991"/>
              <a:gd name="connsiteX77" fmla="*/ 3273445 w 7718488"/>
              <a:gd name="connsiteY77" fmla="*/ 2359928 h 3099991"/>
              <a:gd name="connsiteX78" fmla="*/ 2851198 w 7718488"/>
              <a:gd name="connsiteY78" fmla="*/ 2359928 h 3099991"/>
              <a:gd name="connsiteX79" fmla="*/ 3238258 w 7718488"/>
              <a:gd name="connsiteY79" fmla="*/ 1902494 h 3099991"/>
              <a:gd name="connsiteX80" fmla="*/ 3184421 w 7718488"/>
              <a:gd name="connsiteY80" fmla="*/ 1525287 h 3099991"/>
              <a:gd name="connsiteX81" fmla="*/ 2671040 w 7718488"/>
              <a:gd name="connsiteY81" fmla="*/ 1407938 h 3099991"/>
              <a:gd name="connsiteX82" fmla="*/ 2354355 w 7718488"/>
              <a:gd name="connsiteY82" fmla="*/ 1407938 h 3099991"/>
              <a:gd name="connsiteX83" fmla="*/ 2354355 w 7718488"/>
              <a:gd name="connsiteY83" fmla="*/ 60972 h 3099991"/>
              <a:gd name="connsiteX84" fmla="*/ 3944641 w 7718488"/>
              <a:gd name="connsiteY84" fmla="*/ 60972 h 3099991"/>
              <a:gd name="connsiteX85" fmla="*/ 4912289 w 7718488"/>
              <a:gd name="connsiteY85" fmla="*/ 2359928 h 3099991"/>
              <a:gd name="connsiteX86" fmla="*/ 4672136 w 7718488"/>
              <a:gd name="connsiteY86" fmla="*/ 2359928 h 3099991"/>
              <a:gd name="connsiteX87" fmla="*/ 5035444 w 7718488"/>
              <a:gd name="connsiteY87" fmla="*/ 1789543 h 3099991"/>
              <a:gd name="connsiteX88" fmla="*/ 5801470 w 7718488"/>
              <a:gd name="connsiteY88" fmla="*/ 1435208 h 3099991"/>
              <a:gd name="connsiteX89" fmla="*/ 5800414 w 7718488"/>
              <a:gd name="connsiteY89" fmla="*/ 1764736 h 3099991"/>
              <a:gd name="connsiteX90" fmla="*/ 5588235 w 7718488"/>
              <a:gd name="connsiteY90" fmla="*/ 2220411 h 3099991"/>
              <a:gd name="connsiteX91" fmla="*/ 5563076 w 7718488"/>
              <a:gd name="connsiteY91" fmla="*/ 2359928 h 3099991"/>
              <a:gd name="connsiteX92" fmla="*/ 5329081 w 7718488"/>
              <a:gd name="connsiteY92" fmla="*/ 2359928 h 3099991"/>
              <a:gd name="connsiteX93" fmla="*/ 5528065 w 7718488"/>
              <a:gd name="connsiteY93" fmla="*/ 1410753 h 3099991"/>
              <a:gd name="connsiteX94" fmla="*/ 4854758 w 7718488"/>
              <a:gd name="connsiteY94" fmla="*/ 1410753 h 3099991"/>
              <a:gd name="connsiteX95" fmla="*/ 4252177 w 7718488"/>
              <a:gd name="connsiteY95" fmla="*/ 2360808 h 3099991"/>
              <a:gd name="connsiteX96" fmla="*/ 4208545 w 7718488"/>
              <a:gd name="connsiteY96" fmla="*/ 2360808 h 3099991"/>
              <a:gd name="connsiteX97" fmla="*/ 4208545 w 7718488"/>
              <a:gd name="connsiteY97" fmla="*/ 60972 h 3099991"/>
              <a:gd name="connsiteX98" fmla="*/ 5800766 w 7718488"/>
              <a:gd name="connsiteY98" fmla="*/ 60972 h 3099991"/>
              <a:gd name="connsiteX99" fmla="*/ 6718976 w 7718488"/>
              <a:gd name="connsiteY99" fmla="*/ 2748219 h 3099991"/>
              <a:gd name="connsiteX100" fmla="*/ 6451201 w 7718488"/>
              <a:gd name="connsiteY100" fmla="*/ 2775840 h 3099991"/>
              <a:gd name="connsiteX101" fmla="*/ 6058512 w 7718488"/>
              <a:gd name="connsiteY101" fmla="*/ 2420098 h 3099991"/>
              <a:gd name="connsiteX102" fmla="*/ 6800434 w 7718488"/>
              <a:gd name="connsiteY102" fmla="*/ 2420098 h 3099991"/>
              <a:gd name="connsiteX103" fmla="*/ 7658650 w 7718488"/>
              <a:gd name="connsiteY103" fmla="*/ 2359928 h 3099991"/>
              <a:gd name="connsiteX104" fmla="*/ 7256988 w 7718488"/>
              <a:gd name="connsiteY104" fmla="*/ 2359928 h 3099991"/>
              <a:gd name="connsiteX105" fmla="*/ 7322612 w 7718488"/>
              <a:gd name="connsiteY105" fmla="*/ 2094616 h 3099991"/>
              <a:gd name="connsiteX106" fmla="*/ 6519816 w 7718488"/>
              <a:gd name="connsiteY106" fmla="*/ 2094616 h 3099991"/>
              <a:gd name="connsiteX107" fmla="*/ 6453664 w 7718488"/>
              <a:gd name="connsiteY107" fmla="*/ 2359928 h 3099991"/>
              <a:gd name="connsiteX108" fmla="*/ 6065374 w 7718488"/>
              <a:gd name="connsiteY108" fmla="*/ 2359928 h 3099991"/>
              <a:gd name="connsiteX109" fmla="*/ 6065374 w 7718488"/>
              <a:gd name="connsiteY109" fmla="*/ 2305388 h 3099991"/>
              <a:gd name="connsiteX110" fmla="*/ 6084023 w 7718488"/>
              <a:gd name="connsiteY110" fmla="*/ 2210734 h 3099991"/>
              <a:gd name="connsiteX111" fmla="*/ 6667251 w 7718488"/>
              <a:gd name="connsiteY111" fmla="*/ 1642109 h 3099991"/>
              <a:gd name="connsiteX112" fmla="*/ 6905996 w 7718488"/>
              <a:gd name="connsiteY112" fmla="*/ 1868715 h 3099991"/>
              <a:gd name="connsiteX113" fmla="*/ 7383838 w 7718488"/>
              <a:gd name="connsiteY113" fmla="*/ 1868715 h 3099991"/>
              <a:gd name="connsiteX114" fmla="*/ 7344253 w 7718488"/>
              <a:gd name="connsiteY114" fmla="*/ 1514555 h 3099991"/>
              <a:gd name="connsiteX115" fmla="*/ 6770877 w 7718488"/>
              <a:gd name="connsiteY115" fmla="*/ 1316979 h 3099991"/>
              <a:gd name="connsiteX116" fmla="*/ 6065374 w 7718488"/>
              <a:gd name="connsiteY116" fmla="*/ 1503295 h 3099991"/>
              <a:gd name="connsiteX117" fmla="*/ 6065374 w 7718488"/>
              <a:gd name="connsiteY117" fmla="*/ 60621 h 3099991"/>
              <a:gd name="connsiteX118" fmla="*/ 7657946 w 7718488"/>
              <a:gd name="connsiteY118" fmla="*/ 60621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7718488" h="3099991">
                <a:moveTo>
                  <a:pt x="6005027" y="-77"/>
                </a:moveTo>
                <a:lnTo>
                  <a:pt x="6005027" y="1546752"/>
                </a:lnTo>
                <a:cubicBezTo>
                  <a:pt x="5953197" y="1588097"/>
                  <a:pt x="5905324" y="1634157"/>
                  <a:pt x="5861992" y="1684334"/>
                </a:cubicBezTo>
                <a:lnTo>
                  <a:pt x="5861992" y="-77"/>
                </a:lnTo>
                <a:lnTo>
                  <a:pt x="4148727" y="-77"/>
                </a:lnTo>
                <a:lnTo>
                  <a:pt x="4148727" y="1408466"/>
                </a:lnTo>
                <a:lnTo>
                  <a:pt x="4006746" y="1408466"/>
                </a:lnTo>
                <a:lnTo>
                  <a:pt x="4006746" y="-77"/>
                </a:lnTo>
                <a:lnTo>
                  <a:pt x="2292953" y="-77"/>
                </a:lnTo>
                <a:lnTo>
                  <a:pt x="2292953" y="1410753"/>
                </a:lnTo>
                <a:lnTo>
                  <a:pt x="2151149" y="1410753"/>
                </a:lnTo>
                <a:lnTo>
                  <a:pt x="2151149" y="-77"/>
                </a:lnTo>
                <a:lnTo>
                  <a:pt x="437180" y="-77"/>
                </a:lnTo>
                <a:lnTo>
                  <a:pt x="437180" y="1607802"/>
                </a:lnTo>
                <a:lnTo>
                  <a:pt x="-21" y="3065783"/>
                </a:lnTo>
                <a:lnTo>
                  <a:pt x="384575" y="3065783"/>
                </a:lnTo>
                <a:lnTo>
                  <a:pt x="578105" y="2420098"/>
                </a:lnTo>
                <a:lnTo>
                  <a:pt x="633701" y="2420098"/>
                </a:lnTo>
                <a:lnTo>
                  <a:pt x="952673" y="3065783"/>
                </a:lnTo>
                <a:lnTo>
                  <a:pt x="1417144" y="3065783"/>
                </a:lnTo>
                <a:lnTo>
                  <a:pt x="1107496" y="2420098"/>
                </a:lnTo>
                <a:lnTo>
                  <a:pt x="1809657" y="2420098"/>
                </a:lnTo>
                <a:lnTo>
                  <a:pt x="1614896" y="3065783"/>
                </a:lnTo>
                <a:lnTo>
                  <a:pt x="2035207" y="3065783"/>
                </a:lnTo>
                <a:lnTo>
                  <a:pt x="2227329" y="2421857"/>
                </a:lnTo>
                <a:lnTo>
                  <a:pt x="2319696" y="2421857"/>
                </a:lnTo>
                <a:lnTo>
                  <a:pt x="2319696" y="2420098"/>
                </a:lnTo>
                <a:lnTo>
                  <a:pt x="3255324" y="2420098"/>
                </a:lnTo>
                <a:lnTo>
                  <a:pt x="3069711" y="3064024"/>
                </a:lnTo>
                <a:lnTo>
                  <a:pt x="3493541" y="3064024"/>
                </a:lnTo>
                <a:lnTo>
                  <a:pt x="3673172" y="2420098"/>
                </a:lnTo>
                <a:lnTo>
                  <a:pt x="3863886" y="2420098"/>
                </a:lnTo>
                <a:lnTo>
                  <a:pt x="3868988" y="3064024"/>
                </a:lnTo>
                <a:lnTo>
                  <a:pt x="4224555" y="3064024"/>
                </a:lnTo>
                <a:lnTo>
                  <a:pt x="4632375" y="2420098"/>
                </a:lnTo>
                <a:lnTo>
                  <a:pt x="4899445" y="2420098"/>
                </a:lnTo>
                <a:lnTo>
                  <a:pt x="4761688" y="3064024"/>
                </a:lnTo>
                <a:lnTo>
                  <a:pt x="5178832" y="3064024"/>
                </a:lnTo>
                <a:lnTo>
                  <a:pt x="5314303" y="2420098"/>
                </a:lnTo>
                <a:lnTo>
                  <a:pt x="5555511" y="2420098"/>
                </a:lnTo>
                <a:cubicBezTo>
                  <a:pt x="5546010" y="2619609"/>
                  <a:pt x="5597032" y="2800999"/>
                  <a:pt x="5729336" y="2922923"/>
                </a:cubicBezTo>
                <a:cubicBezTo>
                  <a:pt x="5891197" y="3071413"/>
                  <a:pt x="6139091" y="3099914"/>
                  <a:pt x="6322944" y="3099914"/>
                </a:cubicBezTo>
                <a:cubicBezTo>
                  <a:pt x="6583998" y="3096836"/>
                  <a:pt x="6843908" y="3064903"/>
                  <a:pt x="7097942" y="3004733"/>
                </a:cubicBezTo>
                <a:lnTo>
                  <a:pt x="7242385" y="2420098"/>
                </a:lnTo>
                <a:lnTo>
                  <a:pt x="7718468" y="2420098"/>
                </a:lnTo>
                <a:lnTo>
                  <a:pt x="7718468" y="-77"/>
                </a:lnTo>
                <a:close/>
                <a:moveTo>
                  <a:pt x="2089395" y="1492915"/>
                </a:moveTo>
                <a:lnTo>
                  <a:pt x="2064413" y="1575429"/>
                </a:lnTo>
                <a:lnTo>
                  <a:pt x="1836575" y="2333889"/>
                </a:lnTo>
                <a:lnTo>
                  <a:pt x="1827603" y="2360808"/>
                </a:lnTo>
                <a:lnTo>
                  <a:pt x="1078291" y="2360808"/>
                </a:lnTo>
                <a:lnTo>
                  <a:pt x="1019704" y="2237652"/>
                </a:lnTo>
                <a:lnTo>
                  <a:pt x="1827603" y="1411985"/>
                </a:lnTo>
                <a:lnTo>
                  <a:pt x="1308591" y="1411985"/>
                </a:lnTo>
                <a:lnTo>
                  <a:pt x="676805" y="2091274"/>
                </a:lnTo>
                <a:lnTo>
                  <a:pt x="881419" y="1410753"/>
                </a:lnTo>
                <a:lnTo>
                  <a:pt x="498582" y="1410753"/>
                </a:lnTo>
                <a:lnTo>
                  <a:pt x="498582" y="60972"/>
                </a:lnTo>
                <a:lnTo>
                  <a:pt x="2089395" y="60972"/>
                </a:lnTo>
                <a:close/>
                <a:moveTo>
                  <a:pt x="2531874" y="2133498"/>
                </a:moveTo>
                <a:lnTo>
                  <a:pt x="2531874" y="2133498"/>
                </a:lnTo>
                <a:cubicBezTo>
                  <a:pt x="2516568" y="2133498"/>
                  <a:pt x="2500910" y="2135786"/>
                  <a:pt x="2483140" y="2135786"/>
                </a:cubicBezTo>
                <a:cubicBezTo>
                  <a:pt x="2459741" y="2135786"/>
                  <a:pt x="2441795" y="2135786"/>
                  <a:pt x="2424554" y="2135786"/>
                </a:cubicBezTo>
                <a:lnTo>
                  <a:pt x="2322863" y="2135786"/>
                </a:lnTo>
                <a:lnTo>
                  <a:pt x="2369838" y="1961609"/>
                </a:lnTo>
                <a:lnTo>
                  <a:pt x="2392005" y="1874872"/>
                </a:lnTo>
                <a:lnTo>
                  <a:pt x="2445666" y="1672546"/>
                </a:lnTo>
                <a:cubicBezTo>
                  <a:pt x="2469417" y="1672546"/>
                  <a:pt x="2492465" y="1671491"/>
                  <a:pt x="2514633" y="1671491"/>
                </a:cubicBezTo>
                <a:lnTo>
                  <a:pt x="2593452" y="1671491"/>
                </a:lnTo>
                <a:cubicBezTo>
                  <a:pt x="2728219" y="1671491"/>
                  <a:pt x="2813372" y="1679231"/>
                  <a:pt x="2844337" y="1722512"/>
                </a:cubicBezTo>
                <a:cubicBezTo>
                  <a:pt x="2867912" y="1755060"/>
                  <a:pt x="2865097" y="1811360"/>
                  <a:pt x="2837124" y="1896688"/>
                </a:cubicBezTo>
                <a:cubicBezTo>
                  <a:pt x="2788917" y="2043771"/>
                  <a:pt x="2728219" y="2118544"/>
                  <a:pt x="2532402" y="2133498"/>
                </a:cubicBezTo>
                <a:moveTo>
                  <a:pt x="3690941" y="2359928"/>
                </a:moveTo>
                <a:lnTo>
                  <a:pt x="3858432" y="1764736"/>
                </a:lnTo>
                <a:lnTo>
                  <a:pt x="3864414" y="2359928"/>
                </a:lnTo>
                <a:close/>
                <a:moveTo>
                  <a:pt x="3944641" y="1408466"/>
                </a:moveTo>
                <a:lnTo>
                  <a:pt x="3546674" y="1408466"/>
                </a:lnTo>
                <a:lnTo>
                  <a:pt x="3273445" y="2359928"/>
                </a:lnTo>
                <a:lnTo>
                  <a:pt x="2851198" y="2359928"/>
                </a:lnTo>
                <a:cubicBezTo>
                  <a:pt x="3066368" y="2280229"/>
                  <a:pt x="3197265" y="2128220"/>
                  <a:pt x="3238258" y="1902494"/>
                </a:cubicBezTo>
                <a:cubicBezTo>
                  <a:pt x="3271685" y="1726558"/>
                  <a:pt x="3255851" y="1611672"/>
                  <a:pt x="3184421" y="1525287"/>
                </a:cubicBezTo>
                <a:cubicBezTo>
                  <a:pt x="3077100" y="1396854"/>
                  <a:pt x="2861931" y="1407938"/>
                  <a:pt x="2671040" y="1407938"/>
                </a:cubicBezTo>
                <a:lnTo>
                  <a:pt x="2354355" y="1407938"/>
                </a:lnTo>
                <a:lnTo>
                  <a:pt x="2354355" y="60972"/>
                </a:lnTo>
                <a:lnTo>
                  <a:pt x="3944641" y="60972"/>
                </a:lnTo>
                <a:close/>
                <a:moveTo>
                  <a:pt x="4912289" y="2359928"/>
                </a:moveTo>
                <a:lnTo>
                  <a:pt x="4672136" y="2359928"/>
                </a:lnTo>
                <a:lnTo>
                  <a:pt x="5035444" y="1789543"/>
                </a:lnTo>
                <a:close/>
                <a:moveTo>
                  <a:pt x="5801470" y="1435208"/>
                </a:moveTo>
                <a:lnTo>
                  <a:pt x="5800414" y="1764736"/>
                </a:lnTo>
                <a:cubicBezTo>
                  <a:pt x="5701327" y="1901738"/>
                  <a:pt x="5629298" y="2056403"/>
                  <a:pt x="5588235" y="2220411"/>
                </a:cubicBezTo>
                <a:cubicBezTo>
                  <a:pt x="5576254" y="2266189"/>
                  <a:pt x="5567844" y="2312847"/>
                  <a:pt x="5563076" y="2359928"/>
                </a:cubicBezTo>
                <a:lnTo>
                  <a:pt x="5329081" y="2359928"/>
                </a:lnTo>
                <a:lnTo>
                  <a:pt x="5528065" y="1410753"/>
                </a:lnTo>
                <a:lnTo>
                  <a:pt x="4854758" y="1410753"/>
                </a:lnTo>
                <a:lnTo>
                  <a:pt x="4252177" y="2360808"/>
                </a:lnTo>
                <a:lnTo>
                  <a:pt x="4208545" y="2360808"/>
                </a:lnTo>
                <a:lnTo>
                  <a:pt x="4208545" y="60972"/>
                </a:lnTo>
                <a:lnTo>
                  <a:pt x="5800766" y="60972"/>
                </a:lnTo>
                <a:close/>
                <a:moveTo>
                  <a:pt x="6718976" y="2748219"/>
                </a:moveTo>
                <a:cubicBezTo>
                  <a:pt x="6630709" y="2765355"/>
                  <a:pt x="6541104" y="2774591"/>
                  <a:pt x="6451201" y="2775840"/>
                </a:cubicBezTo>
                <a:cubicBezTo>
                  <a:pt x="6221605" y="2775840"/>
                  <a:pt x="6061855" y="2669047"/>
                  <a:pt x="6058512" y="2420098"/>
                </a:cubicBezTo>
                <a:lnTo>
                  <a:pt x="6800434" y="2420098"/>
                </a:lnTo>
                <a:close/>
                <a:moveTo>
                  <a:pt x="7658650" y="2359928"/>
                </a:moveTo>
                <a:lnTo>
                  <a:pt x="7256988" y="2359928"/>
                </a:lnTo>
                <a:lnTo>
                  <a:pt x="7322612" y="2094616"/>
                </a:lnTo>
                <a:lnTo>
                  <a:pt x="6519816" y="2094616"/>
                </a:lnTo>
                <a:lnTo>
                  <a:pt x="6453664" y="2359928"/>
                </a:lnTo>
                <a:lnTo>
                  <a:pt x="6065374" y="2359928"/>
                </a:lnTo>
                <a:lnTo>
                  <a:pt x="6065374" y="2305388"/>
                </a:lnTo>
                <a:cubicBezTo>
                  <a:pt x="6071355" y="2275479"/>
                  <a:pt x="6076458" y="2244162"/>
                  <a:pt x="6084023" y="2210734"/>
                </a:cubicBezTo>
                <a:cubicBezTo>
                  <a:pt x="6154397" y="1924662"/>
                  <a:pt x="6342648" y="1642109"/>
                  <a:pt x="6667251" y="1642109"/>
                </a:cubicBezTo>
                <a:cubicBezTo>
                  <a:pt x="6795684" y="1642109"/>
                  <a:pt x="6923413" y="1691019"/>
                  <a:pt x="6905996" y="1868715"/>
                </a:cubicBezTo>
                <a:lnTo>
                  <a:pt x="7383838" y="1868715"/>
                </a:lnTo>
                <a:cubicBezTo>
                  <a:pt x="7402839" y="1785849"/>
                  <a:pt x="7434332" y="1644572"/>
                  <a:pt x="7344253" y="1514555"/>
                </a:cubicBezTo>
                <a:cubicBezTo>
                  <a:pt x="7242385" y="1373807"/>
                  <a:pt x="7037244" y="1316979"/>
                  <a:pt x="6770877" y="1316979"/>
                </a:cubicBezTo>
                <a:cubicBezTo>
                  <a:pt x="6581570" y="1316979"/>
                  <a:pt x="6304647" y="1347240"/>
                  <a:pt x="6065374" y="1503295"/>
                </a:cubicBezTo>
                <a:lnTo>
                  <a:pt x="6065374" y="60621"/>
                </a:lnTo>
                <a:lnTo>
                  <a:pt x="7657946" y="60621"/>
                </a:lnTo>
                <a:close/>
              </a:path>
            </a:pathLst>
          </a:custGeom>
          <a:solidFill>
            <a:srgbClr val="FFFFFF">
              <a:alpha val="94902"/>
            </a:srgbClr>
          </a:solidFill>
          <a:ln w="17575" cap="flat">
            <a:noFill/>
            <a:prstDash val="solid"/>
            <a:miter/>
          </a:ln>
        </p:spPr>
        <p:txBody>
          <a:bodyPr rtlCol="0" anchor="ctr"/>
          <a:lstStyle/>
          <a:p>
            <a:endParaRPr lang="en-GB" dirty="0"/>
          </a:p>
        </p:txBody>
      </p:sp>
      <p:pic>
        <p:nvPicPr>
          <p:cNvPr id="8" name="Picture 7">
            <a:extLst>
              <a:ext uri="{FF2B5EF4-FFF2-40B4-BE49-F238E27FC236}">
                <a16:creationId xmlns:a16="http://schemas.microsoft.com/office/drawing/2014/main" id="{3F26FF35-C5CA-6ECA-6410-CFB158F7D64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542387" y="11665538"/>
            <a:ext cx="12654026" cy="1202593"/>
          </a:xfrm>
          <a:prstGeom prst="rect">
            <a:avLst/>
          </a:prstGeom>
        </p:spPr>
      </p:pic>
    </p:spTree>
    <p:extLst>
      <p:ext uri="{BB962C8B-B14F-4D97-AF65-F5344CB8AC3E}">
        <p14:creationId xmlns:p14="http://schemas.microsoft.com/office/powerpoint/2010/main" val="1659935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D52F2-562B-60CF-EEE2-56746E08C1E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4382DA2-FE74-FF6C-7499-F39F718ADEB9}"/>
              </a:ext>
            </a:extLst>
          </p:cNvPr>
          <p:cNvSpPr>
            <a:spLocks noChangeAspect="1"/>
          </p:cNvSpPr>
          <p:nvPr/>
        </p:nvSpPr>
        <p:spPr>
          <a:xfrm>
            <a:off x="0" y="0"/>
            <a:ext cx="43888025" cy="14627225"/>
          </a:xfrm>
          <a:prstGeom prst="rect">
            <a:avLst/>
          </a:prstGeom>
          <a:solidFill>
            <a:srgbClr val="0F233C"/>
          </a:solidFill>
        </p:spPr>
        <p:txBody>
          <a:bodyPr vert="horz" lIns="180000" tIns="180000" rIns="180000" bIns="180000" rtlCol="0" anchor="t" anchorCtr="0">
            <a:noAutofit/>
          </a:bodyPr>
          <a:lstStyle/>
          <a:p>
            <a:pPr lvl="0">
              <a:lnSpc>
                <a:spcPct val="70000"/>
              </a:lnSpc>
              <a:spcBef>
                <a:spcPct val="0"/>
              </a:spcBef>
              <a:buNone/>
            </a:pPr>
            <a:endParaRPr lang="en-US" sz="8801" baseline="0" dirty="0">
              <a:solidFill>
                <a:schemeClr val="bg1"/>
              </a:solidFill>
              <a:latin typeface="KPMG Bold" panose="020B0803030202040204" pitchFamily="34" charset="0"/>
              <a:ea typeface="+mj-ea"/>
              <a:cs typeface="+mj-cs"/>
            </a:endParaRPr>
          </a:p>
        </p:txBody>
      </p:sp>
      <p:sp>
        <p:nvSpPr>
          <p:cNvPr id="7" name="TextBox 6">
            <a:extLst>
              <a:ext uri="{FF2B5EF4-FFF2-40B4-BE49-F238E27FC236}">
                <a16:creationId xmlns:a16="http://schemas.microsoft.com/office/drawing/2014/main" id="{556C6963-3D1D-B50F-64A9-C5BE080F2990}"/>
              </a:ext>
            </a:extLst>
          </p:cNvPr>
          <p:cNvSpPr txBox="1"/>
          <p:nvPr/>
        </p:nvSpPr>
        <p:spPr>
          <a:xfrm>
            <a:off x="2385159" y="751325"/>
            <a:ext cx="10302141" cy="2215991"/>
          </a:xfrm>
          <a:prstGeom prst="rect">
            <a:avLst/>
          </a:prstGeom>
          <a:noFill/>
        </p:spPr>
        <p:txBody>
          <a:bodyPr wrap="square" rtlCol="0">
            <a:spAutoFit/>
          </a:bodyPr>
          <a:lstStyle/>
          <a:p>
            <a:r>
              <a:rPr lang="es-MX" sz="13800" dirty="0">
                <a:solidFill>
                  <a:schemeClr val="bg1"/>
                </a:solidFill>
                <a:latin typeface="KPMG Bold" panose="020B0803030202040204" pitchFamily="34" charset="0"/>
              </a:rPr>
              <a:t>Contenido</a:t>
            </a:r>
          </a:p>
        </p:txBody>
      </p:sp>
      <p:sp>
        <p:nvSpPr>
          <p:cNvPr id="11" name="Shape 8">
            <a:extLst>
              <a:ext uri="{FF2B5EF4-FFF2-40B4-BE49-F238E27FC236}">
                <a16:creationId xmlns:a16="http://schemas.microsoft.com/office/drawing/2014/main" id="{2EE54472-BE24-9520-8B6F-06D0B193FB3F}"/>
              </a:ext>
            </a:extLst>
          </p:cNvPr>
          <p:cNvSpPr txBox="1">
            <a:spLocks/>
          </p:cNvSpPr>
          <p:nvPr/>
        </p:nvSpPr>
        <p:spPr>
          <a:xfrm>
            <a:off x="12328565"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3</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CD7DD5C0-097E-FAFF-3D17-89C7E7E6846D}"/>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chemeClr val="bg1"/>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915EE70D-2733-29BC-603C-2957AEBFF0BE}"/>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3CCB39A3-E4D9-464D-6D25-23DF50CE3FE1}"/>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chemeClr val="bg1"/>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5A002723-EF72-1674-3168-15DDA63EC045}"/>
              </a:ext>
            </a:extLst>
          </p:cNvPr>
          <p:cNvCxnSpPr>
            <a:cxnSpLocks/>
          </p:cNvCxnSpPr>
          <p:nvPr/>
        </p:nvCxnSpPr>
        <p:spPr>
          <a:xfrm>
            <a:off x="40606106" y="12999551"/>
            <a:ext cx="0" cy="7957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8ADC132-3405-C7FE-8EE1-D97CECD88A3C}"/>
              </a:ext>
            </a:extLst>
          </p:cNvPr>
          <p:cNvSpPr/>
          <p:nvPr/>
        </p:nvSpPr>
        <p:spPr>
          <a:xfrm>
            <a:off x="37425354" y="4140819"/>
            <a:ext cx="4026566" cy="8041513"/>
          </a:xfrm>
          <a:prstGeom prst="rect">
            <a:avLst/>
          </a:prstGeom>
          <a:solidFill>
            <a:srgbClr val="0056F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defTabSz="914507">
              <a:defRPr/>
            </a:pPr>
            <a:endParaRPr lang="es-MX" sz="1500" dirty="0">
              <a:solidFill>
                <a:srgbClr val="FFFFFF"/>
              </a:solidFill>
              <a:latin typeface="Arial"/>
            </a:endParaRPr>
          </a:p>
        </p:txBody>
      </p:sp>
      <p:sp>
        <p:nvSpPr>
          <p:cNvPr id="18" name="Rectangle 17">
            <a:extLst>
              <a:ext uri="{FF2B5EF4-FFF2-40B4-BE49-F238E27FC236}">
                <a16:creationId xmlns:a16="http://schemas.microsoft.com/office/drawing/2014/main" id="{F5FBD247-DAB5-226B-FD52-E3DC9EECA37A}"/>
              </a:ext>
            </a:extLst>
          </p:cNvPr>
          <p:cNvSpPr/>
          <p:nvPr/>
        </p:nvSpPr>
        <p:spPr>
          <a:xfrm>
            <a:off x="2537559" y="4140819"/>
            <a:ext cx="4029144" cy="8041513"/>
          </a:xfrm>
          <a:prstGeom prst="rect">
            <a:avLst/>
          </a:prstGeom>
          <a:solidFill>
            <a:srgbClr val="0056F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defTabSz="914507">
              <a:defRPr/>
            </a:pPr>
            <a:endParaRPr lang="es-MX" sz="1500" dirty="0">
              <a:solidFill>
                <a:srgbClr val="FFFFFF"/>
              </a:solidFill>
              <a:latin typeface="Arial"/>
            </a:endParaRPr>
          </a:p>
        </p:txBody>
      </p:sp>
      <p:pic>
        <p:nvPicPr>
          <p:cNvPr id="4" name="Picture 3">
            <a:extLst>
              <a:ext uri="{FF2B5EF4-FFF2-40B4-BE49-F238E27FC236}">
                <a16:creationId xmlns:a16="http://schemas.microsoft.com/office/drawing/2014/main" id="{5A93F22E-64D7-9EBE-8309-30A56234D58B}"/>
              </a:ext>
            </a:extLst>
          </p:cNvPr>
          <p:cNvPicPr/>
          <p:nvPr/>
        </p:nvPicPr>
        <p:blipFill>
          <a:blip r:embed="rId4">
            <a:extLst>
              <a:ext uri="{28A0092B-C50C-407E-A947-70E740481C1C}">
                <a14:useLocalDpi xmlns:a14="http://schemas.microsoft.com/office/drawing/2010/main" val="0"/>
              </a:ext>
            </a:extLst>
          </a:blip>
          <a:srcRect l="43176" t="17258" r="32096" b="40338"/>
          <a:stretch>
            <a:fillRect/>
          </a:stretch>
        </p:blipFill>
        <p:spPr>
          <a:xfrm>
            <a:off x="8349455" y="4140819"/>
            <a:ext cx="3979110" cy="5581655"/>
          </a:xfrm>
          <a:prstGeom prst="rect">
            <a:avLst/>
          </a:prstGeom>
        </p:spPr>
      </p:pic>
      <p:sp>
        <p:nvSpPr>
          <p:cNvPr id="25" name="TextBox 24">
            <a:extLst>
              <a:ext uri="{FF2B5EF4-FFF2-40B4-BE49-F238E27FC236}">
                <a16:creationId xmlns:a16="http://schemas.microsoft.com/office/drawing/2014/main" id="{25BA8C96-DC76-CADF-6553-481A3CA3782F}"/>
              </a:ext>
            </a:extLst>
          </p:cNvPr>
          <p:cNvSpPr txBox="1"/>
          <p:nvPr/>
        </p:nvSpPr>
        <p:spPr>
          <a:xfrm>
            <a:off x="9905767" y="4347375"/>
            <a:ext cx="1930311" cy="2143664"/>
          </a:xfrm>
          <a:prstGeom prst="rect">
            <a:avLst/>
          </a:prstGeom>
          <a:noFill/>
        </p:spPr>
        <p:txBody>
          <a:bodyPr wrap="square" lIns="0" tIns="0" rIns="0" bIns="0" rtlCol="0">
            <a:spAutoFit/>
          </a:bodyPr>
          <a:lstStyle/>
          <a:p>
            <a:pPr defTabSz="914507">
              <a:lnSpc>
                <a:spcPct val="70000"/>
              </a:lnSpc>
              <a:defRPr/>
            </a:pPr>
            <a:r>
              <a:rPr lang="es-MX" sz="19900" dirty="0">
                <a:solidFill>
                  <a:schemeClr val="bg1"/>
                </a:solidFill>
                <a:latin typeface="KPMG Bold"/>
              </a:rPr>
              <a:t>01</a:t>
            </a:r>
            <a:endParaRPr lang="es-MX" sz="8801" dirty="0">
              <a:solidFill>
                <a:schemeClr val="bg1"/>
              </a:solidFill>
              <a:latin typeface="KPMG Bold"/>
            </a:endParaRPr>
          </a:p>
        </p:txBody>
      </p:sp>
      <p:pic>
        <p:nvPicPr>
          <p:cNvPr id="24" name="Picture 23">
            <a:extLst>
              <a:ext uri="{FF2B5EF4-FFF2-40B4-BE49-F238E27FC236}">
                <a16:creationId xmlns:a16="http://schemas.microsoft.com/office/drawing/2014/main" id="{9981E9AD-FEAF-D697-A0E7-2412410E6B70}"/>
              </a:ext>
            </a:extLst>
          </p:cNvPr>
          <p:cNvPicPr>
            <a:picLocks noChangeAspect="1"/>
          </p:cNvPicPr>
          <p:nvPr/>
        </p:nvPicPr>
        <p:blipFill>
          <a:blip r:embed="rId5" cstate="print">
            <a:extLst>
              <a:ext uri="{28A0092B-C50C-407E-A947-70E740481C1C}">
                <a14:useLocalDpi xmlns:a14="http://schemas.microsoft.com/office/drawing/2010/main" val="0"/>
              </a:ext>
            </a:extLst>
          </a:blip>
          <a:srcRect l="54097" t="1205" r="19655" b="33041"/>
          <a:stretch>
            <a:fillRect/>
          </a:stretch>
        </p:blipFill>
        <p:spPr>
          <a:xfrm>
            <a:off x="14161833" y="4140819"/>
            <a:ext cx="3979110" cy="5607202"/>
          </a:xfrm>
          <a:prstGeom prst="rect">
            <a:avLst/>
          </a:prstGeom>
        </p:spPr>
      </p:pic>
      <p:sp>
        <p:nvSpPr>
          <p:cNvPr id="26" name="TextBox 25">
            <a:extLst>
              <a:ext uri="{FF2B5EF4-FFF2-40B4-BE49-F238E27FC236}">
                <a16:creationId xmlns:a16="http://schemas.microsoft.com/office/drawing/2014/main" id="{FBE37E2A-6A0F-01D7-980D-7555F79775A3}"/>
              </a:ext>
            </a:extLst>
          </p:cNvPr>
          <p:cNvSpPr txBox="1"/>
          <p:nvPr/>
        </p:nvSpPr>
        <p:spPr>
          <a:xfrm>
            <a:off x="15534378" y="4347375"/>
            <a:ext cx="1888842" cy="2143664"/>
          </a:xfrm>
          <a:prstGeom prst="rect">
            <a:avLst/>
          </a:prstGeom>
          <a:noFill/>
        </p:spPr>
        <p:txBody>
          <a:bodyPr wrap="square" lIns="0" tIns="0" rIns="0" bIns="0" rtlCol="0">
            <a:spAutoFit/>
          </a:bodyPr>
          <a:lstStyle/>
          <a:p>
            <a:pPr defTabSz="914507">
              <a:lnSpc>
                <a:spcPct val="70000"/>
              </a:lnSpc>
              <a:defRPr/>
            </a:pPr>
            <a:r>
              <a:rPr lang="es-MX" sz="19900" dirty="0">
                <a:solidFill>
                  <a:schemeClr val="tx2"/>
                </a:solidFill>
                <a:latin typeface="KPMG Bold"/>
              </a:rPr>
              <a:t>02</a:t>
            </a:r>
          </a:p>
        </p:txBody>
      </p:sp>
      <p:sp>
        <p:nvSpPr>
          <p:cNvPr id="29" name="TextBox 28">
            <a:extLst>
              <a:ext uri="{FF2B5EF4-FFF2-40B4-BE49-F238E27FC236}">
                <a16:creationId xmlns:a16="http://schemas.microsoft.com/office/drawing/2014/main" id="{5B411534-D01A-C9B2-264F-C16F5484EDC5}"/>
              </a:ext>
            </a:extLst>
          </p:cNvPr>
          <p:cNvSpPr txBox="1"/>
          <p:nvPr/>
        </p:nvSpPr>
        <p:spPr>
          <a:xfrm>
            <a:off x="2706262" y="9860700"/>
            <a:ext cx="3267404" cy="1746632"/>
          </a:xfrm>
          <a:prstGeom prst="rect">
            <a:avLst/>
          </a:prstGeom>
          <a:noFill/>
        </p:spPr>
        <p:txBody>
          <a:bodyPr wrap="square">
            <a:spAutoFit/>
          </a:bodyPr>
          <a:lstStyle/>
          <a:p>
            <a:pPr defTabSz="914507">
              <a:lnSpc>
                <a:spcPts val="4320"/>
              </a:lnSpc>
              <a:defRPr/>
            </a:pPr>
            <a:r>
              <a:rPr lang="es-MX" sz="3600" b="1" dirty="0">
                <a:solidFill>
                  <a:srgbClr val="FFFFFF"/>
                </a:solidFill>
                <a:latin typeface="Arial"/>
              </a:rPr>
              <a:t>Bienvenida</a:t>
            </a:r>
          </a:p>
          <a:p>
            <a:pPr defTabSz="914507">
              <a:lnSpc>
                <a:spcPts val="4320"/>
              </a:lnSpc>
              <a:defRPr/>
            </a:pPr>
            <a:r>
              <a:rPr lang="es-MX" sz="3600" b="1" dirty="0">
                <a:solidFill>
                  <a:srgbClr val="FFFFFF"/>
                </a:solidFill>
                <a:latin typeface="Arial"/>
              </a:rPr>
              <a:t>y apertura</a:t>
            </a:r>
          </a:p>
          <a:p>
            <a:pPr defTabSz="914507">
              <a:lnSpc>
                <a:spcPts val="4320"/>
              </a:lnSpc>
              <a:defRPr/>
            </a:pPr>
            <a:r>
              <a:rPr lang="es-MX" sz="3600" b="1" dirty="0">
                <a:solidFill>
                  <a:srgbClr val="FFFFFF"/>
                </a:solidFill>
                <a:latin typeface="Arial"/>
              </a:rPr>
              <a:t>del evento</a:t>
            </a:r>
          </a:p>
        </p:txBody>
      </p:sp>
      <p:sp>
        <p:nvSpPr>
          <p:cNvPr id="44" name="Rectangle 43">
            <a:extLst>
              <a:ext uri="{FF2B5EF4-FFF2-40B4-BE49-F238E27FC236}">
                <a16:creationId xmlns:a16="http://schemas.microsoft.com/office/drawing/2014/main" id="{9ACED6F8-A1FB-4C29-4FBD-6E87AD7E5164}"/>
              </a:ext>
            </a:extLst>
          </p:cNvPr>
          <p:cNvSpPr/>
          <p:nvPr/>
        </p:nvSpPr>
        <p:spPr>
          <a:xfrm>
            <a:off x="8299421" y="9722474"/>
            <a:ext cx="4029144" cy="2488600"/>
          </a:xfrm>
          <a:prstGeom prst="rect">
            <a:avLst/>
          </a:prstGeom>
          <a:solidFill>
            <a:srgbClr val="0056F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defTabSz="914507">
              <a:defRPr/>
            </a:pPr>
            <a:endParaRPr lang="es-MX" sz="1500" dirty="0">
              <a:solidFill>
                <a:srgbClr val="FFFFFF"/>
              </a:solidFill>
              <a:latin typeface="Arial"/>
            </a:endParaRPr>
          </a:p>
        </p:txBody>
      </p:sp>
      <p:sp>
        <p:nvSpPr>
          <p:cNvPr id="30" name="TextBox 29">
            <a:extLst>
              <a:ext uri="{FF2B5EF4-FFF2-40B4-BE49-F238E27FC236}">
                <a16:creationId xmlns:a16="http://schemas.microsoft.com/office/drawing/2014/main" id="{541770AE-1AD9-1639-6E3A-B65B61DF98C7}"/>
              </a:ext>
            </a:extLst>
          </p:cNvPr>
          <p:cNvSpPr txBox="1"/>
          <p:nvPr/>
        </p:nvSpPr>
        <p:spPr>
          <a:xfrm>
            <a:off x="8393190" y="9860700"/>
            <a:ext cx="4011575" cy="1195199"/>
          </a:xfrm>
          <a:prstGeom prst="rect">
            <a:avLst/>
          </a:prstGeom>
          <a:noFill/>
        </p:spPr>
        <p:txBody>
          <a:bodyPr wrap="square">
            <a:spAutoFit/>
          </a:bodyPr>
          <a:lstStyle/>
          <a:p>
            <a:pPr defTabSz="914507">
              <a:lnSpc>
                <a:spcPts val="4320"/>
              </a:lnSpc>
              <a:defRPr/>
            </a:pPr>
            <a:r>
              <a:rPr lang="es-MX" sz="3600" b="1" dirty="0">
                <a:solidFill>
                  <a:srgbClr val="FFFFFF"/>
                </a:solidFill>
                <a:latin typeface="Arial"/>
              </a:rPr>
              <a:t>Contexto de sostenibilidad</a:t>
            </a:r>
          </a:p>
        </p:txBody>
      </p:sp>
      <p:sp>
        <p:nvSpPr>
          <p:cNvPr id="49" name="Rectangle 48">
            <a:extLst>
              <a:ext uri="{FF2B5EF4-FFF2-40B4-BE49-F238E27FC236}">
                <a16:creationId xmlns:a16="http://schemas.microsoft.com/office/drawing/2014/main" id="{61376D41-AEE3-672D-D4A2-86C08029A97E}"/>
              </a:ext>
            </a:extLst>
          </p:cNvPr>
          <p:cNvSpPr/>
          <p:nvPr/>
        </p:nvSpPr>
        <p:spPr>
          <a:xfrm>
            <a:off x="14162599" y="9722474"/>
            <a:ext cx="4029144" cy="2488600"/>
          </a:xfrm>
          <a:prstGeom prst="rect">
            <a:avLst/>
          </a:prstGeom>
          <a:solidFill>
            <a:srgbClr val="0056F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defTabSz="914507">
              <a:defRPr/>
            </a:pPr>
            <a:endParaRPr lang="es-MX" sz="1500" dirty="0">
              <a:solidFill>
                <a:srgbClr val="FFFFFF"/>
              </a:solidFill>
              <a:latin typeface="Arial"/>
            </a:endParaRPr>
          </a:p>
        </p:txBody>
      </p:sp>
      <p:pic>
        <p:nvPicPr>
          <p:cNvPr id="19" name="Picture 18" descr="Seeds flying off of a dandelion seed head">
            <a:extLst>
              <a:ext uri="{FF2B5EF4-FFF2-40B4-BE49-F238E27FC236}">
                <a16:creationId xmlns:a16="http://schemas.microsoft.com/office/drawing/2014/main" id="{E1B93F31-EEFE-F866-9E1D-DF22EB726F06}"/>
              </a:ext>
            </a:extLst>
          </p:cNvPr>
          <p:cNvPicPr>
            <a:picLocks noChangeAspect="1"/>
          </p:cNvPicPr>
          <p:nvPr/>
        </p:nvPicPr>
        <p:blipFill>
          <a:blip r:embed="rId6" cstate="print">
            <a:extLst>
              <a:ext uri="{28A0092B-C50C-407E-A947-70E740481C1C}">
                <a14:useLocalDpi xmlns:a14="http://schemas.microsoft.com/office/drawing/2010/main" val="0"/>
              </a:ext>
            </a:extLst>
          </a:blip>
          <a:srcRect l="46350" t="499" r="16875" b="21623"/>
          <a:stretch>
            <a:fillRect/>
          </a:stretch>
        </p:blipFill>
        <p:spPr>
          <a:xfrm flipH="1">
            <a:off x="19974210" y="4140819"/>
            <a:ext cx="3998719" cy="5596323"/>
          </a:xfrm>
          <a:prstGeom prst="rect">
            <a:avLst/>
          </a:prstGeom>
        </p:spPr>
      </p:pic>
      <p:sp>
        <p:nvSpPr>
          <p:cNvPr id="27" name="TextBox 26">
            <a:extLst>
              <a:ext uri="{FF2B5EF4-FFF2-40B4-BE49-F238E27FC236}">
                <a16:creationId xmlns:a16="http://schemas.microsoft.com/office/drawing/2014/main" id="{01410C24-12CD-408F-09FA-5E131CB97513}"/>
              </a:ext>
            </a:extLst>
          </p:cNvPr>
          <p:cNvSpPr txBox="1"/>
          <p:nvPr/>
        </p:nvSpPr>
        <p:spPr>
          <a:xfrm>
            <a:off x="21325815" y="4347375"/>
            <a:ext cx="2042965" cy="2143664"/>
          </a:xfrm>
          <a:prstGeom prst="rect">
            <a:avLst/>
          </a:prstGeom>
          <a:noFill/>
        </p:spPr>
        <p:txBody>
          <a:bodyPr wrap="square" lIns="0" tIns="0" rIns="0" bIns="0" rtlCol="0">
            <a:spAutoFit/>
          </a:bodyPr>
          <a:lstStyle/>
          <a:p>
            <a:pPr defTabSz="914507">
              <a:lnSpc>
                <a:spcPct val="70000"/>
              </a:lnSpc>
              <a:defRPr/>
            </a:pPr>
            <a:r>
              <a:rPr lang="es-MX" sz="19900" dirty="0">
                <a:solidFill>
                  <a:schemeClr val="bg1"/>
                </a:solidFill>
                <a:latin typeface="KPMG Bold"/>
              </a:rPr>
              <a:t>03</a:t>
            </a:r>
          </a:p>
        </p:txBody>
      </p:sp>
      <p:sp>
        <p:nvSpPr>
          <p:cNvPr id="50" name="Rectangle 49">
            <a:extLst>
              <a:ext uri="{FF2B5EF4-FFF2-40B4-BE49-F238E27FC236}">
                <a16:creationId xmlns:a16="http://schemas.microsoft.com/office/drawing/2014/main" id="{FD786C5B-7569-E9F6-32E2-EF9BA29A6F5E}"/>
              </a:ext>
            </a:extLst>
          </p:cNvPr>
          <p:cNvSpPr/>
          <p:nvPr/>
        </p:nvSpPr>
        <p:spPr>
          <a:xfrm>
            <a:off x="19974210" y="9737142"/>
            <a:ext cx="3992695" cy="2488600"/>
          </a:xfrm>
          <a:prstGeom prst="rect">
            <a:avLst/>
          </a:prstGeom>
          <a:solidFill>
            <a:srgbClr val="0056F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defTabSz="914507">
              <a:defRPr/>
            </a:pPr>
            <a:endParaRPr lang="es-MX" sz="1500" dirty="0">
              <a:solidFill>
                <a:srgbClr val="FFFFFF"/>
              </a:solidFill>
              <a:latin typeface="Arial"/>
            </a:endParaRPr>
          </a:p>
        </p:txBody>
      </p:sp>
      <p:pic>
        <p:nvPicPr>
          <p:cNvPr id="20" name="Picture 19" descr="A person and person in hardhats walking on a roof&#10;&#10;AI-generated content may be incorrect.">
            <a:extLst>
              <a:ext uri="{FF2B5EF4-FFF2-40B4-BE49-F238E27FC236}">
                <a16:creationId xmlns:a16="http://schemas.microsoft.com/office/drawing/2014/main" id="{58AE05A4-9DD0-3378-3874-31CCAED77A5A}"/>
              </a:ext>
            </a:extLst>
          </p:cNvPr>
          <p:cNvPicPr>
            <a:picLocks noChangeAspect="1"/>
          </p:cNvPicPr>
          <p:nvPr/>
        </p:nvPicPr>
        <p:blipFill>
          <a:blip r:embed="rId7" cstate="print">
            <a:extLst>
              <a:ext uri="{28A0092B-C50C-407E-A947-70E740481C1C}">
                <a14:useLocalDpi xmlns:a14="http://schemas.microsoft.com/office/drawing/2010/main" val="0"/>
              </a:ext>
            </a:extLst>
          </a:blip>
          <a:srcRect l="41263" t="1091" r="28125" b="21643"/>
          <a:stretch>
            <a:fillRect/>
          </a:stretch>
        </p:blipFill>
        <p:spPr>
          <a:xfrm flipH="1">
            <a:off x="25786588" y="4140819"/>
            <a:ext cx="3982303" cy="5606108"/>
          </a:xfrm>
          <a:prstGeom prst="rect">
            <a:avLst/>
          </a:prstGeom>
        </p:spPr>
      </p:pic>
      <p:sp>
        <p:nvSpPr>
          <p:cNvPr id="28" name="TextBox 27">
            <a:extLst>
              <a:ext uri="{FF2B5EF4-FFF2-40B4-BE49-F238E27FC236}">
                <a16:creationId xmlns:a16="http://schemas.microsoft.com/office/drawing/2014/main" id="{4D3D7E7C-ED3E-60A6-59D7-605A31FD33BA}"/>
              </a:ext>
            </a:extLst>
          </p:cNvPr>
          <p:cNvSpPr txBox="1"/>
          <p:nvPr/>
        </p:nvSpPr>
        <p:spPr>
          <a:xfrm>
            <a:off x="27052990" y="4347375"/>
            <a:ext cx="2155088" cy="2143664"/>
          </a:xfrm>
          <a:prstGeom prst="rect">
            <a:avLst/>
          </a:prstGeom>
          <a:noFill/>
        </p:spPr>
        <p:txBody>
          <a:bodyPr wrap="square" lIns="0" tIns="0" rIns="0" bIns="0" rtlCol="0">
            <a:spAutoFit/>
          </a:bodyPr>
          <a:lstStyle/>
          <a:p>
            <a:pPr defTabSz="914507">
              <a:lnSpc>
                <a:spcPct val="70000"/>
              </a:lnSpc>
              <a:defRPr/>
            </a:pPr>
            <a:r>
              <a:rPr lang="es-MX" sz="19900" dirty="0">
                <a:solidFill>
                  <a:srgbClr val="0C233C"/>
                </a:solidFill>
                <a:latin typeface="KPMG Bold"/>
              </a:rPr>
              <a:t>04</a:t>
            </a:r>
          </a:p>
        </p:txBody>
      </p:sp>
      <p:sp>
        <p:nvSpPr>
          <p:cNvPr id="51" name="Rectangle 50">
            <a:extLst>
              <a:ext uri="{FF2B5EF4-FFF2-40B4-BE49-F238E27FC236}">
                <a16:creationId xmlns:a16="http://schemas.microsoft.com/office/drawing/2014/main" id="{E2E4868A-0689-C1C4-6C93-C9F668DE1434}"/>
              </a:ext>
            </a:extLst>
          </p:cNvPr>
          <p:cNvSpPr/>
          <p:nvPr/>
        </p:nvSpPr>
        <p:spPr>
          <a:xfrm>
            <a:off x="25795704" y="9722474"/>
            <a:ext cx="3973187" cy="2488600"/>
          </a:xfrm>
          <a:prstGeom prst="rect">
            <a:avLst/>
          </a:prstGeom>
          <a:solidFill>
            <a:srgbClr val="0056F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defTabSz="914507">
              <a:defRPr/>
            </a:pPr>
            <a:endParaRPr lang="es-MX" sz="1500" dirty="0">
              <a:solidFill>
                <a:srgbClr val="FFFFFF"/>
              </a:solidFill>
              <a:latin typeface="Arial"/>
            </a:endParaRPr>
          </a:p>
        </p:txBody>
      </p:sp>
      <p:pic>
        <p:nvPicPr>
          <p:cNvPr id="36" name="Picture 35" descr="A big wave forming in the ocean">
            <a:extLst>
              <a:ext uri="{FF2B5EF4-FFF2-40B4-BE49-F238E27FC236}">
                <a16:creationId xmlns:a16="http://schemas.microsoft.com/office/drawing/2014/main" id="{82521E34-8D47-FB7F-DAC8-35873AAF9997}"/>
              </a:ext>
            </a:extLst>
          </p:cNvPr>
          <p:cNvPicPr>
            <a:picLocks noChangeAspect="1"/>
          </p:cNvPicPr>
          <p:nvPr/>
        </p:nvPicPr>
        <p:blipFill>
          <a:blip r:embed="rId8" cstate="print">
            <a:extLst>
              <a:ext uri="{28A0092B-C50C-407E-A947-70E740481C1C}">
                <a14:useLocalDpi xmlns:a14="http://schemas.microsoft.com/office/drawing/2010/main" val="0"/>
              </a:ext>
            </a:extLst>
          </a:blip>
          <a:srcRect l="29863" t="38791" r="40928" b="29752"/>
          <a:stretch>
            <a:fillRect/>
          </a:stretch>
        </p:blipFill>
        <p:spPr>
          <a:xfrm rot="10800000" flipH="1">
            <a:off x="31584633" y="4140819"/>
            <a:ext cx="3953937" cy="5606106"/>
          </a:xfrm>
          <a:prstGeom prst="rect">
            <a:avLst/>
          </a:prstGeom>
        </p:spPr>
      </p:pic>
      <p:sp>
        <p:nvSpPr>
          <p:cNvPr id="37" name="TextBox 36">
            <a:extLst>
              <a:ext uri="{FF2B5EF4-FFF2-40B4-BE49-F238E27FC236}">
                <a16:creationId xmlns:a16="http://schemas.microsoft.com/office/drawing/2014/main" id="{0B82E2C4-5055-B9CF-77C9-A36D8D789F5D}"/>
              </a:ext>
            </a:extLst>
          </p:cNvPr>
          <p:cNvSpPr txBox="1"/>
          <p:nvPr/>
        </p:nvSpPr>
        <p:spPr>
          <a:xfrm>
            <a:off x="32867332" y="4347375"/>
            <a:ext cx="2119609" cy="2143664"/>
          </a:xfrm>
          <a:prstGeom prst="rect">
            <a:avLst/>
          </a:prstGeom>
          <a:noFill/>
        </p:spPr>
        <p:txBody>
          <a:bodyPr wrap="square" lIns="0" tIns="0" rIns="0" bIns="0" rtlCol="0">
            <a:spAutoFit/>
          </a:bodyPr>
          <a:lstStyle/>
          <a:p>
            <a:pPr defTabSz="914507">
              <a:lnSpc>
                <a:spcPct val="70000"/>
              </a:lnSpc>
              <a:defRPr/>
            </a:pPr>
            <a:r>
              <a:rPr lang="es-MX" sz="19900" dirty="0">
                <a:solidFill>
                  <a:schemeClr val="bg1"/>
                </a:solidFill>
                <a:latin typeface="KPMG Bold"/>
              </a:rPr>
              <a:t>05</a:t>
            </a:r>
          </a:p>
        </p:txBody>
      </p:sp>
      <p:sp>
        <p:nvSpPr>
          <p:cNvPr id="52" name="Rectangle 51">
            <a:extLst>
              <a:ext uri="{FF2B5EF4-FFF2-40B4-BE49-F238E27FC236}">
                <a16:creationId xmlns:a16="http://schemas.microsoft.com/office/drawing/2014/main" id="{CC88E77C-F563-F074-5FB0-6070647671C1}"/>
              </a:ext>
            </a:extLst>
          </p:cNvPr>
          <p:cNvSpPr/>
          <p:nvPr/>
        </p:nvSpPr>
        <p:spPr>
          <a:xfrm>
            <a:off x="31594925" y="9722474"/>
            <a:ext cx="3946359" cy="2488600"/>
          </a:xfrm>
          <a:prstGeom prst="rect">
            <a:avLst/>
          </a:prstGeom>
          <a:solidFill>
            <a:srgbClr val="0056F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defTabSz="914507">
              <a:defRPr/>
            </a:pPr>
            <a:endParaRPr lang="es-MX" sz="1500" dirty="0">
              <a:solidFill>
                <a:srgbClr val="FFFFFF"/>
              </a:solidFill>
              <a:latin typeface="Arial"/>
            </a:endParaRPr>
          </a:p>
        </p:txBody>
      </p:sp>
      <p:sp>
        <p:nvSpPr>
          <p:cNvPr id="31" name="TextBox 30">
            <a:extLst>
              <a:ext uri="{FF2B5EF4-FFF2-40B4-BE49-F238E27FC236}">
                <a16:creationId xmlns:a16="http://schemas.microsoft.com/office/drawing/2014/main" id="{AB197C65-670E-D05E-EC76-D669F6079E8F}"/>
              </a:ext>
            </a:extLst>
          </p:cNvPr>
          <p:cNvSpPr txBox="1"/>
          <p:nvPr/>
        </p:nvSpPr>
        <p:spPr>
          <a:xfrm>
            <a:off x="14139149" y="9860700"/>
            <a:ext cx="3565970" cy="643766"/>
          </a:xfrm>
          <a:prstGeom prst="rect">
            <a:avLst/>
          </a:prstGeom>
          <a:noFill/>
        </p:spPr>
        <p:txBody>
          <a:bodyPr wrap="square">
            <a:spAutoFit/>
          </a:bodyPr>
          <a:lstStyle/>
          <a:p>
            <a:pPr algn="ctr" defTabSz="914507">
              <a:lnSpc>
                <a:spcPts val="4320"/>
              </a:lnSpc>
              <a:defRPr/>
            </a:pPr>
            <a:r>
              <a:rPr lang="es-MX" sz="3600" b="1" dirty="0">
                <a:solidFill>
                  <a:srgbClr val="FFFFFF"/>
                </a:solidFill>
                <a:latin typeface="Arial"/>
              </a:rPr>
              <a:t>Reportes ASG</a:t>
            </a:r>
          </a:p>
        </p:txBody>
      </p:sp>
      <p:sp>
        <p:nvSpPr>
          <p:cNvPr id="32" name="TextBox 31">
            <a:extLst>
              <a:ext uri="{FF2B5EF4-FFF2-40B4-BE49-F238E27FC236}">
                <a16:creationId xmlns:a16="http://schemas.microsoft.com/office/drawing/2014/main" id="{E417B75C-981B-B01B-8DE7-D9097049DD4E}"/>
              </a:ext>
            </a:extLst>
          </p:cNvPr>
          <p:cNvSpPr txBox="1"/>
          <p:nvPr/>
        </p:nvSpPr>
        <p:spPr>
          <a:xfrm>
            <a:off x="20117099" y="9860700"/>
            <a:ext cx="3755426" cy="2298065"/>
          </a:xfrm>
          <a:prstGeom prst="rect">
            <a:avLst/>
          </a:prstGeom>
          <a:noFill/>
        </p:spPr>
        <p:txBody>
          <a:bodyPr wrap="square">
            <a:spAutoFit/>
          </a:bodyPr>
          <a:lstStyle/>
          <a:p>
            <a:pPr defTabSz="914507">
              <a:lnSpc>
                <a:spcPts val="4320"/>
              </a:lnSpc>
              <a:defRPr/>
            </a:pPr>
            <a:r>
              <a:rPr lang="es-MX" sz="3600" b="1" dirty="0">
                <a:solidFill>
                  <a:srgbClr val="FFFFFF"/>
                </a:solidFill>
                <a:latin typeface="Arial"/>
              </a:rPr>
              <a:t>Normas de Información de Sostenibilidad (NIS)</a:t>
            </a:r>
          </a:p>
        </p:txBody>
      </p:sp>
      <p:sp>
        <p:nvSpPr>
          <p:cNvPr id="33" name="TextBox 32">
            <a:extLst>
              <a:ext uri="{FF2B5EF4-FFF2-40B4-BE49-F238E27FC236}">
                <a16:creationId xmlns:a16="http://schemas.microsoft.com/office/drawing/2014/main" id="{5BCB2CDE-5C58-75E3-70CF-DD46C4EE13DA}"/>
              </a:ext>
            </a:extLst>
          </p:cNvPr>
          <p:cNvSpPr txBox="1"/>
          <p:nvPr/>
        </p:nvSpPr>
        <p:spPr>
          <a:xfrm>
            <a:off x="25890881" y="9860700"/>
            <a:ext cx="3105227" cy="643766"/>
          </a:xfrm>
          <a:prstGeom prst="rect">
            <a:avLst/>
          </a:prstGeom>
          <a:noFill/>
        </p:spPr>
        <p:txBody>
          <a:bodyPr wrap="square">
            <a:spAutoFit/>
          </a:bodyPr>
          <a:lstStyle/>
          <a:p>
            <a:pPr defTabSz="914507">
              <a:lnSpc>
                <a:spcPts val="4320"/>
              </a:lnSpc>
              <a:defRPr/>
            </a:pPr>
            <a:r>
              <a:rPr lang="es-MX" sz="3600" b="1" dirty="0">
                <a:solidFill>
                  <a:srgbClr val="FFFFFF"/>
                </a:solidFill>
                <a:latin typeface="Arial"/>
              </a:rPr>
              <a:t>NIIF S1 y S2</a:t>
            </a:r>
          </a:p>
        </p:txBody>
      </p:sp>
      <p:sp>
        <p:nvSpPr>
          <p:cNvPr id="34" name="TextBox 33">
            <a:extLst>
              <a:ext uri="{FF2B5EF4-FFF2-40B4-BE49-F238E27FC236}">
                <a16:creationId xmlns:a16="http://schemas.microsoft.com/office/drawing/2014/main" id="{535348EB-7748-31BD-8E77-7E65B5646D74}"/>
              </a:ext>
            </a:extLst>
          </p:cNvPr>
          <p:cNvSpPr txBox="1"/>
          <p:nvPr/>
        </p:nvSpPr>
        <p:spPr>
          <a:xfrm>
            <a:off x="37483795" y="9860700"/>
            <a:ext cx="3012282" cy="1195199"/>
          </a:xfrm>
          <a:prstGeom prst="rect">
            <a:avLst/>
          </a:prstGeom>
          <a:noFill/>
        </p:spPr>
        <p:txBody>
          <a:bodyPr wrap="square">
            <a:spAutoFit/>
          </a:bodyPr>
          <a:lstStyle/>
          <a:p>
            <a:pPr defTabSz="914507">
              <a:lnSpc>
                <a:spcPts val="4320"/>
              </a:lnSpc>
              <a:defRPr/>
            </a:pPr>
            <a:r>
              <a:rPr lang="es-MX" sz="3600" b="1" dirty="0">
                <a:solidFill>
                  <a:srgbClr val="FFFFFF"/>
                </a:solidFill>
                <a:latin typeface="Arial"/>
              </a:rPr>
              <a:t>Preguntas y respuestas</a:t>
            </a:r>
          </a:p>
        </p:txBody>
      </p:sp>
      <p:sp>
        <p:nvSpPr>
          <p:cNvPr id="38" name="TextBox 37">
            <a:extLst>
              <a:ext uri="{FF2B5EF4-FFF2-40B4-BE49-F238E27FC236}">
                <a16:creationId xmlns:a16="http://schemas.microsoft.com/office/drawing/2014/main" id="{F6CCF154-637A-F5E4-0294-845275F66246}"/>
              </a:ext>
            </a:extLst>
          </p:cNvPr>
          <p:cNvSpPr txBox="1"/>
          <p:nvPr/>
        </p:nvSpPr>
        <p:spPr>
          <a:xfrm>
            <a:off x="31633350" y="9860700"/>
            <a:ext cx="3953937" cy="1746632"/>
          </a:xfrm>
          <a:prstGeom prst="rect">
            <a:avLst/>
          </a:prstGeom>
          <a:noFill/>
        </p:spPr>
        <p:txBody>
          <a:bodyPr wrap="square">
            <a:spAutoFit/>
          </a:bodyPr>
          <a:lstStyle/>
          <a:p>
            <a:pPr defTabSz="914507">
              <a:lnSpc>
                <a:spcPts val="4320"/>
              </a:lnSpc>
              <a:defRPr/>
            </a:pPr>
            <a:r>
              <a:rPr lang="es-MX" sz="3600" b="1" dirty="0">
                <a:solidFill>
                  <a:srgbClr val="FFFFFF"/>
                </a:solidFill>
                <a:latin typeface="Arial"/>
              </a:rPr>
              <a:t>Importancia del aseguramiento independiente</a:t>
            </a:r>
          </a:p>
        </p:txBody>
      </p:sp>
      <p:sp>
        <p:nvSpPr>
          <p:cNvPr id="54" name="Shape 8">
            <a:extLst>
              <a:ext uri="{FF2B5EF4-FFF2-40B4-BE49-F238E27FC236}">
                <a16:creationId xmlns:a16="http://schemas.microsoft.com/office/drawing/2014/main" id="{0F1C210F-74DF-0495-7971-FDA5E7483649}"/>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chemeClr val="bg1"/>
                </a:solidFill>
                <a:latin typeface="Arial" panose="020B0604020202020204" pitchFamily="34" charset="0"/>
                <a:cs typeface="Arial" panose="020B0604020202020204" pitchFamily="34" charset="0"/>
              </a:rPr>
              <a:pPr/>
              <a:t>3</a:t>
            </a:fld>
            <a:endParaRPr lang="en-GB"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3780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23AC4-98C8-91E9-08DE-A0391EE179D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C5AA3E0-E679-C4AE-95CE-9DEE4FCADD0B}"/>
              </a:ext>
            </a:extLst>
          </p:cNvPr>
          <p:cNvSpPr txBox="1"/>
          <p:nvPr/>
        </p:nvSpPr>
        <p:spPr>
          <a:xfrm>
            <a:off x="2385159" y="751325"/>
            <a:ext cx="40934541" cy="2092881"/>
          </a:xfrm>
          <a:prstGeom prst="rect">
            <a:avLst/>
          </a:prstGeom>
          <a:noFill/>
        </p:spPr>
        <p:txBody>
          <a:bodyPr wrap="square" rtlCol="0">
            <a:spAutoFit/>
          </a:bodyPr>
          <a:lstStyle/>
          <a:p>
            <a:r>
              <a:rPr lang="es-MX" sz="13000" dirty="0">
                <a:solidFill>
                  <a:srgbClr val="00338D"/>
                </a:solidFill>
                <a:latin typeface="KPMG Bold" panose="020B0803030202040204" pitchFamily="34" charset="0"/>
              </a:rPr>
              <a:t>Aspectos ASG: impactos, riesgos y oportunidades (IRO)</a:t>
            </a:r>
          </a:p>
        </p:txBody>
      </p:sp>
      <p:sp>
        <p:nvSpPr>
          <p:cNvPr id="11" name="Shape 8">
            <a:extLst>
              <a:ext uri="{FF2B5EF4-FFF2-40B4-BE49-F238E27FC236}">
                <a16:creationId xmlns:a16="http://schemas.microsoft.com/office/drawing/2014/main" id="{BDBA1F07-E12C-BB6F-FEBF-C8ECF0D33A23}"/>
              </a:ext>
            </a:extLst>
          </p:cNvPr>
          <p:cNvSpPr txBox="1">
            <a:spLocks/>
          </p:cNvSpPr>
          <p:nvPr/>
        </p:nvSpPr>
        <p:spPr>
          <a:xfrm>
            <a:off x="12328565"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4</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43D420FC-AF7F-6471-51FF-5463A6EB70E5}"/>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rgbClr val="00338D"/>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53E4947B-A1B0-7FAE-2B83-026E442D9A3E}"/>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2D4CE379-93FC-4989-F728-1FC776903CF3}"/>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0C2B0CA3-91A2-8AC7-1AC6-31541B629F80}"/>
              </a:ext>
            </a:extLst>
          </p:cNvPr>
          <p:cNvCxnSpPr>
            <a:cxnSpLocks/>
          </p:cNvCxnSpPr>
          <p:nvPr/>
        </p:nvCxnSpPr>
        <p:spPr>
          <a:xfrm>
            <a:off x="40606106" y="12999551"/>
            <a:ext cx="0" cy="795772"/>
          </a:xfrm>
          <a:prstGeom prst="line">
            <a:avLst/>
          </a:prstGeom>
          <a:ln w="57150">
            <a:solidFill>
              <a:srgbClr val="00338D"/>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B22BC47-7250-317B-36E4-15D8D313218B}"/>
              </a:ext>
            </a:extLst>
          </p:cNvPr>
          <p:cNvSpPr/>
          <p:nvPr/>
        </p:nvSpPr>
        <p:spPr>
          <a:xfrm>
            <a:off x="2385159" y="3706545"/>
            <a:ext cx="12194589" cy="78877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s-MX" sz="1500" dirty="0">
              <a:solidFill>
                <a:schemeClr val="bg1"/>
              </a:solidFill>
            </a:endParaRPr>
          </a:p>
        </p:txBody>
      </p:sp>
      <p:sp>
        <p:nvSpPr>
          <p:cNvPr id="5" name="Rectangle 4">
            <a:extLst>
              <a:ext uri="{FF2B5EF4-FFF2-40B4-BE49-F238E27FC236}">
                <a16:creationId xmlns:a16="http://schemas.microsoft.com/office/drawing/2014/main" id="{7DE52177-8306-F290-F7EA-F7F9CFF02899}"/>
              </a:ext>
            </a:extLst>
          </p:cNvPr>
          <p:cNvSpPr/>
          <p:nvPr/>
        </p:nvSpPr>
        <p:spPr>
          <a:xfrm>
            <a:off x="15821245" y="3706545"/>
            <a:ext cx="12194589" cy="7887774"/>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s-MX" sz="1500" dirty="0">
              <a:solidFill>
                <a:schemeClr val="bg1"/>
              </a:solidFill>
            </a:endParaRPr>
          </a:p>
        </p:txBody>
      </p:sp>
      <p:sp>
        <p:nvSpPr>
          <p:cNvPr id="6" name="Rectangle 5">
            <a:extLst>
              <a:ext uri="{FF2B5EF4-FFF2-40B4-BE49-F238E27FC236}">
                <a16:creationId xmlns:a16="http://schemas.microsoft.com/office/drawing/2014/main" id="{17D535CE-7E7F-6D51-E157-74583AD1FCBD}"/>
              </a:ext>
            </a:extLst>
          </p:cNvPr>
          <p:cNvSpPr/>
          <p:nvPr/>
        </p:nvSpPr>
        <p:spPr>
          <a:xfrm>
            <a:off x="29257332" y="3706545"/>
            <a:ext cx="12194589" cy="7887774"/>
          </a:xfrm>
          <a:prstGeom prst="rect">
            <a:avLst/>
          </a:prstGeom>
          <a:solidFill>
            <a:srgbClr val="0F233C"/>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s-MX" sz="1500" dirty="0">
              <a:solidFill>
                <a:schemeClr val="bg1"/>
              </a:solidFill>
            </a:endParaRPr>
          </a:p>
        </p:txBody>
      </p:sp>
      <p:sp>
        <p:nvSpPr>
          <p:cNvPr id="8" name="TextBox 7">
            <a:extLst>
              <a:ext uri="{FF2B5EF4-FFF2-40B4-BE49-F238E27FC236}">
                <a16:creationId xmlns:a16="http://schemas.microsoft.com/office/drawing/2014/main" id="{FA642D0E-5A57-8022-4BB8-32CF56A85FA5}"/>
              </a:ext>
            </a:extLst>
          </p:cNvPr>
          <p:cNvSpPr txBox="1"/>
          <p:nvPr/>
        </p:nvSpPr>
        <p:spPr>
          <a:xfrm>
            <a:off x="18232727" y="4039342"/>
            <a:ext cx="3542027" cy="1200329"/>
          </a:xfrm>
          <a:prstGeom prst="rect">
            <a:avLst/>
          </a:prstGeom>
          <a:noFill/>
        </p:spPr>
        <p:txBody>
          <a:bodyPr wrap="square">
            <a:spAutoFit/>
          </a:bodyPr>
          <a:lstStyle/>
          <a:p>
            <a:pPr defTabSz="914507">
              <a:spcAft>
                <a:spcPts val="600"/>
              </a:spcAft>
              <a:defRPr/>
            </a:pPr>
            <a:r>
              <a:rPr lang="es-MX" sz="7200" b="1" dirty="0">
                <a:solidFill>
                  <a:schemeClr val="bg1"/>
                </a:solidFill>
                <a:latin typeface="KPMG Bold"/>
              </a:rPr>
              <a:t>Sociales</a:t>
            </a:r>
          </a:p>
        </p:txBody>
      </p:sp>
      <p:pic>
        <p:nvPicPr>
          <p:cNvPr id="9" name="Graphic 8" descr="Users with solid fill">
            <a:extLst>
              <a:ext uri="{FF2B5EF4-FFF2-40B4-BE49-F238E27FC236}">
                <a16:creationId xmlns:a16="http://schemas.microsoft.com/office/drawing/2014/main" id="{7C8CC518-A34F-8E4F-90F2-1FE28BC6A3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296274" y="3843260"/>
            <a:ext cx="1712627" cy="1712627"/>
          </a:xfrm>
          <a:prstGeom prst="rect">
            <a:avLst/>
          </a:prstGeom>
          <a:effectLst/>
        </p:spPr>
      </p:pic>
      <p:sp>
        <p:nvSpPr>
          <p:cNvPr id="10" name="TextBox 9">
            <a:extLst>
              <a:ext uri="{FF2B5EF4-FFF2-40B4-BE49-F238E27FC236}">
                <a16:creationId xmlns:a16="http://schemas.microsoft.com/office/drawing/2014/main" id="{4D5CF762-4183-83C8-7D8B-7D2D78E7F443}"/>
              </a:ext>
            </a:extLst>
          </p:cNvPr>
          <p:cNvSpPr txBox="1"/>
          <p:nvPr/>
        </p:nvSpPr>
        <p:spPr>
          <a:xfrm>
            <a:off x="4520116" y="4039342"/>
            <a:ext cx="4668821" cy="1200329"/>
          </a:xfrm>
          <a:prstGeom prst="rect">
            <a:avLst/>
          </a:prstGeom>
          <a:noFill/>
        </p:spPr>
        <p:txBody>
          <a:bodyPr wrap="square">
            <a:spAutoFit/>
          </a:bodyPr>
          <a:lstStyle/>
          <a:p>
            <a:pPr defTabSz="914507">
              <a:spcAft>
                <a:spcPts val="600"/>
              </a:spcAft>
              <a:defRPr/>
            </a:pPr>
            <a:r>
              <a:rPr lang="es-MX" sz="7200" b="1" dirty="0">
                <a:solidFill>
                  <a:schemeClr val="bg1"/>
                </a:solidFill>
                <a:latin typeface="KPMG Bold"/>
              </a:rPr>
              <a:t>Ambientales</a:t>
            </a:r>
            <a:endParaRPr lang="es-MX" sz="6000" b="1" dirty="0">
              <a:solidFill>
                <a:schemeClr val="bg1"/>
              </a:solidFill>
              <a:latin typeface="KPMG Bold"/>
            </a:endParaRPr>
          </a:p>
        </p:txBody>
      </p:sp>
      <p:pic>
        <p:nvPicPr>
          <p:cNvPr id="12" name="Graphic 11" descr="Open hand with plant with solid fill">
            <a:extLst>
              <a:ext uri="{FF2B5EF4-FFF2-40B4-BE49-F238E27FC236}">
                <a16:creationId xmlns:a16="http://schemas.microsoft.com/office/drawing/2014/main" id="{7FBF8A3B-48D0-E0CC-1FF9-2AD5A66A15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65842" y="3910794"/>
            <a:ext cx="1577558" cy="1577558"/>
          </a:xfrm>
          <a:prstGeom prst="rect">
            <a:avLst/>
          </a:prstGeom>
          <a:effectLst/>
        </p:spPr>
      </p:pic>
      <p:sp>
        <p:nvSpPr>
          <p:cNvPr id="22" name="TextBox 21">
            <a:extLst>
              <a:ext uri="{FF2B5EF4-FFF2-40B4-BE49-F238E27FC236}">
                <a16:creationId xmlns:a16="http://schemas.microsoft.com/office/drawing/2014/main" id="{0EEA3AAF-EBF6-CFBC-2F19-DF17D1F47E05}"/>
              </a:ext>
            </a:extLst>
          </p:cNvPr>
          <p:cNvSpPr txBox="1"/>
          <p:nvPr/>
        </p:nvSpPr>
        <p:spPr>
          <a:xfrm>
            <a:off x="31554028" y="4039342"/>
            <a:ext cx="6124631" cy="1200329"/>
          </a:xfrm>
          <a:prstGeom prst="rect">
            <a:avLst/>
          </a:prstGeom>
          <a:noFill/>
        </p:spPr>
        <p:txBody>
          <a:bodyPr wrap="square">
            <a:spAutoFit/>
          </a:bodyPr>
          <a:lstStyle/>
          <a:p>
            <a:pPr defTabSz="914507">
              <a:spcAft>
                <a:spcPts val="600"/>
              </a:spcAft>
              <a:defRPr/>
            </a:pPr>
            <a:r>
              <a:rPr lang="es-MX" sz="7200" b="1" dirty="0">
                <a:solidFill>
                  <a:schemeClr val="bg1"/>
                </a:solidFill>
                <a:latin typeface="KPMG Bold"/>
              </a:rPr>
              <a:t>Gobierno corporativo</a:t>
            </a:r>
          </a:p>
        </p:txBody>
      </p:sp>
      <p:pic>
        <p:nvPicPr>
          <p:cNvPr id="23" name="Graphic 22" descr="Scales of justice with solid fill">
            <a:extLst>
              <a:ext uri="{FF2B5EF4-FFF2-40B4-BE49-F238E27FC236}">
                <a16:creationId xmlns:a16="http://schemas.microsoft.com/office/drawing/2014/main" id="{0FCDF8E9-07C1-B5DC-B5BC-D90331D834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825319" y="3976456"/>
            <a:ext cx="1446235" cy="1446235"/>
          </a:xfrm>
          <a:prstGeom prst="rect">
            <a:avLst/>
          </a:prstGeom>
          <a:effectLst/>
        </p:spPr>
      </p:pic>
      <p:sp>
        <p:nvSpPr>
          <p:cNvPr id="35" name="TextBox 34">
            <a:extLst>
              <a:ext uri="{FF2B5EF4-FFF2-40B4-BE49-F238E27FC236}">
                <a16:creationId xmlns:a16="http://schemas.microsoft.com/office/drawing/2014/main" id="{D32C9214-009A-6451-7CFD-3E95565B9E10}"/>
              </a:ext>
            </a:extLst>
          </p:cNvPr>
          <p:cNvSpPr txBox="1"/>
          <p:nvPr/>
        </p:nvSpPr>
        <p:spPr>
          <a:xfrm>
            <a:off x="2823731" y="5621554"/>
            <a:ext cx="10231869" cy="5262979"/>
          </a:xfrm>
          <a:prstGeom prst="rect">
            <a:avLst/>
          </a:prstGeom>
          <a:noFill/>
        </p:spPr>
        <p:txBody>
          <a:bodyPr wrap="square" lIns="91440" tIns="45720" rIns="91440" bIns="45720" anchor="t">
            <a:spAutoFit/>
          </a:bodyPr>
          <a:lstStyle/>
          <a:p>
            <a:pPr marL="285783" indent="-285783">
              <a:buFont typeface="Arial" panose="020B0604020202020204" pitchFamily="34" charset="0"/>
              <a:buChar char="•"/>
              <a:defRPr/>
            </a:pPr>
            <a:r>
              <a:rPr lang="es-MX" sz="2800" dirty="0">
                <a:solidFill>
                  <a:srgbClr val="FFFFFF"/>
                </a:solidFill>
              </a:rPr>
              <a:t>Interrupciones en la cadena de suministro derivadas de desastres naturales</a:t>
            </a:r>
          </a:p>
          <a:p>
            <a:pPr marL="285783" indent="-285783">
              <a:buFont typeface="Arial" panose="020B0604020202020204" pitchFamily="34" charset="0"/>
              <a:buChar char="•"/>
              <a:defRPr/>
            </a:pPr>
            <a:r>
              <a:rPr lang="es-MX" sz="2800" dirty="0">
                <a:solidFill>
                  <a:srgbClr val="FFFFFF"/>
                </a:solidFill>
              </a:rPr>
              <a:t>Mayor costo de las operaciones de descarbonización</a:t>
            </a:r>
          </a:p>
          <a:p>
            <a:pPr marL="285783" indent="-285783">
              <a:buFont typeface="Arial" panose="020B0604020202020204" pitchFamily="34" charset="0"/>
              <a:buChar char="•"/>
              <a:defRPr/>
            </a:pPr>
            <a:r>
              <a:rPr lang="es-MX" sz="2800" dirty="0">
                <a:solidFill>
                  <a:srgbClr val="FFFFFF"/>
                </a:solidFill>
              </a:rPr>
              <a:t>Escasez de recursos naturales</a:t>
            </a:r>
          </a:p>
          <a:p>
            <a:pPr marL="285783" indent="-285783">
              <a:buFont typeface="Arial" panose="020B0604020202020204" pitchFamily="34" charset="0"/>
              <a:buChar char="•"/>
              <a:defRPr/>
            </a:pPr>
            <a:r>
              <a:rPr lang="es-MX" sz="2800" dirty="0">
                <a:solidFill>
                  <a:srgbClr val="FFFFFF"/>
                </a:solidFill>
              </a:rPr>
              <a:t>Nuevas leyes ambientales </a:t>
            </a:r>
          </a:p>
          <a:p>
            <a:pPr marL="285783" indent="-285783">
              <a:buFont typeface="Arial" panose="020B0604020202020204" pitchFamily="34" charset="0"/>
              <a:buChar char="•"/>
              <a:defRPr/>
            </a:pPr>
            <a:r>
              <a:rPr lang="es-MX" sz="2800" dirty="0">
                <a:solidFill>
                  <a:srgbClr val="FFFFFF"/>
                </a:solidFill>
              </a:rPr>
              <a:t>Gestión de energía</a:t>
            </a:r>
          </a:p>
          <a:p>
            <a:pPr marL="285783" indent="-285783">
              <a:buFont typeface="Arial" panose="020B0604020202020204" pitchFamily="34" charset="0"/>
              <a:buChar char="•"/>
              <a:defRPr/>
            </a:pPr>
            <a:r>
              <a:rPr lang="es-MX" sz="2800" dirty="0">
                <a:solidFill>
                  <a:srgbClr val="FFFFFF"/>
                </a:solidFill>
              </a:rPr>
              <a:t>Eficiencia de recursos y circularidad </a:t>
            </a:r>
          </a:p>
          <a:p>
            <a:pPr marL="285783" indent="-285783">
              <a:buFont typeface="Arial" panose="020B0604020202020204" pitchFamily="34" charset="0"/>
              <a:buChar char="•"/>
              <a:defRPr/>
            </a:pPr>
            <a:r>
              <a:rPr lang="es-MX" sz="2800" dirty="0">
                <a:solidFill>
                  <a:srgbClr val="FFFFFF"/>
                </a:solidFill>
              </a:rPr>
              <a:t>Estrategia climática</a:t>
            </a:r>
          </a:p>
          <a:p>
            <a:pPr marL="285783" indent="-285783">
              <a:buFont typeface="Arial" panose="020B0604020202020204" pitchFamily="34" charset="0"/>
              <a:buChar char="•"/>
              <a:defRPr/>
            </a:pPr>
            <a:r>
              <a:rPr lang="es-MX" sz="2800" dirty="0">
                <a:solidFill>
                  <a:srgbClr val="FFFFFF"/>
                </a:solidFill>
              </a:rPr>
              <a:t>Desperdicio de alimentos y residuos</a:t>
            </a:r>
          </a:p>
          <a:p>
            <a:pPr marL="285783" indent="-285783">
              <a:buFont typeface="Arial" panose="020B0604020202020204" pitchFamily="34" charset="0"/>
              <a:buChar char="•"/>
              <a:defRPr/>
            </a:pPr>
            <a:r>
              <a:rPr lang="es-MX" sz="2800" dirty="0">
                <a:solidFill>
                  <a:srgbClr val="FFFFFF"/>
                </a:solidFill>
              </a:rPr>
              <a:t>Gestión de los recursos hídricos</a:t>
            </a:r>
          </a:p>
          <a:p>
            <a:pPr marL="285783" indent="-285783">
              <a:buFont typeface="Arial" panose="020B0604020202020204" pitchFamily="34" charset="0"/>
              <a:buChar char="•"/>
              <a:defRPr/>
            </a:pPr>
            <a:r>
              <a:rPr lang="es-MX" sz="2800" dirty="0">
                <a:solidFill>
                  <a:srgbClr val="FFFFFF"/>
                </a:solidFill>
              </a:rPr>
              <a:t>Biodiversidad</a:t>
            </a:r>
          </a:p>
          <a:p>
            <a:pPr marL="285783" indent="-285783">
              <a:buFont typeface="Arial" panose="020B0604020202020204" pitchFamily="34" charset="0"/>
              <a:buChar char="•"/>
              <a:defRPr/>
            </a:pPr>
            <a:r>
              <a:rPr lang="es-MX" sz="2800" dirty="0">
                <a:solidFill>
                  <a:srgbClr val="FFFFFF"/>
                </a:solidFill>
              </a:rPr>
              <a:t>Economía circular</a:t>
            </a:r>
          </a:p>
        </p:txBody>
      </p:sp>
      <p:sp>
        <p:nvSpPr>
          <p:cNvPr id="45" name="TextBox 44">
            <a:extLst>
              <a:ext uri="{FF2B5EF4-FFF2-40B4-BE49-F238E27FC236}">
                <a16:creationId xmlns:a16="http://schemas.microsoft.com/office/drawing/2014/main" id="{DA6E33A6-FD57-A8A7-39D3-438809457BC3}"/>
              </a:ext>
            </a:extLst>
          </p:cNvPr>
          <p:cNvSpPr txBox="1"/>
          <p:nvPr/>
        </p:nvSpPr>
        <p:spPr>
          <a:xfrm>
            <a:off x="16296274" y="5621554"/>
            <a:ext cx="9764126" cy="4832092"/>
          </a:xfrm>
          <a:prstGeom prst="rect">
            <a:avLst/>
          </a:prstGeom>
          <a:noFill/>
        </p:spPr>
        <p:txBody>
          <a:bodyPr wrap="square" lIns="91440" tIns="45720" rIns="91440" bIns="45720" anchor="t">
            <a:spAutoFit/>
          </a:bodyPr>
          <a:lstStyle/>
          <a:p>
            <a:pPr marL="285783" indent="-285783" defTabSz="914507">
              <a:buFont typeface="Arial" panose="020B0604020202020204" pitchFamily="34" charset="0"/>
              <a:buChar char="•"/>
              <a:defRPr/>
            </a:pPr>
            <a:r>
              <a:rPr lang="es-MX" sz="2800" dirty="0">
                <a:solidFill>
                  <a:srgbClr val="FFFFFF"/>
                </a:solidFill>
              </a:rPr>
              <a:t>Salud y seguridad laboral</a:t>
            </a:r>
          </a:p>
          <a:p>
            <a:pPr marL="285783" indent="-285783" defTabSz="914507">
              <a:buFont typeface="Arial" panose="020B0604020202020204" pitchFamily="34" charset="0"/>
              <a:buChar char="•"/>
              <a:defRPr/>
            </a:pPr>
            <a:r>
              <a:rPr lang="es-MX" sz="2800" dirty="0">
                <a:solidFill>
                  <a:srgbClr val="FFFFFF"/>
                </a:solidFill>
              </a:rPr>
              <a:t>Impacto social o comunitario</a:t>
            </a:r>
          </a:p>
          <a:p>
            <a:pPr marL="285783" indent="-285783" defTabSz="914507">
              <a:buFont typeface="Arial" panose="020B0604020202020204" pitchFamily="34" charset="0"/>
              <a:buChar char="•"/>
              <a:defRPr/>
            </a:pPr>
            <a:r>
              <a:rPr lang="es-MX" sz="2800" dirty="0">
                <a:solidFill>
                  <a:srgbClr val="FFFFFF"/>
                </a:solidFill>
              </a:rPr>
              <a:t>Derechos humanos</a:t>
            </a:r>
          </a:p>
          <a:p>
            <a:pPr marL="285783" indent="-285783">
              <a:buFont typeface="Arial" panose="020B0604020202020204" pitchFamily="34" charset="0"/>
              <a:buChar char="•"/>
              <a:defRPr/>
            </a:pPr>
            <a:r>
              <a:rPr lang="es-MX" sz="2800" dirty="0">
                <a:solidFill>
                  <a:srgbClr val="FFFFFF"/>
                </a:solidFill>
              </a:rPr>
              <a:t>Riesgos de enfermedades transmisibles y pandemias</a:t>
            </a:r>
          </a:p>
          <a:p>
            <a:pPr marL="285783" indent="-285783">
              <a:buFont typeface="Arial" panose="020B0604020202020204" pitchFamily="34" charset="0"/>
              <a:buChar char="•"/>
              <a:defRPr/>
            </a:pPr>
            <a:r>
              <a:rPr lang="es-MX" sz="2800" dirty="0">
                <a:solidFill>
                  <a:srgbClr val="FFFFFF"/>
                </a:solidFill>
                <a:cs typeface="Arial"/>
              </a:rPr>
              <a:t>Terrorismo y conflicto armado, inestabilidad política y social, y disturbios</a:t>
            </a:r>
          </a:p>
          <a:p>
            <a:pPr marL="285783" indent="-285783">
              <a:buFont typeface="Arial" panose="020B0604020202020204" pitchFamily="34" charset="0"/>
              <a:buChar char="•"/>
              <a:defRPr/>
            </a:pPr>
            <a:r>
              <a:rPr lang="es-MX" sz="2800" dirty="0">
                <a:solidFill>
                  <a:srgbClr val="FFFFFF"/>
                </a:solidFill>
                <a:cs typeface="Arial"/>
              </a:rPr>
              <a:t>Atracción y retención de talento </a:t>
            </a:r>
          </a:p>
          <a:p>
            <a:pPr marL="285783" indent="-285783">
              <a:buFont typeface="Arial" panose="020B0604020202020204" pitchFamily="34" charset="0"/>
              <a:buChar char="•"/>
              <a:defRPr/>
            </a:pPr>
            <a:r>
              <a:rPr lang="es-MX" sz="2800" dirty="0">
                <a:solidFill>
                  <a:srgbClr val="FFFFFF"/>
                </a:solidFill>
                <a:cs typeface="Arial"/>
              </a:rPr>
              <a:t>Diversidad e inclusión entre colaboradores</a:t>
            </a:r>
          </a:p>
          <a:p>
            <a:pPr marL="285783" indent="-285783">
              <a:buFont typeface="Arial" panose="020B0604020202020204" pitchFamily="34" charset="0"/>
              <a:buChar char="•"/>
              <a:defRPr/>
            </a:pPr>
            <a:r>
              <a:rPr lang="es-MX" sz="2800" dirty="0">
                <a:solidFill>
                  <a:srgbClr val="FFFFFF"/>
                </a:solidFill>
                <a:cs typeface="Arial"/>
              </a:rPr>
              <a:t>Programas de formación</a:t>
            </a:r>
          </a:p>
          <a:p>
            <a:pPr marL="285783" indent="-285783">
              <a:buFont typeface="Arial" panose="020B0604020202020204" pitchFamily="34" charset="0"/>
              <a:buChar char="•"/>
              <a:defRPr/>
            </a:pPr>
            <a:r>
              <a:rPr lang="es-MX" sz="2800" dirty="0">
                <a:solidFill>
                  <a:srgbClr val="FFFFFF"/>
                </a:solidFill>
                <a:cs typeface="Arial"/>
              </a:rPr>
              <a:t>Seguridad alimentaria </a:t>
            </a:r>
          </a:p>
          <a:p>
            <a:pPr marL="285783" indent="-285783">
              <a:buFont typeface="Arial" panose="020B0604020202020204" pitchFamily="34" charset="0"/>
              <a:buChar char="•"/>
              <a:defRPr/>
            </a:pPr>
            <a:r>
              <a:rPr lang="es-MX" sz="2800" dirty="0">
                <a:solidFill>
                  <a:srgbClr val="FFFFFF"/>
                </a:solidFill>
                <a:cs typeface="Arial"/>
              </a:rPr>
              <a:t>Desarrollo del capital humano</a:t>
            </a:r>
          </a:p>
        </p:txBody>
      </p:sp>
      <p:sp>
        <p:nvSpPr>
          <p:cNvPr id="46" name="TextBox 45">
            <a:extLst>
              <a:ext uri="{FF2B5EF4-FFF2-40B4-BE49-F238E27FC236}">
                <a16:creationId xmlns:a16="http://schemas.microsoft.com/office/drawing/2014/main" id="{F7F3BF9A-6B51-6887-9693-40977C6F53F1}"/>
              </a:ext>
            </a:extLst>
          </p:cNvPr>
          <p:cNvSpPr txBox="1"/>
          <p:nvPr/>
        </p:nvSpPr>
        <p:spPr>
          <a:xfrm>
            <a:off x="29801691" y="5621554"/>
            <a:ext cx="10804415" cy="5262979"/>
          </a:xfrm>
          <a:prstGeom prst="rect">
            <a:avLst/>
          </a:prstGeom>
          <a:noFill/>
        </p:spPr>
        <p:txBody>
          <a:bodyPr wrap="square" lIns="91440" tIns="45720" rIns="91440" bIns="45720" anchor="t">
            <a:spAutoFit/>
          </a:bodyPr>
          <a:lstStyle/>
          <a:p>
            <a:pPr marL="285783" indent="-285783">
              <a:buFont typeface="Arial" panose="020B0604020202020204" pitchFamily="34" charset="0"/>
              <a:buChar char="•"/>
              <a:defRPr/>
            </a:pPr>
            <a:r>
              <a:rPr lang="es-MX" sz="2800" dirty="0">
                <a:solidFill>
                  <a:srgbClr val="FFFFFF"/>
                </a:solidFill>
              </a:rPr>
              <a:t>Desarrollo de productos y servicios</a:t>
            </a:r>
          </a:p>
          <a:p>
            <a:pPr marL="285783" indent="-285783">
              <a:buFont typeface="Arial" panose="020B0604020202020204" pitchFamily="34" charset="0"/>
              <a:buChar char="•"/>
              <a:defRPr/>
            </a:pPr>
            <a:r>
              <a:rPr lang="es-MX" sz="2800" dirty="0">
                <a:solidFill>
                  <a:srgbClr val="FFFFFF"/>
                </a:solidFill>
              </a:rPr>
              <a:t>Ética e integridad</a:t>
            </a:r>
          </a:p>
          <a:p>
            <a:pPr marL="285783" indent="-285783">
              <a:buFont typeface="Arial" panose="020B0604020202020204" pitchFamily="34" charset="0"/>
              <a:buChar char="•"/>
              <a:defRPr/>
            </a:pPr>
            <a:r>
              <a:rPr lang="es-MX" sz="2800" dirty="0">
                <a:solidFill>
                  <a:srgbClr val="FFFFFF"/>
                </a:solidFill>
              </a:rPr>
              <a:t>Gestión del relacionamiento con clientes</a:t>
            </a:r>
          </a:p>
          <a:p>
            <a:pPr marL="285783" indent="-285783" defTabSz="914507">
              <a:buFont typeface="Arial" panose="020B0604020202020204" pitchFamily="34" charset="0"/>
              <a:buChar char="•"/>
              <a:defRPr/>
            </a:pPr>
            <a:r>
              <a:rPr lang="es-MX" sz="2800" dirty="0">
                <a:solidFill>
                  <a:srgbClr val="FFFFFF"/>
                </a:solidFill>
              </a:rPr>
              <a:t>Mayor necesidad de </a:t>
            </a:r>
            <a:r>
              <a:rPr lang="es-MX" sz="2800" b="1" dirty="0">
                <a:solidFill>
                  <a:srgbClr val="FFFFFF"/>
                </a:solidFill>
              </a:rPr>
              <a:t>datos</a:t>
            </a:r>
            <a:r>
              <a:rPr lang="es-MX" sz="2800" dirty="0">
                <a:solidFill>
                  <a:srgbClr val="FFFFFF"/>
                </a:solidFill>
              </a:rPr>
              <a:t> de la </a:t>
            </a:r>
            <a:r>
              <a:rPr lang="es-MX" sz="2800" b="1" dirty="0">
                <a:solidFill>
                  <a:srgbClr val="FFFFFF"/>
                </a:solidFill>
              </a:rPr>
              <a:t>cadena de suministro</a:t>
            </a:r>
            <a:r>
              <a:rPr lang="es-MX" sz="2800" dirty="0">
                <a:solidFill>
                  <a:srgbClr val="FFFFFF"/>
                </a:solidFill>
              </a:rPr>
              <a:t> para cumplir con los objetivos de informes de sostenibilidad, regulatorios y de seguridad</a:t>
            </a:r>
            <a:endParaRPr lang="es-MX" sz="2800" dirty="0">
              <a:cs typeface="Arial"/>
            </a:endParaRPr>
          </a:p>
          <a:p>
            <a:pPr marL="285783" indent="-285783" defTabSz="914507">
              <a:buFont typeface="Arial" panose="020B0604020202020204" pitchFamily="34" charset="0"/>
              <a:buChar char="•"/>
              <a:defRPr/>
            </a:pPr>
            <a:r>
              <a:rPr lang="es-MX" sz="2800" dirty="0">
                <a:solidFill>
                  <a:srgbClr val="FFFFFF"/>
                </a:solidFill>
              </a:rPr>
              <a:t>Etiquetado y </a:t>
            </a:r>
            <a:r>
              <a:rPr lang="es-MX" sz="2800" i="1" dirty="0">
                <a:solidFill>
                  <a:srgbClr val="FFFFFF"/>
                </a:solidFill>
              </a:rPr>
              <a:t>marketing</a:t>
            </a:r>
            <a:r>
              <a:rPr lang="es-MX" sz="2800" dirty="0">
                <a:solidFill>
                  <a:srgbClr val="FFFFFF"/>
                </a:solidFill>
              </a:rPr>
              <a:t> de productos transparente</a:t>
            </a:r>
          </a:p>
          <a:p>
            <a:pPr marL="285783" indent="-285783" defTabSz="914507">
              <a:buFont typeface="Arial" panose="020B0604020202020204" pitchFamily="34" charset="0"/>
              <a:buChar char="•"/>
              <a:defRPr/>
            </a:pPr>
            <a:r>
              <a:rPr lang="es-MX" sz="2800" dirty="0">
                <a:solidFill>
                  <a:srgbClr val="FFFFFF"/>
                </a:solidFill>
                <a:cs typeface="Arial"/>
              </a:rPr>
              <a:t>Privacidad del cliente</a:t>
            </a:r>
          </a:p>
          <a:p>
            <a:pPr marL="285783" indent="-285783" defTabSz="914507">
              <a:buFont typeface="Arial" panose="020B0604020202020204" pitchFamily="34" charset="0"/>
              <a:buChar char="•"/>
              <a:defRPr/>
            </a:pPr>
            <a:r>
              <a:rPr lang="es-MX" sz="2800" dirty="0">
                <a:solidFill>
                  <a:srgbClr val="FFFFFF"/>
                </a:solidFill>
                <a:cs typeface="Arial"/>
              </a:rPr>
              <a:t>Seguridad del producto</a:t>
            </a:r>
          </a:p>
          <a:p>
            <a:pPr marL="285783" indent="-285783" defTabSz="914507">
              <a:buFont typeface="Arial" panose="020B0604020202020204" pitchFamily="34" charset="0"/>
              <a:buChar char="•"/>
              <a:defRPr/>
            </a:pPr>
            <a:r>
              <a:rPr lang="es-MX" sz="2800" dirty="0">
                <a:solidFill>
                  <a:srgbClr val="FFFFFF"/>
                </a:solidFill>
                <a:cs typeface="Arial"/>
              </a:rPr>
              <a:t>Gestión del ciclo de vida del producto</a:t>
            </a:r>
          </a:p>
          <a:p>
            <a:pPr marL="285783" indent="-285783" defTabSz="914507">
              <a:buFont typeface="Arial" panose="020B0604020202020204" pitchFamily="34" charset="0"/>
              <a:buChar char="•"/>
              <a:defRPr/>
            </a:pPr>
            <a:r>
              <a:rPr lang="es-MX" sz="2800" dirty="0">
                <a:solidFill>
                  <a:srgbClr val="FFFFFF"/>
                </a:solidFill>
                <a:cs typeface="Arial"/>
              </a:rPr>
              <a:t>Gestión de la cadena de suministro</a:t>
            </a:r>
          </a:p>
          <a:p>
            <a:pPr marL="285783" indent="-285783" defTabSz="914507">
              <a:buFont typeface="Arial" panose="020B0604020202020204" pitchFamily="34" charset="0"/>
              <a:buChar char="•"/>
              <a:defRPr/>
            </a:pPr>
            <a:r>
              <a:rPr lang="es-MX" sz="2800" dirty="0">
                <a:solidFill>
                  <a:srgbClr val="FFFFFF"/>
                </a:solidFill>
                <a:cs typeface="Arial"/>
              </a:rPr>
              <a:t>Integridad profesional</a:t>
            </a:r>
          </a:p>
        </p:txBody>
      </p:sp>
      <p:sp>
        <p:nvSpPr>
          <p:cNvPr id="47" name="TextBox 46">
            <a:extLst>
              <a:ext uri="{FF2B5EF4-FFF2-40B4-BE49-F238E27FC236}">
                <a16:creationId xmlns:a16="http://schemas.microsoft.com/office/drawing/2014/main" id="{18777061-78AE-E95C-2B82-D2B1C8354109}"/>
              </a:ext>
            </a:extLst>
          </p:cNvPr>
          <p:cNvSpPr txBox="1"/>
          <p:nvPr/>
        </p:nvSpPr>
        <p:spPr>
          <a:xfrm>
            <a:off x="2385159" y="11946310"/>
            <a:ext cx="16537841" cy="1027338"/>
          </a:xfrm>
          <a:prstGeom prst="rect">
            <a:avLst/>
          </a:prstGeom>
        </p:spPr>
        <p:txBody>
          <a:bodyPr vert="horz" wrap="square" lIns="0" tIns="0" rIns="0" bIns="0" rtlCol="0" anchor="t" anchorCtr="0">
            <a:noAutofit/>
          </a:bodyPr>
          <a:lstStyle/>
          <a:p>
            <a:pPr defTabSz="914507">
              <a:defRPr/>
            </a:pPr>
            <a:r>
              <a:rPr lang="es-MX" b="1" dirty="0">
                <a:solidFill>
                  <a:srgbClr val="00338D"/>
                </a:solidFill>
                <a:latin typeface="Arial"/>
              </a:rPr>
              <a:t>Fuentes: </a:t>
            </a:r>
          </a:p>
          <a:p>
            <a:pPr defTabSz="914507">
              <a:defRPr/>
            </a:pPr>
            <a:r>
              <a:rPr lang="es-MX" i="1" dirty="0" err="1">
                <a:solidFill>
                  <a:srgbClr val="00338D"/>
                </a:solidFill>
                <a:latin typeface="Arial"/>
              </a:rPr>
              <a:t>Fast</a:t>
            </a:r>
            <a:r>
              <a:rPr lang="es-MX" i="1" dirty="0">
                <a:solidFill>
                  <a:srgbClr val="00338D"/>
                </a:solidFill>
                <a:latin typeface="Arial"/>
              </a:rPr>
              <a:t> Moving Consumer Goods (FMCG)</a:t>
            </a:r>
            <a:r>
              <a:rPr lang="es-MX" dirty="0">
                <a:solidFill>
                  <a:srgbClr val="00338D"/>
                </a:solidFill>
                <a:latin typeface="Arial"/>
              </a:rPr>
              <a:t>, KPMG International,</a:t>
            </a:r>
            <a:r>
              <a:rPr lang="es-MX" i="1" dirty="0">
                <a:solidFill>
                  <a:srgbClr val="00338D"/>
                </a:solidFill>
                <a:latin typeface="Arial"/>
              </a:rPr>
              <a:t> </a:t>
            </a:r>
            <a:r>
              <a:rPr lang="es-MX" dirty="0">
                <a:solidFill>
                  <a:srgbClr val="00338D"/>
                </a:solidFill>
                <a:latin typeface="Arial"/>
              </a:rPr>
              <a:t>2024. </a:t>
            </a:r>
          </a:p>
          <a:p>
            <a:pPr defTabSz="914507">
              <a:defRPr/>
            </a:pPr>
            <a:r>
              <a:rPr lang="es-MX" dirty="0">
                <a:solidFill>
                  <a:srgbClr val="00338D"/>
                </a:solidFill>
                <a:latin typeface="Arial"/>
              </a:rPr>
              <a:t>SASB </a:t>
            </a:r>
            <a:r>
              <a:rPr lang="es-MX" dirty="0" err="1">
                <a:solidFill>
                  <a:srgbClr val="00338D"/>
                </a:solidFill>
                <a:latin typeface="Arial"/>
              </a:rPr>
              <a:t>Industry</a:t>
            </a:r>
            <a:r>
              <a:rPr lang="es-MX" dirty="0">
                <a:solidFill>
                  <a:srgbClr val="00338D"/>
                </a:solidFill>
                <a:latin typeface="Arial"/>
              </a:rPr>
              <a:t> </a:t>
            </a:r>
            <a:r>
              <a:rPr lang="es-MX" dirty="0" err="1">
                <a:solidFill>
                  <a:srgbClr val="00338D"/>
                </a:solidFill>
                <a:latin typeface="Arial"/>
              </a:rPr>
              <a:t>Standards</a:t>
            </a:r>
            <a:r>
              <a:rPr lang="es-MX" dirty="0">
                <a:solidFill>
                  <a:srgbClr val="00338D"/>
                </a:solidFill>
                <a:latin typeface="Arial"/>
              </a:rPr>
              <a:t>: “Productos agrícolas” y “Bebidas no alcohólicas”. </a:t>
            </a:r>
          </a:p>
        </p:txBody>
      </p:sp>
      <p:sp>
        <p:nvSpPr>
          <p:cNvPr id="48" name="Shape 8">
            <a:extLst>
              <a:ext uri="{FF2B5EF4-FFF2-40B4-BE49-F238E27FC236}">
                <a16:creationId xmlns:a16="http://schemas.microsoft.com/office/drawing/2014/main" id="{F6DD8278-5CE7-FFEF-F870-56EA9F68746F}"/>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rgbClr val="00338D"/>
                </a:solidFill>
                <a:latin typeface="Arial" panose="020B0604020202020204" pitchFamily="34" charset="0"/>
                <a:cs typeface="Arial" panose="020B0604020202020204" pitchFamily="34" charset="0"/>
              </a:rPr>
              <a:pPr/>
              <a:t>4</a:t>
            </a:fld>
            <a:endParaRPr lang="en-GB" sz="3600" dirty="0">
              <a:solidFill>
                <a:srgbClr val="00338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8544970"/>
      </p:ext>
    </p:extLst>
  </p:cSld>
  <p:clrMapOvr>
    <a:masterClrMapping/>
  </p:clrMapOvr>
  <p:extLst>
    <p:ext uri="{6950BFC3-D8DA-4A85-94F7-54DA5524770B}">
      <p188:commentRel xmlns:p188="http://schemas.microsoft.com/office/powerpoint/2018/8/main"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F3455-8195-FB0A-5C54-6230F1327A2A}"/>
            </a:ext>
          </a:extLst>
        </p:cNvPr>
        <p:cNvGrpSpPr/>
        <p:nvPr/>
      </p:nvGrpSpPr>
      <p:grpSpPr>
        <a:xfrm>
          <a:off x="0" y="0"/>
          <a:ext cx="0" cy="0"/>
          <a:chOff x="0" y="0"/>
          <a:chExt cx="0" cy="0"/>
        </a:xfrm>
      </p:grpSpPr>
      <p:sp>
        <p:nvSpPr>
          <p:cNvPr id="60" name="Rectangle 59">
            <a:extLst>
              <a:ext uri="{FF2B5EF4-FFF2-40B4-BE49-F238E27FC236}">
                <a16:creationId xmlns:a16="http://schemas.microsoft.com/office/drawing/2014/main" id="{3827E478-E386-7326-18EF-9C8395BB093F}"/>
              </a:ext>
            </a:extLst>
          </p:cNvPr>
          <p:cNvSpPr/>
          <p:nvPr/>
        </p:nvSpPr>
        <p:spPr>
          <a:xfrm>
            <a:off x="23588552" y="10145718"/>
            <a:ext cx="14399276" cy="1871999"/>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defTabSz="914507">
              <a:lnSpc>
                <a:spcPct val="70000"/>
              </a:lnSpc>
              <a:spcAft>
                <a:spcPts val="600"/>
              </a:spcAft>
              <a:defRPr/>
            </a:pPr>
            <a:endParaRPr lang="es-MX" sz="3200" dirty="0">
              <a:solidFill>
                <a:srgbClr val="FFFFFF"/>
              </a:solidFill>
              <a:latin typeface="KPMG Bold"/>
            </a:endParaRPr>
          </a:p>
        </p:txBody>
      </p:sp>
      <p:sp>
        <p:nvSpPr>
          <p:cNvPr id="7" name="TextBox 6">
            <a:extLst>
              <a:ext uri="{FF2B5EF4-FFF2-40B4-BE49-F238E27FC236}">
                <a16:creationId xmlns:a16="http://schemas.microsoft.com/office/drawing/2014/main" id="{A04D0657-2E15-B038-FC24-4D55921E3DB6}"/>
              </a:ext>
            </a:extLst>
          </p:cNvPr>
          <p:cNvSpPr txBox="1"/>
          <p:nvPr/>
        </p:nvSpPr>
        <p:spPr>
          <a:xfrm>
            <a:off x="2385160" y="751325"/>
            <a:ext cx="35602668" cy="2092881"/>
          </a:xfrm>
          <a:prstGeom prst="rect">
            <a:avLst/>
          </a:prstGeom>
          <a:noFill/>
        </p:spPr>
        <p:txBody>
          <a:bodyPr wrap="square" rtlCol="0">
            <a:spAutoFit/>
          </a:bodyPr>
          <a:lstStyle/>
          <a:p>
            <a:r>
              <a:rPr lang="es-MX" sz="13000" dirty="0">
                <a:solidFill>
                  <a:srgbClr val="00338D"/>
                </a:solidFill>
                <a:latin typeface="KPMG Bold" panose="020B0803030202040204" pitchFamily="34" charset="0"/>
              </a:rPr>
              <a:t>La sostenibilidad como tema estratégico en las organizaciones</a:t>
            </a:r>
          </a:p>
        </p:txBody>
      </p:sp>
      <p:sp>
        <p:nvSpPr>
          <p:cNvPr id="11" name="Shape 8">
            <a:extLst>
              <a:ext uri="{FF2B5EF4-FFF2-40B4-BE49-F238E27FC236}">
                <a16:creationId xmlns:a16="http://schemas.microsoft.com/office/drawing/2014/main" id="{97A6A72C-E181-39F3-F91F-0B5832614DFA}"/>
              </a:ext>
            </a:extLst>
          </p:cNvPr>
          <p:cNvSpPr txBox="1">
            <a:spLocks/>
          </p:cNvSpPr>
          <p:nvPr/>
        </p:nvSpPr>
        <p:spPr>
          <a:xfrm>
            <a:off x="12328565"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5</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C9B486F6-0A95-DE66-A456-CD5FDB4A7867}"/>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rgbClr val="00338D"/>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92655CBE-B627-93F2-BADB-91D65D662BA4}"/>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DD0E6D5E-0DAD-2E4A-D526-75C34BC33086}"/>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3EE45EA8-519C-A98B-945B-28259687D77B}"/>
              </a:ext>
            </a:extLst>
          </p:cNvPr>
          <p:cNvCxnSpPr>
            <a:cxnSpLocks/>
          </p:cNvCxnSpPr>
          <p:nvPr/>
        </p:nvCxnSpPr>
        <p:spPr>
          <a:xfrm>
            <a:off x="40606106" y="12999551"/>
            <a:ext cx="0" cy="795772"/>
          </a:xfrm>
          <a:prstGeom prst="line">
            <a:avLst/>
          </a:prstGeom>
          <a:ln w="57150">
            <a:solidFill>
              <a:srgbClr val="00338D"/>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76F889A-7DAB-F5F6-F755-E2BAC3CEEF95}"/>
              </a:ext>
            </a:extLst>
          </p:cNvPr>
          <p:cNvSpPr txBox="1"/>
          <p:nvPr/>
        </p:nvSpPr>
        <p:spPr>
          <a:xfrm>
            <a:off x="2685629" y="12220917"/>
            <a:ext cx="8536841" cy="615553"/>
          </a:xfrm>
          <a:prstGeom prst="rect">
            <a:avLst/>
          </a:prstGeom>
        </p:spPr>
        <p:txBody>
          <a:bodyPr vert="horz" wrap="square" lIns="0" tIns="0" rIns="0" bIns="0" rtlCol="0" anchor="t" anchorCtr="0">
            <a:noAutofit/>
          </a:bodyPr>
          <a:lstStyle/>
          <a:p>
            <a:pPr defTabSz="914507">
              <a:defRPr/>
            </a:pPr>
            <a:r>
              <a:rPr lang="en-US" dirty="0">
                <a:solidFill>
                  <a:srgbClr val="00338D"/>
                </a:solidFill>
                <a:latin typeface="Arial"/>
              </a:rPr>
              <a:t>Fuente: </a:t>
            </a:r>
            <a:r>
              <a:rPr lang="en-US" i="1" dirty="0">
                <a:solidFill>
                  <a:srgbClr val="00338D"/>
                </a:solidFill>
                <a:latin typeface="Arial"/>
              </a:rPr>
              <a:t>Survey of Sustainability Reporting 2024</a:t>
            </a:r>
            <a:r>
              <a:rPr lang="en-US" dirty="0">
                <a:solidFill>
                  <a:srgbClr val="00338D"/>
                </a:solidFill>
                <a:latin typeface="Arial"/>
              </a:rPr>
              <a:t>, KPMG International, 2024. </a:t>
            </a:r>
          </a:p>
        </p:txBody>
      </p:sp>
      <p:sp>
        <p:nvSpPr>
          <p:cNvPr id="19" name="Rectangle 18">
            <a:extLst>
              <a:ext uri="{FF2B5EF4-FFF2-40B4-BE49-F238E27FC236}">
                <a16:creationId xmlns:a16="http://schemas.microsoft.com/office/drawing/2014/main" id="{EB5BF837-0EE3-0ED5-D87B-235B1834836C}"/>
              </a:ext>
            </a:extLst>
          </p:cNvPr>
          <p:cNvSpPr/>
          <p:nvPr/>
        </p:nvSpPr>
        <p:spPr>
          <a:xfrm>
            <a:off x="23495000" y="3135031"/>
            <a:ext cx="14492827" cy="445519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864000" tIns="180000" rIns="180000" bIns="180000" rtlCol="0" anchor="t" anchorCtr="0"/>
          <a:lstStyle/>
          <a:p>
            <a:pPr defTabSz="914507">
              <a:lnSpc>
                <a:spcPct val="70000"/>
              </a:lnSpc>
              <a:spcAft>
                <a:spcPts val="600"/>
              </a:spcAft>
              <a:defRPr/>
            </a:pPr>
            <a:endParaRPr lang="es-MX" sz="1500" dirty="0">
              <a:solidFill>
                <a:srgbClr val="FFFFFF"/>
              </a:solidFill>
              <a:latin typeface="Arial"/>
            </a:endParaRPr>
          </a:p>
        </p:txBody>
      </p:sp>
      <p:grpSp>
        <p:nvGrpSpPr>
          <p:cNvPr id="24" name="Group 23">
            <a:extLst>
              <a:ext uri="{FF2B5EF4-FFF2-40B4-BE49-F238E27FC236}">
                <a16:creationId xmlns:a16="http://schemas.microsoft.com/office/drawing/2014/main" id="{2468FEED-100C-0F56-69B8-A0721AC4ECFE}"/>
              </a:ext>
            </a:extLst>
          </p:cNvPr>
          <p:cNvGrpSpPr/>
          <p:nvPr/>
        </p:nvGrpSpPr>
        <p:grpSpPr>
          <a:xfrm>
            <a:off x="2274649" y="3455936"/>
            <a:ext cx="4546359" cy="3886912"/>
            <a:chOff x="1285874" y="1322388"/>
            <a:chExt cx="1763713" cy="1763713"/>
          </a:xfrm>
        </p:grpSpPr>
        <p:graphicFrame>
          <p:nvGraphicFramePr>
            <p:cNvPr id="26" name="Chart 25">
              <a:extLst>
                <a:ext uri="{FF2B5EF4-FFF2-40B4-BE49-F238E27FC236}">
                  <a16:creationId xmlns:a16="http://schemas.microsoft.com/office/drawing/2014/main" id="{AD577C39-A56C-0CC4-2A4E-F301332821B9}"/>
                </a:ext>
              </a:extLst>
            </p:cNvPr>
            <p:cNvGraphicFramePr/>
            <p:nvPr>
              <p:extLst>
                <p:ext uri="{D42A27DB-BD31-4B8C-83A1-F6EECF244321}">
                  <p14:modId xmlns:p14="http://schemas.microsoft.com/office/powerpoint/2010/main" val="1576379312"/>
                </p:ext>
              </p:extLst>
            </p:nvPr>
          </p:nvGraphicFramePr>
          <p:xfrm>
            <a:off x="1285874" y="1322388"/>
            <a:ext cx="1763713" cy="1763713"/>
          </p:xfrm>
          <a:graphic>
            <a:graphicData uri="http://schemas.openxmlformats.org/drawingml/2006/chart">
              <c:chart xmlns:c="http://schemas.openxmlformats.org/drawingml/2006/chart" xmlns:r="http://schemas.openxmlformats.org/officeDocument/2006/relationships" r:id="rId4"/>
            </a:graphicData>
          </a:graphic>
        </p:graphicFrame>
        <p:sp>
          <p:nvSpPr>
            <p:cNvPr id="27" name="Rectangle 26">
              <a:extLst>
                <a:ext uri="{FF2B5EF4-FFF2-40B4-BE49-F238E27FC236}">
                  <a16:creationId xmlns:a16="http://schemas.microsoft.com/office/drawing/2014/main" id="{1B4060AB-BD40-E854-A2F0-4B88F371C242}"/>
                </a:ext>
              </a:extLst>
            </p:cNvPr>
            <p:cNvSpPr/>
            <p:nvPr/>
          </p:nvSpPr>
          <p:spPr>
            <a:xfrm>
              <a:off x="1726495" y="1904980"/>
              <a:ext cx="928556" cy="670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70000"/>
                </a:lnSpc>
                <a:spcAft>
                  <a:spcPts val="600"/>
                </a:spcAft>
              </a:pPr>
              <a:r>
                <a:rPr lang="es-MX" sz="11500" dirty="0">
                  <a:solidFill>
                    <a:srgbClr val="00338D"/>
                  </a:solidFill>
                  <a:latin typeface="KPMG Bold" panose="020B0803030202040204" pitchFamily="34" charset="0"/>
                </a:rPr>
                <a:t>96%</a:t>
              </a:r>
            </a:p>
          </p:txBody>
        </p:sp>
      </p:grpSp>
      <p:grpSp>
        <p:nvGrpSpPr>
          <p:cNvPr id="28" name="Group 27">
            <a:extLst>
              <a:ext uri="{FF2B5EF4-FFF2-40B4-BE49-F238E27FC236}">
                <a16:creationId xmlns:a16="http://schemas.microsoft.com/office/drawing/2014/main" id="{BEBE9E32-F6BD-03FD-6B56-5C6CF4C02A0B}"/>
              </a:ext>
            </a:extLst>
          </p:cNvPr>
          <p:cNvGrpSpPr/>
          <p:nvPr/>
        </p:nvGrpSpPr>
        <p:grpSpPr>
          <a:xfrm>
            <a:off x="25911384" y="3352742"/>
            <a:ext cx="10526070" cy="3990106"/>
            <a:chOff x="1165140" y="1128932"/>
            <a:chExt cx="3816512" cy="1446721"/>
          </a:xfrm>
        </p:grpSpPr>
        <p:grpSp>
          <p:nvGrpSpPr>
            <p:cNvPr id="29" name="Group 28">
              <a:extLst>
                <a:ext uri="{FF2B5EF4-FFF2-40B4-BE49-F238E27FC236}">
                  <a16:creationId xmlns:a16="http://schemas.microsoft.com/office/drawing/2014/main" id="{D9D66067-1AC3-BECF-9A0E-84173CF51A63}"/>
                </a:ext>
              </a:extLst>
            </p:cNvPr>
            <p:cNvGrpSpPr/>
            <p:nvPr/>
          </p:nvGrpSpPr>
          <p:grpSpPr>
            <a:xfrm>
              <a:off x="1165140" y="1128932"/>
              <a:ext cx="1554418" cy="1446721"/>
              <a:chOff x="1285874" y="1322388"/>
              <a:chExt cx="1793314" cy="1669066"/>
            </a:xfrm>
          </p:grpSpPr>
          <p:graphicFrame>
            <p:nvGraphicFramePr>
              <p:cNvPr id="31" name="Chart 30">
                <a:extLst>
                  <a:ext uri="{FF2B5EF4-FFF2-40B4-BE49-F238E27FC236}">
                    <a16:creationId xmlns:a16="http://schemas.microsoft.com/office/drawing/2014/main" id="{87EED2B9-D522-2231-7BD9-78E387672210}"/>
                  </a:ext>
                </a:extLst>
              </p:cNvPr>
              <p:cNvGraphicFramePr/>
              <p:nvPr>
                <p:extLst>
                  <p:ext uri="{D42A27DB-BD31-4B8C-83A1-F6EECF244321}">
                    <p14:modId xmlns:p14="http://schemas.microsoft.com/office/powerpoint/2010/main" val="3468464403"/>
                  </p:ext>
                </p:extLst>
              </p:nvPr>
            </p:nvGraphicFramePr>
            <p:xfrm>
              <a:off x="1285874" y="1322388"/>
              <a:ext cx="1793314" cy="1669066"/>
            </p:xfrm>
            <a:graphic>
              <a:graphicData uri="http://schemas.openxmlformats.org/drawingml/2006/chart">
                <c:chart xmlns:c="http://schemas.openxmlformats.org/drawingml/2006/chart" xmlns:r="http://schemas.openxmlformats.org/officeDocument/2006/relationships" r:id="rId5"/>
              </a:graphicData>
            </a:graphic>
          </p:graphicFrame>
          <p:sp>
            <p:nvSpPr>
              <p:cNvPr id="32" name="Rectangle 31">
                <a:extLst>
                  <a:ext uri="{FF2B5EF4-FFF2-40B4-BE49-F238E27FC236}">
                    <a16:creationId xmlns:a16="http://schemas.microsoft.com/office/drawing/2014/main" id="{3AA96C84-30A1-9BA3-541C-528884FB8432}"/>
                  </a:ext>
                </a:extLst>
              </p:cNvPr>
              <p:cNvSpPr/>
              <p:nvPr/>
            </p:nvSpPr>
            <p:spPr>
              <a:xfrm>
                <a:off x="1703453" y="1896572"/>
                <a:ext cx="928556" cy="670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lnSpc>
                    <a:spcPct val="70000"/>
                  </a:lnSpc>
                  <a:spcAft>
                    <a:spcPts val="600"/>
                  </a:spcAft>
                </a:pPr>
                <a:r>
                  <a:rPr lang="es-MX" sz="11500" dirty="0">
                    <a:solidFill>
                      <a:schemeClr val="bg1"/>
                    </a:solidFill>
                    <a:latin typeface="KPMG Bold" panose="020B0803030202040204" pitchFamily="34" charset="0"/>
                  </a:rPr>
                  <a:t>69%</a:t>
                </a:r>
              </a:p>
            </p:txBody>
          </p:sp>
        </p:grpSp>
        <p:sp>
          <p:nvSpPr>
            <p:cNvPr id="30" name="TextBox 29">
              <a:extLst>
                <a:ext uri="{FF2B5EF4-FFF2-40B4-BE49-F238E27FC236}">
                  <a16:creationId xmlns:a16="http://schemas.microsoft.com/office/drawing/2014/main" id="{50747D21-FA75-F4F5-EC20-89B1FD1D6726}"/>
                </a:ext>
              </a:extLst>
            </p:cNvPr>
            <p:cNvSpPr txBox="1"/>
            <p:nvPr/>
          </p:nvSpPr>
          <p:spPr>
            <a:xfrm>
              <a:off x="2874773" y="1568004"/>
              <a:ext cx="2106879" cy="645727"/>
            </a:xfrm>
            <a:prstGeom prst="rect">
              <a:avLst/>
            </a:prstGeom>
            <a:noFill/>
          </p:spPr>
          <p:txBody>
            <a:bodyPr wrap="square" lIns="0" tIns="0" rIns="0" bIns="0" rtlCol="0">
              <a:spAutoFit/>
            </a:bodyPr>
            <a:lstStyle/>
            <a:p>
              <a:pPr>
                <a:lnSpc>
                  <a:spcPct val="110000"/>
                </a:lnSpc>
                <a:spcAft>
                  <a:spcPts val="300"/>
                </a:spcAft>
                <a:defRPr/>
              </a:pPr>
              <a:r>
                <a:rPr lang="es-MX" sz="3600" b="1" dirty="0">
                  <a:solidFill>
                    <a:schemeClr val="bg1"/>
                  </a:solidFill>
                  <a:latin typeface="Arial"/>
                </a:rPr>
                <a:t>De las G250 publican un informe de </a:t>
              </a:r>
              <a:r>
                <a:rPr lang="es-MX" sz="3600" b="1" dirty="0">
                  <a:solidFill>
                    <a:schemeClr val="accent4">
                      <a:lumMod val="20000"/>
                      <a:lumOff val="80000"/>
                    </a:schemeClr>
                  </a:solidFill>
                  <a:latin typeface="Arial"/>
                </a:rPr>
                <a:t>aseguramiento</a:t>
              </a:r>
              <a:r>
                <a:rPr lang="es-MX" sz="3600" b="1" dirty="0">
                  <a:solidFill>
                    <a:schemeClr val="bg1"/>
                  </a:solidFill>
                  <a:latin typeface="Arial"/>
                </a:rPr>
                <a:t> de sostenibilidad</a:t>
              </a:r>
            </a:p>
          </p:txBody>
        </p:sp>
      </p:grpSp>
      <p:pic>
        <p:nvPicPr>
          <p:cNvPr id="49" name="Imagen 4" descr="View of earth from space">
            <a:extLst>
              <a:ext uri="{FF2B5EF4-FFF2-40B4-BE49-F238E27FC236}">
                <a16:creationId xmlns:a16="http://schemas.microsoft.com/office/drawing/2014/main" id="{74C52DFE-8ADE-D6E8-AC7B-56E79C10662B}"/>
              </a:ext>
            </a:extLst>
          </p:cNvPr>
          <p:cNvPicPr>
            <a:picLocks noChangeAspect="1"/>
          </p:cNvPicPr>
          <p:nvPr/>
        </p:nvPicPr>
        <p:blipFill>
          <a:blip r:embed="rId6" cstate="print">
            <a:extLst>
              <a:ext uri="{28A0092B-C50C-407E-A947-70E740481C1C}">
                <a14:useLocalDpi xmlns:a14="http://schemas.microsoft.com/office/drawing/2010/main" val="0"/>
              </a:ext>
            </a:extLst>
          </a:blip>
          <a:srcRect l="-5547" t="18252" r="13914" b="3801"/>
          <a:stretch>
            <a:fillRect/>
          </a:stretch>
        </p:blipFill>
        <p:spPr>
          <a:xfrm>
            <a:off x="13882255" y="3149265"/>
            <a:ext cx="9384146" cy="4440962"/>
          </a:xfrm>
          <a:prstGeom prst="rect">
            <a:avLst/>
          </a:prstGeom>
          <a:solidFill>
            <a:srgbClr val="000000"/>
          </a:solidFill>
        </p:spPr>
      </p:pic>
      <p:sp>
        <p:nvSpPr>
          <p:cNvPr id="50" name="TextBox 49">
            <a:extLst>
              <a:ext uri="{FF2B5EF4-FFF2-40B4-BE49-F238E27FC236}">
                <a16:creationId xmlns:a16="http://schemas.microsoft.com/office/drawing/2014/main" id="{C1CAE11C-8CF0-D647-60FC-A2599AB98F18}"/>
              </a:ext>
            </a:extLst>
          </p:cNvPr>
          <p:cNvSpPr txBox="1"/>
          <p:nvPr/>
        </p:nvSpPr>
        <p:spPr>
          <a:xfrm>
            <a:off x="7471700" y="4391978"/>
            <a:ext cx="6410555" cy="2390334"/>
          </a:xfrm>
          <a:prstGeom prst="rect">
            <a:avLst/>
          </a:prstGeom>
          <a:noFill/>
        </p:spPr>
        <p:txBody>
          <a:bodyPr wrap="square" lIns="0" tIns="0" rIns="0" bIns="0" rtlCol="0">
            <a:spAutoFit/>
          </a:bodyPr>
          <a:lstStyle/>
          <a:p>
            <a:pPr defTabSz="914507">
              <a:lnSpc>
                <a:spcPct val="110000"/>
              </a:lnSpc>
              <a:spcAft>
                <a:spcPts val="300"/>
              </a:spcAft>
              <a:defRPr/>
            </a:pPr>
            <a:r>
              <a:rPr lang="es-MX" sz="3600" b="1" dirty="0">
                <a:solidFill>
                  <a:srgbClr val="00338D"/>
                </a:solidFill>
                <a:latin typeface="Arial"/>
              </a:rPr>
              <a:t>De las 250 empresas más grandes del mundo (G250) reportan temas </a:t>
            </a:r>
            <a:r>
              <a:rPr lang="es-MX" sz="3600" b="1" dirty="0">
                <a:solidFill>
                  <a:srgbClr val="1E49E2"/>
                </a:solidFill>
                <a:latin typeface="Arial"/>
              </a:rPr>
              <a:t>ASG y sostenibilidad</a:t>
            </a:r>
          </a:p>
        </p:txBody>
      </p:sp>
      <p:pic>
        <p:nvPicPr>
          <p:cNvPr id="51" name="Picture 50" descr="Aerial photo of the river flowing through the forest">
            <a:extLst>
              <a:ext uri="{FF2B5EF4-FFF2-40B4-BE49-F238E27FC236}">
                <a16:creationId xmlns:a16="http://schemas.microsoft.com/office/drawing/2014/main" id="{F345A28F-0319-EF3D-EED2-61198A0AE8E0}"/>
              </a:ext>
            </a:extLst>
          </p:cNvPr>
          <p:cNvPicPr>
            <a:picLocks noChangeAspect="1"/>
          </p:cNvPicPr>
          <p:nvPr/>
        </p:nvPicPr>
        <p:blipFill>
          <a:blip r:embed="rId7" cstate="print">
            <a:extLst>
              <a:ext uri="{28A0092B-C50C-407E-A947-70E740481C1C}">
                <a14:useLocalDpi xmlns:a14="http://schemas.microsoft.com/office/drawing/2010/main" val="0"/>
              </a:ext>
            </a:extLst>
          </a:blip>
          <a:srcRect l="1629" t="34176" r="1811" b="46073"/>
          <a:stretch>
            <a:fillRect/>
          </a:stretch>
        </p:blipFill>
        <p:spPr>
          <a:xfrm>
            <a:off x="23542159" y="7748254"/>
            <a:ext cx="14445668" cy="2215991"/>
          </a:xfrm>
          <a:prstGeom prst="rect">
            <a:avLst/>
          </a:prstGeom>
        </p:spPr>
      </p:pic>
      <p:sp>
        <p:nvSpPr>
          <p:cNvPr id="52" name="Rectangle 51">
            <a:extLst>
              <a:ext uri="{FF2B5EF4-FFF2-40B4-BE49-F238E27FC236}">
                <a16:creationId xmlns:a16="http://schemas.microsoft.com/office/drawing/2014/main" id="{7D2D3164-B739-3D47-D70C-CFB41BB32FD7}"/>
              </a:ext>
            </a:extLst>
          </p:cNvPr>
          <p:cNvSpPr/>
          <p:nvPr/>
        </p:nvSpPr>
        <p:spPr>
          <a:xfrm>
            <a:off x="2664560" y="7750626"/>
            <a:ext cx="20601840" cy="221599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440000" bIns="180000" rtlCol="0" anchor="t" anchorCtr="0"/>
          <a:lstStyle/>
          <a:p>
            <a:pPr defTabSz="914507">
              <a:defRPr/>
            </a:pPr>
            <a:endParaRPr lang="es-MX" sz="1500" dirty="0">
              <a:solidFill>
                <a:srgbClr val="FFFFFF"/>
              </a:solidFill>
              <a:latin typeface="Arial"/>
            </a:endParaRPr>
          </a:p>
        </p:txBody>
      </p:sp>
      <p:sp>
        <p:nvSpPr>
          <p:cNvPr id="53" name="TextBox 52">
            <a:extLst>
              <a:ext uri="{FF2B5EF4-FFF2-40B4-BE49-F238E27FC236}">
                <a16:creationId xmlns:a16="http://schemas.microsoft.com/office/drawing/2014/main" id="{78A6DD0B-A897-22BE-0449-8C7BABB10570}"/>
              </a:ext>
            </a:extLst>
          </p:cNvPr>
          <p:cNvSpPr txBox="1"/>
          <p:nvPr/>
        </p:nvSpPr>
        <p:spPr>
          <a:xfrm>
            <a:off x="3440479" y="8304279"/>
            <a:ext cx="4165981" cy="1331134"/>
          </a:xfrm>
          <a:prstGeom prst="rect">
            <a:avLst/>
          </a:prstGeom>
          <a:noFill/>
        </p:spPr>
        <p:txBody>
          <a:bodyPr wrap="square">
            <a:spAutoFit/>
          </a:bodyPr>
          <a:lstStyle/>
          <a:p>
            <a:pPr defTabSz="914507">
              <a:lnSpc>
                <a:spcPct val="70000"/>
              </a:lnSpc>
              <a:spcAft>
                <a:spcPts val="600"/>
              </a:spcAft>
              <a:defRPr/>
            </a:pPr>
            <a:r>
              <a:rPr lang="es-MX" sz="11500" dirty="0">
                <a:solidFill>
                  <a:schemeClr val="bg1"/>
                </a:solidFill>
                <a:latin typeface="KPMG Bold"/>
              </a:rPr>
              <a:t>44%</a:t>
            </a:r>
          </a:p>
        </p:txBody>
      </p:sp>
      <p:sp>
        <p:nvSpPr>
          <p:cNvPr id="54" name="TextBox 53">
            <a:extLst>
              <a:ext uri="{FF2B5EF4-FFF2-40B4-BE49-F238E27FC236}">
                <a16:creationId xmlns:a16="http://schemas.microsoft.com/office/drawing/2014/main" id="{48E50598-92B0-2F24-5C8F-711CEB71FB30}"/>
              </a:ext>
            </a:extLst>
          </p:cNvPr>
          <p:cNvSpPr txBox="1"/>
          <p:nvPr/>
        </p:nvSpPr>
        <p:spPr>
          <a:xfrm>
            <a:off x="6443551" y="8291364"/>
            <a:ext cx="15500462" cy="1107996"/>
          </a:xfrm>
          <a:prstGeom prst="rect">
            <a:avLst/>
          </a:prstGeom>
          <a:noFill/>
        </p:spPr>
        <p:txBody>
          <a:bodyPr wrap="square" lIns="0" tIns="0" rIns="0" bIns="0" rtlCol="0">
            <a:spAutoFit/>
          </a:bodyPr>
          <a:lstStyle/>
          <a:p>
            <a:pPr>
              <a:spcAft>
                <a:spcPts val="300"/>
              </a:spcAft>
              <a:defRPr/>
            </a:pPr>
            <a:r>
              <a:rPr lang="es-MX" sz="3600" b="1" dirty="0">
                <a:solidFill>
                  <a:schemeClr val="bg1"/>
                </a:solidFill>
                <a:latin typeface="Arial"/>
              </a:rPr>
              <a:t>De las 100 empresas más grandes en América Latina reportan sus temas materiales bajo el enfoque de </a:t>
            </a:r>
            <a:r>
              <a:rPr lang="es-MX" sz="3600" b="1" dirty="0">
                <a:solidFill>
                  <a:srgbClr val="FD349C"/>
                </a:solidFill>
                <a:latin typeface="Arial"/>
              </a:rPr>
              <a:t>doble materialidad</a:t>
            </a:r>
            <a:endParaRPr lang="es-MX" sz="3200" b="1" dirty="0">
              <a:solidFill>
                <a:srgbClr val="FD349C"/>
              </a:solidFill>
              <a:latin typeface="Arial"/>
            </a:endParaRPr>
          </a:p>
        </p:txBody>
      </p:sp>
      <p:sp>
        <p:nvSpPr>
          <p:cNvPr id="55" name="Rectangle 54">
            <a:extLst>
              <a:ext uri="{FF2B5EF4-FFF2-40B4-BE49-F238E27FC236}">
                <a16:creationId xmlns:a16="http://schemas.microsoft.com/office/drawing/2014/main" id="{4AEA8252-A44A-A496-91FA-F6AED0D766F6}"/>
              </a:ext>
            </a:extLst>
          </p:cNvPr>
          <p:cNvSpPr/>
          <p:nvPr/>
        </p:nvSpPr>
        <p:spPr>
          <a:xfrm>
            <a:off x="2664559" y="10153975"/>
            <a:ext cx="20601841" cy="187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440000" bIns="180000" rtlCol="0" anchor="t" anchorCtr="0"/>
          <a:lstStyle/>
          <a:p>
            <a:pPr defTabSz="914507">
              <a:defRPr/>
            </a:pPr>
            <a:endParaRPr lang="es-MX" sz="1500" dirty="0">
              <a:solidFill>
                <a:srgbClr val="FFFFFF"/>
              </a:solidFill>
              <a:latin typeface="Arial"/>
            </a:endParaRPr>
          </a:p>
        </p:txBody>
      </p:sp>
      <p:sp>
        <p:nvSpPr>
          <p:cNvPr id="56" name="TextBox 55">
            <a:extLst>
              <a:ext uri="{FF2B5EF4-FFF2-40B4-BE49-F238E27FC236}">
                <a16:creationId xmlns:a16="http://schemas.microsoft.com/office/drawing/2014/main" id="{5360306D-1D65-EF64-3BD3-292721A00709}"/>
              </a:ext>
            </a:extLst>
          </p:cNvPr>
          <p:cNvSpPr txBox="1"/>
          <p:nvPr/>
        </p:nvSpPr>
        <p:spPr>
          <a:xfrm>
            <a:off x="9022627" y="10439099"/>
            <a:ext cx="12665064" cy="1107996"/>
          </a:xfrm>
          <a:prstGeom prst="rect">
            <a:avLst/>
          </a:prstGeom>
          <a:noFill/>
        </p:spPr>
        <p:txBody>
          <a:bodyPr wrap="square" lIns="0" tIns="0" rIns="0" bIns="0" rtlCol="0">
            <a:spAutoFit/>
          </a:bodyPr>
          <a:lstStyle/>
          <a:p>
            <a:pPr>
              <a:spcAft>
                <a:spcPts val="300"/>
              </a:spcAft>
              <a:defRPr/>
            </a:pPr>
            <a:r>
              <a:rPr lang="es-MX" sz="3600" b="1" dirty="0">
                <a:solidFill>
                  <a:srgbClr val="00338D"/>
                </a:solidFill>
                <a:latin typeface="Arial"/>
              </a:rPr>
              <a:t>De las G250 publican </a:t>
            </a:r>
            <a:r>
              <a:rPr lang="es-MX" sz="3600" b="1" dirty="0">
                <a:solidFill>
                  <a:srgbClr val="7213EA"/>
                </a:solidFill>
                <a:latin typeface="Arial"/>
              </a:rPr>
              <a:t>objetivos de carbono, </a:t>
            </a:r>
            <a:r>
              <a:rPr lang="es-MX" sz="3600" b="1" dirty="0">
                <a:solidFill>
                  <a:srgbClr val="00338D"/>
                </a:solidFill>
                <a:latin typeface="Arial"/>
              </a:rPr>
              <a:t>lo que representa 15% de incremento en comparación con 2022</a:t>
            </a:r>
          </a:p>
        </p:txBody>
      </p:sp>
      <p:sp>
        <p:nvSpPr>
          <p:cNvPr id="59" name="TextBox 58">
            <a:extLst>
              <a:ext uri="{FF2B5EF4-FFF2-40B4-BE49-F238E27FC236}">
                <a16:creationId xmlns:a16="http://schemas.microsoft.com/office/drawing/2014/main" id="{5E95B8B9-E6B3-6759-5757-69618EF757C6}"/>
              </a:ext>
            </a:extLst>
          </p:cNvPr>
          <p:cNvSpPr txBox="1"/>
          <p:nvPr/>
        </p:nvSpPr>
        <p:spPr>
          <a:xfrm>
            <a:off x="5315505" y="10456568"/>
            <a:ext cx="3384969" cy="1331134"/>
          </a:xfrm>
          <a:prstGeom prst="rect">
            <a:avLst/>
          </a:prstGeom>
          <a:noFill/>
        </p:spPr>
        <p:txBody>
          <a:bodyPr wrap="square">
            <a:spAutoFit/>
          </a:bodyPr>
          <a:lstStyle/>
          <a:p>
            <a:pPr algn="ctr" defTabSz="914507">
              <a:lnSpc>
                <a:spcPct val="70000"/>
              </a:lnSpc>
              <a:spcAft>
                <a:spcPts val="600"/>
              </a:spcAft>
              <a:defRPr/>
            </a:pPr>
            <a:r>
              <a:rPr lang="es-MX" sz="11500" dirty="0">
                <a:solidFill>
                  <a:srgbClr val="7213EA"/>
                </a:solidFill>
                <a:latin typeface="KPMG Bold"/>
              </a:rPr>
              <a:t>95%</a:t>
            </a:r>
          </a:p>
        </p:txBody>
      </p:sp>
      <p:sp>
        <p:nvSpPr>
          <p:cNvPr id="61" name="TextBox 60">
            <a:extLst>
              <a:ext uri="{FF2B5EF4-FFF2-40B4-BE49-F238E27FC236}">
                <a16:creationId xmlns:a16="http://schemas.microsoft.com/office/drawing/2014/main" id="{0BB3AF22-AF44-1936-B9FF-A1647B6677B8}"/>
              </a:ext>
            </a:extLst>
          </p:cNvPr>
          <p:cNvSpPr txBox="1"/>
          <p:nvPr/>
        </p:nvSpPr>
        <p:spPr>
          <a:xfrm>
            <a:off x="28364008" y="10420554"/>
            <a:ext cx="9730820" cy="1171539"/>
          </a:xfrm>
          <a:prstGeom prst="rect">
            <a:avLst/>
          </a:prstGeom>
          <a:noFill/>
        </p:spPr>
        <p:txBody>
          <a:bodyPr wrap="square" lIns="0" tIns="0" rIns="0" bIns="0" rtlCol="0">
            <a:spAutoFit/>
          </a:bodyPr>
          <a:lstStyle/>
          <a:p>
            <a:pPr defTabSz="914507">
              <a:lnSpc>
                <a:spcPct val="110000"/>
              </a:lnSpc>
              <a:spcAft>
                <a:spcPts val="300"/>
              </a:spcAft>
              <a:defRPr/>
            </a:pPr>
            <a:r>
              <a:rPr lang="es-MX" sz="3600" b="1" dirty="0">
                <a:solidFill>
                  <a:srgbClr val="00338D"/>
                </a:solidFill>
                <a:latin typeface="Arial"/>
              </a:rPr>
              <a:t>De las G250 cuentan con una persona </a:t>
            </a:r>
            <a:r>
              <a:rPr lang="es-MX" sz="3600" b="1" dirty="0">
                <a:solidFill>
                  <a:srgbClr val="FD349C"/>
                </a:solidFill>
                <a:latin typeface="Arial"/>
              </a:rPr>
              <a:t>líder de sostenibilidad</a:t>
            </a:r>
            <a:r>
              <a:rPr lang="es-MX" sz="3600" b="1" dirty="0">
                <a:solidFill>
                  <a:schemeClr val="accent6"/>
                </a:solidFill>
                <a:latin typeface="Arial"/>
              </a:rPr>
              <a:t> </a:t>
            </a:r>
            <a:r>
              <a:rPr lang="es-MX" sz="3600" b="1" dirty="0">
                <a:solidFill>
                  <a:srgbClr val="00338D"/>
                </a:solidFill>
                <a:latin typeface="Arial"/>
              </a:rPr>
              <a:t>en la organización</a:t>
            </a:r>
            <a:endParaRPr lang="es-MX" sz="3200" b="1" dirty="0">
              <a:solidFill>
                <a:srgbClr val="00338D"/>
              </a:solidFill>
              <a:latin typeface="Arial"/>
            </a:endParaRPr>
          </a:p>
        </p:txBody>
      </p:sp>
      <p:sp>
        <p:nvSpPr>
          <p:cNvPr id="62" name="TextBox 61">
            <a:extLst>
              <a:ext uri="{FF2B5EF4-FFF2-40B4-BE49-F238E27FC236}">
                <a16:creationId xmlns:a16="http://schemas.microsoft.com/office/drawing/2014/main" id="{6F6ED1E5-546C-385E-54B2-23D21DC079DD}"/>
              </a:ext>
            </a:extLst>
          </p:cNvPr>
          <p:cNvSpPr txBox="1"/>
          <p:nvPr/>
        </p:nvSpPr>
        <p:spPr>
          <a:xfrm>
            <a:off x="25834623" y="10530817"/>
            <a:ext cx="2452574" cy="1331134"/>
          </a:xfrm>
          <a:prstGeom prst="rect">
            <a:avLst/>
          </a:prstGeom>
          <a:noFill/>
        </p:spPr>
        <p:txBody>
          <a:bodyPr wrap="square">
            <a:spAutoFit/>
          </a:bodyPr>
          <a:lstStyle/>
          <a:p>
            <a:pPr defTabSz="914507">
              <a:lnSpc>
                <a:spcPct val="70000"/>
              </a:lnSpc>
              <a:spcAft>
                <a:spcPts val="600"/>
              </a:spcAft>
              <a:defRPr/>
            </a:pPr>
            <a:r>
              <a:rPr lang="es-MX" sz="11500" dirty="0">
                <a:solidFill>
                  <a:srgbClr val="00B8F5"/>
                </a:solidFill>
                <a:latin typeface="KPMG Bold"/>
              </a:rPr>
              <a:t>56%</a:t>
            </a:r>
          </a:p>
        </p:txBody>
      </p:sp>
      <p:pic>
        <p:nvPicPr>
          <p:cNvPr id="63" name="Graphic 62" descr="Board Of Directors with solid fill">
            <a:extLst>
              <a:ext uri="{FF2B5EF4-FFF2-40B4-BE49-F238E27FC236}">
                <a16:creationId xmlns:a16="http://schemas.microsoft.com/office/drawing/2014/main" id="{136783B0-2214-A3D5-E205-650357E0D7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995575" y="10347471"/>
            <a:ext cx="1527186" cy="1527186"/>
          </a:xfrm>
          <a:prstGeom prst="rect">
            <a:avLst/>
          </a:prstGeom>
        </p:spPr>
      </p:pic>
      <p:sp>
        <p:nvSpPr>
          <p:cNvPr id="64" name="Shape 8">
            <a:extLst>
              <a:ext uri="{FF2B5EF4-FFF2-40B4-BE49-F238E27FC236}">
                <a16:creationId xmlns:a16="http://schemas.microsoft.com/office/drawing/2014/main" id="{F3D65D81-E5F4-1EF2-DA6F-16A97FAB6297}"/>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rgbClr val="00338D"/>
                </a:solidFill>
                <a:latin typeface="Arial" panose="020B0604020202020204" pitchFamily="34" charset="0"/>
                <a:cs typeface="Arial" panose="020B0604020202020204" pitchFamily="34" charset="0"/>
              </a:rPr>
              <a:pPr/>
              <a:t>5</a:t>
            </a:fld>
            <a:endParaRPr lang="en-GB" sz="3600" dirty="0">
              <a:solidFill>
                <a:srgbClr val="00338D"/>
              </a:solidFill>
              <a:latin typeface="Arial" panose="020B0604020202020204" pitchFamily="34" charset="0"/>
              <a:cs typeface="Arial" panose="020B0604020202020204" pitchFamily="34" charset="0"/>
            </a:endParaRPr>
          </a:p>
        </p:txBody>
      </p:sp>
      <p:pic>
        <p:nvPicPr>
          <p:cNvPr id="2" name="Graphic 1" descr="Bullseye with solid fill">
            <a:extLst>
              <a:ext uri="{FF2B5EF4-FFF2-40B4-BE49-F238E27FC236}">
                <a16:creationId xmlns:a16="http://schemas.microsoft.com/office/drawing/2014/main" id="{57EEBB74-6B22-81D8-B635-76CBF962A5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00347" y="10369977"/>
            <a:ext cx="1408690" cy="1408702"/>
          </a:xfrm>
          <a:prstGeom prst="rect">
            <a:avLst/>
          </a:prstGeom>
        </p:spPr>
      </p:pic>
    </p:spTree>
    <p:extLst>
      <p:ext uri="{BB962C8B-B14F-4D97-AF65-F5344CB8AC3E}">
        <p14:creationId xmlns:p14="http://schemas.microsoft.com/office/powerpoint/2010/main" val="4214358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FA89C-C7DF-6B12-1FA7-5C40391943E7}"/>
            </a:ext>
          </a:extLst>
        </p:cNvPr>
        <p:cNvGrpSpPr/>
        <p:nvPr/>
      </p:nvGrpSpPr>
      <p:grpSpPr>
        <a:xfrm>
          <a:off x="0" y="0"/>
          <a:ext cx="0" cy="0"/>
          <a:chOff x="0" y="0"/>
          <a:chExt cx="0" cy="0"/>
        </a:xfrm>
      </p:grpSpPr>
      <p:pic>
        <p:nvPicPr>
          <p:cNvPr id="2" name="Picture 1" descr="Dandelion clock dispersing seeds">
            <a:extLst>
              <a:ext uri="{FF2B5EF4-FFF2-40B4-BE49-F238E27FC236}">
                <a16:creationId xmlns:a16="http://schemas.microsoft.com/office/drawing/2014/main" id="{D9A90FF4-0D8F-A764-1C98-02C9E303990C}"/>
              </a:ext>
            </a:extLst>
          </p:cNvPr>
          <p:cNvPicPr>
            <a:picLocks noChangeAspect="1"/>
          </p:cNvPicPr>
          <p:nvPr/>
        </p:nvPicPr>
        <p:blipFill>
          <a:blip r:embed="rId4" cstate="print">
            <a:extLst>
              <a:ext uri="{28A0092B-C50C-407E-A947-70E740481C1C}">
                <a14:useLocalDpi xmlns:a14="http://schemas.microsoft.com/office/drawing/2010/main" val="0"/>
              </a:ext>
            </a:extLst>
          </a:blip>
          <a:srcRect l="4420" t="15526" r="43171" b="28764"/>
          <a:stretch>
            <a:fillRect/>
          </a:stretch>
        </p:blipFill>
        <p:spPr>
          <a:xfrm flipH="1">
            <a:off x="23247385" y="-1"/>
            <a:ext cx="20640640" cy="14627225"/>
          </a:xfrm>
          <a:prstGeom prst="rect">
            <a:avLst/>
          </a:prstGeom>
        </p:spPr>
      </p:pic>
      <p:sp>
        <p:nvSpPr>
          <p:cNvPr id="7" name="TextBox 6">
            <a:extLst>
              <a:ext uri="{FF2B5EF4-FFF2-40B4-BE49-F238E27FC236}">
                <a16:creationId xmlns:a16="http://schemas.microsoft.com/office/drawing/2014/main" id="{65B9C895-9303-4286-18FC-A51CD6FA2567}"/>
              </a:ext>
            </a:extLst>
          </p:cNvPr>
          <p:cNvSpPr txBox="1"/>
          <p:nvPr/>
        </p:nvSpPr>
        <p:spPr>
          <a:xfrm>
            <a:off x="2385160" y="751325"/>
            <a:ext cx="20640640" cy="3247043"/>
          </a:xfrm>
          <a:prstGeom prst="rect">
            <a:avLst/>
          </a:prstGeom>
          <a:noFill/>
        </p:spPr>
        <p:txBody>
          <a:bodyPr wrap="square" rtlCol="0">
            <a:spAutoFit/>
          </a:bodyPr>
          <a:lstStyle/>
          <a:p>
            <a:pPr>
              <a:lnSpc>
                <a:spcPts val="12300"/>
              </a:lnSpc>
            </a:pPr>
            <a:r>
              <a:rPr lang="es-MX" sz="13000" dirty="0">
                <a:solidFill>
                  <a:srgbClr val="00338D"/>
                </a:solidFill>
                <a:latin typeface="KPMG Bold" panose="020B0803030202040204" pitchFamily="34" charset="0"/>
              </a:rPr>
              <a:t>Conexión entre la información financiera y la relacionada con la sostenibilidad</a:t>
            </a:r>
          </a:p>
        </p:txBody>
      </p:sp>
      <p:sp>
        <p:nvSpPr>
          <p:cNvPr id="11" name="Shape 8">
            <a:extLst>
              <a:ext uri="{FF2B5EF4-FFF2-40B4-BE49-F238E27FC236}">
                <a16:creationId xmlns:a16="http://schemas.microsoft.com/office/drawing/2014/main" id="{0EF76921-EFB0-0FF4-BD43-C0E839F8E602}"/>
              </a:ext>
            </a:extLst>
          </p:cNvPr>
          <p:cNvSpPr txBox="1">
            <a:spLocks/>
          </p:cNvSpPr>
          <p:nvPr/>
        </p:nvSpPr>
        <p:spPr>
          <a:xfrm>
            <a:off x="12328565"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6</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34BF11F1-5730-CFA7-31DC-B819E8028044}"/>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chemeClr val="bg1"/>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1BE7D9F7-DAC7-6172-1738-CA23800F7518}"/>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5833C082-40AA-098A-FB52-CBA5480EBA6B}"/>
              </a:ext>
              <a:ext uri="{C183D7F6-B498-43B3-948B-1728B52AA6E4}">
                <adec:decorative xmlns:adec="http://schemas.microsoft.com/office/drawing/2017/decorative" val="1"/>
              </a:ext>
            </a:extLst>
          </p:cNvPr>
          <p:cNvSpPr txBox="1"/>
          <p:nvPr/>
        </p:nvSpPr>
        <p:spPr>
          <a:xfrm>
            <a:off x="5513566" y="13140461"/>
            <a:ext cx="16914633" cy="923330"/>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E8E46EC5-1DD7-6EC2-BFFA-58391777C2B2}"/>
              </a:ext>
            </a:extLst>
          </p:cNvPr>
          <p:cNvCxnSpPr>
            <a:cxnSpLocks/>
          </p:cNvCxnSpPr>
          <p:nvPr/>
        </p:nvCxnSpPr>
        <p:spPr>
          <a:xfrm>
            <a:off x="40606106" y="12999551"/>
            <a:ext cx="0" cy="7957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Isosceles Triangle 5">
            <a:extLst>
              <a:ext uri="{FF2B5EF4-FFF2-40B4-BE49-F238E27FC236}">
                <a16:creationId xmlns:a16="http://schemas.microsoft.com/office/drawing/2014/main" id="{AB2308D9-2BB8-CF96-EDB9-8DB31E4008EC}"/>
              </a:ext>
            </a:extLst>
          </p:cNvPr>
          <p:cNvSpPr/>
          <p:nvPr/>
        </p:nvSpPr>
        <p:spPr>
          <a:xfrm rot="5400000">
            <a:off x="22627174" y="8546660"/>
            <a:ext cx="3966794" cy="3712445"/>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just" defTabSz="914507">
              <a:defRPr/>
            </a:pPr>
            <a:endParaRPr lang="es-MX" sz="1500" dirty="0">
              <a:solidFill>
                <a:srgbClr val="FFFFFF"/>
              </a:solidFill>
              <a:latin typeface="Arial"/>
            </a:endParaRPr>
          </a:p>
        </p:txBody>
      </p:sp>
      <p:sp>
        <p:nvSpPr>
          <p:cNvPr id="8" name="TextBox 7">
            <a:extLst>
              <a:ext uri="{FF2B5EF4-FFF2-40B4-BE49-F238E27FC236}">
                <a16:creationId xmlns:a16="http://schemas.microsoft.com/office/drawing/2014/main" id="{8DE2C0B3-8D70-1281-E0A8-03209AB81E2D}"/>
              </a:ext>
            </a:extLst>
          </p:cNvPr>
          <p:cNvSpPr txBox="1"/>
          <p:nvPr/>
        </p:nvSpPr>
        <p:spPr>
          <a:xfrm>
            <a:off x="4343400" y="8339190"/>
            <a:ext cx="16306800" cy="1051570"/>
          </a:xfrm>
          <a:prstGeom prst="rect">
            <a:avLst/>
          </a:prstGeom>
          <a:noFill/>
        </p:spPr>
        <p:txBody>
          <a:bodyPr wrap="square" lIns="0" tIns="0" rIns="0" bIns="0" rtlCol="0">
            <a:spAutoFit/>
          </a:bodyPr>
          <a:lstStyle/>
          <a:p>
            <a:pPr defTabSz="914507">
              <a:lnSpc>
                <a:spcPts val="4100"/>
              </a:lnSpc>
              <a:spcAft>
                <a:spcPts val="600"/>
              </a:spcAft>
              <a:defRPr/>
            </a:pPr>
            <a:r>
              <a:rPr lang="es-MX" sz="3600" dirty="0">
                <a:solidFill>
                  <a:srgbClr val="00338D"/>
                </a:solidFill>
                <a:latin typeface="Arial"/>
              </a:rPr>
              <a:t>Enfoque creciente hacia la identificación de los IRO desde la perspectiva financiera y de impacto</a:t>
            </a:r>
          </a:p>
        </p:txBody>
      </p:sp>
      <p:sp>
        <p:nvSpPr>
          <p:cNvPr id="9" name="TextBox 8">
            <a:extLst>
              <a:ext uri="{FF2B5EF4-FFF2-40B4-BE49-F238E27FC236}">
                <a16:creationId xmlns:a16="http://schemas.microsoft.com/office/drawing/2014/main" id="{22CF43E7-E08E-2C06-6B0F-99932A8C5397}"/>
              </a:ext>
            </a:extLst>
          </p:cNvPr>
          <p:cNvSpPr txBox="1"/>
          <p:nvPr/>
        </p:nvSpPr>
        <p:spPr>
          <a:xfrm>
            <a:off x="4343404" y="10402882"/>
            <a:ext cx="15585137" cy="1051570"/>
          </a:xfrm>
          <a:prstGeom prst="rect">
            <a:avLst/>
          </a:prstGeom>
          <a:noFill/>
        </p:spPr>
        <p:txBody>
          <a:bodyPr wrap="square" lIns="0" tIns="0" rIns="0" bIns="0" rtlCol="0">
            <a:spAutoFit/>
          </a:bodyPr>
          <a:lstStyle/>
          <a:p>
            <a:pPr defTabSz="914507">
              <a:lnSpc>
                <a:spcPts val="4100"/>
              </a:lnSpc>
              <a:spcAft>
                <a:spcPts val="600"/>
              </a:spcAft>
              <a:defRPr/>
            </a:pPr>
            <a:r>
              <a:rPr lang="es-MX" sz="3600" dirty="0">
                <a:solidFill>
                  <a:srgbClr val="00338D"/>
                </a:solidFill>
                <a:latin typeface="Arial"/>
              </a:rPr>
              <a:t>Necesidad de abordar los impactos relacionados con el clima y la sostenibilidad y comprender su impacto financiero en las empresas</a:t>
            </a:r>
          </a:p>
        </p:txBody>
      </p:sp>
      <p:sp>
        <p:nvSpPr>
          <p:cNvPr id="10" name="TextBox 9">
            <a:extLst>
              <a:ext uri="{FF2B5EF4-FFF2-40B4-BE49-F238E27FC236}">
                <a16:creationId xmlns:a16="http://schemas.microsoft.com/office/drawing/2014/main" id="{A74F9385-C6D6-3212-9912-3DEE8B625AA5}"/>
              </a:ext>
            </a:extLst>
          </p:cNvPr>
          <p:cNvSpPr txBox="1"/>
          <p:nvPr/>
        </p:nvSpPr>
        <p:spPr>
          <a:xfrm>
            <a:off x="4343404" y="6275498"/>
            <a:ext cx="16306795" cy="1051570"/>
          </a:xfrm>
          <a:prstGeom prst="rect">
            <a:avLst/>
          </a:prstGeom>
          <a:noFill/>
        </p:spPr>
        <p:txBody>
          <a:bodyPr wrap="square" lIns="0" tIns="0" rIns="0" bIns="0" rtlCol="0">
            <a:spAutoFit/>
          </a:bodyPr>
          <a:lstStyle/>
          <a:p>
            <a:pPr defTabSz="914507">
              <a:lnSpc>
                <a:spcPts val="4100"/>
              </a:lnSpc>
              <a:spcAft>
                <a:spcPts val="600"/>
              </a:spcAft>
              <a:defRPr/>
            </a:pPr>
            <a:r>
              <a:rPr lang="es-MX" sz="3600" dirty="0">
                <a:solidFill>
                  <a:srgbClr val="00338D"/>
                </a:solidFill>
                <a:latin typeface="Arial"/>
              </a:rPr>
              <a:t>Nuevo enfoque de los reportes ASG dirigidos a los requerimientos de inversionistas, mercados de capitales y otros grupos de interés</a:t>
            </a:r>
          </a:p>
        </p:txBody>
      </p:sp>
      <p:pic>
        <p:nvPicPr>
          <p:cNvPr id="12" name="Graphic 11" descr="Handshake with solid fill">
            <a:extLst>
              <a:ext uri="{FF2B5EF4-FFF2-40B4-BE49-F238E27FC236}">
                <a16:creationId xmlns:a16="http://schemas.microsoft.com/office/drawing/2014/main" id="{64245818-0A9B-9AAF-9CD7-7675B64E29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42702" y="10203480"/>
            <a:ext cx="1591109" cy="1591109"/>
          </a:xfrm>
          <a:prstGeom prst="rect">
            <a:avLst/>
          </a:prstGeom>
        </p:spPr>
      </p:pic>
      <p:pic>
        <p:nvPicPr>
          <p:cNvPr id="18" name="Graphic 17" descr="Research with solid fill">
            <a:extLst>
              <a:ext uri="{FF2B5EF4-FFF2-40B4-BE49-F238E27FC236}">
                <a16:creationId xmlns:a16="http://schemas.microsoft.com/office/drawing/2014/main" id="{76C39668-C001-0124-5DA4-394433B308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38462" y="8217327"/>
            <a:ext cx="1399587" cy="1399587"/>
          </a:xfrm>
          <a:prstGeom prst="rect">
            <a:avLst/>
          </a:prstGeom>
        </p:spPr>
      </p:pic>
      <p:pic>
        <p:nvPicPr>
          <p:cNvPr id="20" name="Graphic 19" descr="Bar graph with upward trend with solid fill">
            <a:extLst>
              <a:ext uri="{FF2B5EF4-FFF2-40B4-BE49-F238E27FC236}">
                <a16:creationId xmlns:a16="http://schemas.microsoft.com/office/drawing/2014/main" id="{A5E7A532-A3C0-AC17-9D75-26C8345BC0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42702" y="6188487"/>
            <a:ext cx="1347190" cy="1347190"/>
          </a:xfrm>
          <a:prstGeom prst="rect">
            <a:avLst/>
          </a:prstGeom>
        </p:spPr>
      </p:pic>
      <p:sp>
        <p:nvSpPr>
          <p:cNvPr id="22" name="Shape 8">
            <a:extLst>
              <a:ext uri="{FF2B5EF4-FFF2-40B4-BE49-F238E27FC236}">
                <a16:creationId xmlns:a16="http://schemas.microsoft.com/office/drawing/2014/main" id="{B5F3610E-EAC4-73E0-03DE-4A571D0E4ECB}"/>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chemeClr val="bg1"/>
                </a:solidFill>
                <a:latin typeface="Arial" panose="020B0604020202020204" pitchFamily="34" charset="0"/>
                <a:cs typeface="Arial" panose="020B0604020202020204" pitchFamily="34" charset="0"/>
              </a:rPr>
              <a:pPr/>
              <a:t>6</a:t>
            </a:fld>
            <a:endParaRPr lang="en-GB"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9639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47031-45C2-2117-8A82-48B120302F42}"/>
            </a:ext>
          </a:extLst>
        </p:cNvPr>
        <p:cNvGrpSpPr/>
        <p:nvPr/>
      </p:nvGrpSpPr>
      <p:grpSpPr>
        <a:xfrm>
          <a:off x="0" y="0"/>
          <a:ext cx="0" cy="0"/>
          <a:chOff x="0" y="0"/>
          <a:chExt cx="0" cy="0"/>
        </a:xfrm>
      </p:grpSpPr>
      <p:pic>
        <p:nvPicPr>
          <p:cNvPr id="5" name="Picture 4" descr="A person and person walking on a roof with solar panels and wind turbines&#10;&#10;AI-generated content may be incorrect.">
            <a:extLst>
              <a:ext uri="{FF2B5EF4-FFF2-40B4-BE49-F238E27FC236}">
                <a16:creationId xmlns:a16="http://schemas.microsoft.com/office/drawing/2014/main" id="{24B629BF-B85C-D1CD-BAE8-18E769BC69C0}"/>
              </a:ext>
            </a:extLst>
          </p:cNvPr>
          <p:cNvPicPr>
            <a:picLocks noChangeAspect="1"/>
          </p:cNvPicPr>
          <p:nvPr/>
        </p:nvPicPr>
        <p:blipFill>
          <a:blip r:embed="rId4">
            <a:extLst>
              <a:ext uri="{28A0092B-C50C-407E-A947-70E740481C1C}">
                <a14:useLocalDpi xmlns:a14="http://schemas.microsoft.com/office/drawing/2010/main" val="0"/>
              </a:ext>
            </a:extLst>
          </a:blip>
          <a:srcRect l="4022" t="31341" r="4022" b="22736"/>
          <a:stretch>
            <a:fillRect/>
          </a:stretch>
        </p:blipFill>
        <p:spPr>
          <a:xfrm flipH="1">
            <a:off x="0" y="0"/>
            <a:ext cx="43888024" cy="14627225"/>
          </a:xfrm>
          <a:prstGeom prst="rect">
            <a:avLst/>
          </a:prstGeom>
        </p:spPr>
      </p:pic>
      <p:sp>
        <p:nvSpPr>
          <p:cNvPr id="7" name="TextBox 6">
            <a:extLst>
              <a:ext uri="{FF2B5EF4-FFF2-40B4-BE49-F238E27FC236}">
                <a16:creationId xmlns:a16="http://schemas.microsoft.com/office/drawing/2014/main" id="{488604EA-2725-2874-9544-4D463E28D493}"/>
              </a:ext>
            </a:extLst>
          </p:cNvPr>
          <p:cNvSpPr txBox="1"/>
          <p:nvPr/>
        </p:nvSpPr>
        <p:spPr>
          <a:xfrm>
            <a:off x="2385159" y="751325"/>
            <a:ext cx="10302141" cy="2215991"/>
          </a:xfrm>
          <a:prstGeom prst="rect">
            <a:avLst/>
          </a:prstGeom>
          <a:noFill/>
        </p:spPr>
        <p:txBody>
          <a:bodyPr wrap="square" rtlCol="0">
            <a:spAutoFit/>
          </a:bodyPr>
          <a:lstStyle/>
          <a:p>
            <a:r>
              <a:rPr lang="es-MX" sz="13800" dirty="0">
                <a:solidFill>
                  <a:srgbClr val="00338D"/>
                </a:solidFill>
                <a:latin typeface="KPMG Bold" panose="020B0803030202040204" pitchFamily="34" charset="0"/>
              </a:rPr>
              <a:t>Reportes ASG</a:t>
            </a:r>
          </a:p>
        </p:txBody>
      </p:sp>
      <p:sp>
        <p:nvSpPr>
          <p:cNvPr id="11" name="Shape 8">
            <a:extLst>
              <a:ext uri="{FF2B5EF4-FFF2-40B4-BE49-F238E27FC236}">
                <a16:creationId xmlns:a16="http://schemas.microsoft.com/office/drawing/2014/main" id="{11BFB74C-A07B-946D-EC26-48F5C75372E7}"/>
              </a:ext>
            </a:extLst>
          </p:cNvPr>
          <p:cNvSpPr txBox="1">
            <a:spLocks/>
          </p:cNvSpPr>
          <p:nvPr/>
        </p:nvSpPr>
        <p:spPr>
          <a:xfrm>
            <a:off x="12328565"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7</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CFDB8115-4CD2-D281-DE92-5DC8652F151E}"/>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rgbClr val="00338D"/>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D6A93EC8-045F-C6E8-96EC-E2C5E9A1E3D7}"/>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F20892D8-D30C-4B42-3DCF-A20320C6AB87}"/>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chemeClr val="bg1"/>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66A931C1-1E72-5FD5-D8E0-795820BE0244}"/>
              </a:ext>
            </a:extLst>
          </p:cNvPr>
          <p:cNvCxnSpPr>
            <a:cxnSpLocks/>
          </p:cNvCxnSpPr>
          <p:nvPr/>
        </p:nvCxnSpPr>
        <p:spPr>
          <a:xfrm>
            <a:off x="40606106" y="12999551"/>
            <a:ext cx="0" cy="795772"/>
          </a:xfrm>
          <a:prstGeom prst="line">
            <a:avLst/>
          </a:prstGeom>
          <a:ln w="57150">
            <a:solidFill>
              <a:srgbClr val="00338D"/>
            </a:solidFill>
          </a:ln>
        </p:spPr>
        <p:style>
          <a:lnRef idx="1">
            <a:schemeClr val="accent1"/>
          </a:lnRef>
          <a:fillRef idx="0">
            <a:schemeClr val="accent1"/>
          </a:fillRef>
          <a:effectRef idx="0">
            <a:schemeClr val="accent1"/>
          </a:effectRef>
          <a:fontRef idx="minor">
            <a:schemeClr val="tx1"/>
          </a:fontRef>
        </p:style>
      </p:cxnSp>
      <p:sp>
        <p:nvSpPr>
          <p:cNvPr id="6" name="Shape 8">
            <a:extLst>
              <a:ext uri="{FF2B5EF4-FFF2-40B4-BE49-F238E27FC236}">
                <a16:creationId xmlns:a16="http://schemas.microsoft.com/office/drawing/2014/main" id="{FC92EC39-D942-A28D-178F-CDFE94852485}"/>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rgbClr val="00338D"/>
                </a:solidFill>
                <a:latin typeface="Arial" panose="020B0604020202020204" pitchFamily="34" charset="0"/>
                <a:cs typeface="Arial" panose="020B0604020202020204" pitchFamily="34" charset="0"/>
              </a:rPr>
              <a:pPr/>
              <a:t>7</a:t>
            </a:fld>
            <a:endParaRPr lang="en-GB" sz="3600" dirty="0">
              <a:solidFill>
                <a:srgbClr val="00338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0076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4B079-0CD5-2A58-F3B1-75BA2CEF0178}"/>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26AFC23D-0CF1-3E96-E9C7-54454E2AEBB8}"/>
              </a:ext>
            </a:extLst>
          </p:cNvPr>
          <p:cNvSpPr/>
          <p:nvPr/>
        </p:nvSpPr>
        <p:spPr>
          <a:xfrm>
            <a:off x="30073600" y="1295400"/>
            <a:ext cx="10838377" cy="1794596"/>
          </a:xfrm>
          <a:prstGeom prst="rect">
            <a:avLst/>
          </a:prstGeom>
          <a:solidFill>
            <a:srgbClr val="FD3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Rectangle 37">
            <a:extLst>
              <a:ext uri="{FF2B5EF4-FFF2-40B4-BE49-F238E27FC236}">
                <a16:creationId xmlns:a16="http://schemas.microsoft.com/office/drawing/2014/main" id="{1878A216-2E72-0975-7D42-4735527B42E5}"/>
              </a:ext>
            </a:extLst>
          </p:cNvPr>
          <p:cNvSpPr/>
          <p:nvPr/>
        </p:nvSpPr>
        <p:spPr>
          <a:xfrm>
            <a:off x="2537560" y="3409950"/>
            <a:ext cx="6754447" cy="9250359"/>
          </a:xfrm>
          <a:prstGeom prst="rect">
            <a:avLst/>
          </a:prstGeom>
          <a:solidFill>
            <a:srgbClr val="7213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TextBox 6">
            <a:extLst>
              <a:ext uri="{FF2B5EF4-FFF2-40B4-BE49-F238E27FC236}">
                <a16:creationId xmlns:a16="http://schemas.microsoft.com/office/drawing/2014/main" id="{2C6E0576-FA1F-0753-28B9-6007EF5054EB}"/>
              </a:ext>
            </a:extLst>
          </p:cNvPr>
          <p:cNvSpPr txBox="1"/>
          <p:nvPr/>
        </p:nvSpPr>
        <p:spPr>
          <a:xfrm>
            <a:off x="2385160" y="751325"/>
            <a:ext cx="26850240" cy="2092881"/>
          </a:xfrm>
          <a:prstGeom prst="rect">
            <a:avLst/>
          </a:prstGeom>
          <a:noFill/>
        </p:spPr>
        <p:txBody>
          <a:bodyPr wrap="square" rtlCol="0">
            <a:spAutoFit/>
          </a:bodyPr>
          <a:lstStyle/>
          <a:p>
            <a:r>
              <a:rPr lang="es-MX" sz="13000" dirty="0">
                <a:solidFill>
                  <a:srgbClr val="00338D"/>
                </a:solidFill>
                <a:latin typeface="KPMG Bold" panose="020B0803030202040204" pitchFamily="34" charset="0"/>
              </a:rPr>
              <a:t>Nuevo reporte financiero con aspectos  ASG</a:t>
            </a:r>
          </a:p>
        </p:txBody>
      </p:sp>
      <p:sp>
        <p:nvSpPr>
          <p:cNvPr id="11" name="Shape 8">
            <a:extLst>
              <a:ext uri="{FF2B5EF4-FFF2-40B4-BE49-F238E27FC236}">
                <a16:creationId xmlns:a16="http://schemas.microsoft.com/office/drawing/2014/main" id="{85CFCFFB-BD31-A998-E8C6-B043E19F0139}"/>
              </a:ext>
            </a:extLst>
          </p:cNvPr>
          <p:cNvSpPr txBox="1">
            <a:spLocks/>
          </p:cNvSpPr>
          <p:nvPr/>
        </p:nvSpPr>
        <p:spPr>
          <a:xfrm>
            <a:off x="12328565"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8</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73692D35-1FB4-8348-CA54-1F04CA845A9C}"/>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rgbClr val="00338D"/>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589CB558-C6F0-97FC-2083-F2023600DAAA}"/>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3832E6D5-8F83-000C-C0C2-43C9BBD880C3}"/>
              </a:ext>
              <a:ext uri="{C183D7F6-B498-43B3-948B-1728B52AA6E4}">
                <adec:decorative xmlns:adec="http://schemas.microsoft.com/office/drawing/2017/decorative" val="1"/>
              </a:ext>
            </a:extLst>
          </p:cNvPr>
          <p:cNvSpPr txBox="1"/>
          <p:nvPr/>
        </p:nvSpPr>
        <p:spPr>
          <a:xfrm>
            <a:off x="5513566" y="13140461"/>
            <a:ext cx="21105631" cy="615553"/>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B3FBBBF6-EC9D-D932-4655-1D56754D9DD3}"/>
              </a:ext>
            </a:extLst>
          </p:cNvPr>
          <p:cNvCxnSpPr>
            <a:cxnSpLocks/>
          </p:cNvCxnSpPr>
          <p:nvPr/>
        </p:nvCxnSpPr>
        <p:spPr>
          <a:xfrm>
            <a:off x="40606106" y="12999551"/>
            <a:ext cx="0" cy="795772"/>
          </a:xfrm>
          <a:prstGeom prst="line">
            <a:avLst/>
          </a:prstGeom>
          <a:ln w="57150">
            <a:solidFill>
              <a:srgbClr val="00338D"/>
            </a:solidFill>
          </a:ln>
        </p:spPr>
        <p:style>
          <a:lnRef idx="1">
            <a:schemeClr val="accent1"/>
          </a:lnRef>
          <a:fillRef idx="0">
            <a:schemeClr val="accent1"/>
          </a:fillRef>
          <a:effectRef idx="0">
            <a:schemeClr val="accent1"/>
          </a:effectRef>
          <a:fontRef idx="minor">
            <a:schemeClr val="tx1"/>
          </a:fontRef>
        </p:style>
      </p:cxnSp>
      <p:sp>
        <p:nvSpPr>
          <p:cNvPr id="21" name="Shape 8">
            <a:extLst>
              <a:ext uri="{FF2B5EF4-FFF2-40B4-BE49-F238E27FC236}">
                <a16:creationId xmlns:a16="http://schemas.microsoft.com/office/drawing/2014/main" id="{A4309E2E-A991-F97C-FF03-F4D8D1764963}"/>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rgbClr val="00338D"/>
                </a:solidFill>
                <a:latin typeface="Arial" panose="020B0604020202020204" pitchFamily="34" charset="0"/>
                <a:cs typeface="Arial" panose="020B0604020202020204" pitchFamily="34" charset="0"/>
              </a:rPr>
              <a:pPr/>
              <a:t>8</a:t>
            </a:fld>
            <a:endParaRPr lang="en-GB" sz="3600" dirty="0">
              <a:solidFill>
                <a:srgbClr val="00338D"/>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F1F75DB8-C807-7F10-7BDA-7D2F9EB1E891}"/>
              </a:ext>
            </a:extLst>
          </p:cNvPr>
          <p:cNvGrpSpPr/>
          <p:nvPr/>
        </p:nvGrpSpPr>
        <p:grpSpPr>
          <a:xfrm>
            <a:off x="3052149" y="3743584"/>
            <a:ext cx="6226354" cy="4550371"/>
            <a:chOff x="640466" y="1434652"/>
            <a:chExt cx="3646520" cy="3482425"/>
          </a:xfrm>
        </p:grpSpPr>
        <p:sp>
          <p:nvSpPr>
            <p:cNvPr id="6" name="object 12">
              <a:extLst>
                <a:ext uri="{FF2B5EF4-FFF2-40B4-BE49-F238E27FC236}">
                  <a16:creationId xmlns:a16="http://schemas.microsoft.com/office/drawing/2014/main" id="{3AA9E765-233E-FD6F-751B-BCDEDC0660ED}"/>
                </a:ext>
              </a:extLst>
            </p:cNvPr>
            <p:cNvSpPr txBox="1"/>
            <p:nvPr/>
          </p:nvSpPr>
          <p:spPr>
            <a:xfrm>
              <a:off x="644860" y="1434652"/>
              <a:ext cx="2406539" cy="1121461"/>
            </a:xfrm>
            <a:prstGeom prst="rect">
              <a:avLst/>
            </a:prstGeom>
          </p:spPr>
          <p:txBody>
            <a:bodyPr vert="horz" wrap="square" lIns="0" tIns="13335" rIns="0" bIns="0" rtlCol="0">
              <a:spAutoFit/>
            </a:bodyPr>
            <a:lstStyle/>
            <a:p>
              <a:pPr marL="12702" defTabSz="914507">
                <a:spcBef>
                  <a:spcPts val="105"/>
                </a:spcBef>
                <a:defRPr/>
              </a:pPr>
              <a:r>
                <a:rPr lang="es-419" sz="7200" b="1" dirty="0">
                  <a:solidFill>
                    <a:schemeClr val="bg1"/>
                  </a:solidFill>
                  <a:uFill>
                    <a:solidFill>
                      <a:srgbClr val="FFFFFF"/>
                    </a:solidFill>
                  </a:uFill>
                  <a:latin typeface="KPMG Bold"/>
                  <a:cs typeface="KPMG Bold"/>
                </a:rPr>
                <a:t>COP</a:t>
              </a:r>
              <a:r>
                <a:rPr lang="es-419" sz="7200" b="1" spc="-95" dirty="0">
                  <a:solidFill>
                    <a:schemeClr val="bg1"/>
                  </a:solidFill>
                  <a:uFill>
                    <a:solidFill>
                      <a:srgbClr val="FFFFFF"/>
                    </a:solidFill>
                  </a:uFill>
                  <a:latin typeface="KPMG Bold"/>
                  <a:cs typeface="KPMG Bold"/>
                </a:rPr>
                <a:t> </a:t>
              </a:r>
              <a:r>
                <a:rPr lang="es-419" sz="7200" b="1" dirty="0">
                  <a:solidFill>
                    <a:schemeClr val="bg1"/>
                  </a:solidFill>
                  <a:uFill>
                    <a:solidFill>
                      <a:srgbClr val="FFFFFF"/>
                    </a:solidFill>
                  </a:uFill>
                  <a:latin typeface="KPMG Bold"/>
                  <a:cs typeface="KPMG Bold"/>
                </a:rPr>
                <a:t>26</a:t>
              </a:r>
              <a:endParaRPr lang="es-419" sz="7200" dirty="0">
                <a:solidFill>
                  <a:schemeClr val="bg1"/>
                </a:solidFill>
                <a:latin typeface="KPMG Bold"/>
                <a:cs typeface="KPMG Bold"/>
              </a:endParaRPr>
            </a:p>
          </p:txBody>
        </p:sp>
        <p:sp>
          <p:nvSpPr>
            <p:cNvPr id="8" name="object 14">
              <a:extLst>
                <a:ext uri="{FF2B5EF4-FFF2-40B4-BE49-F238E27FC236}">
                  <a16:creationId xmlns:a16="http://schemas.microsoft.com/office/drawing/2014/main" id="{C2F35F6E-1B58-6A30-BC88-489FF2FE4360}"/>
                </a:ext>
              </a:extLst>
            </p:cNvPr>
            <p:cNvSpPr txBox="1"/>
            <p:nvPr/>
          </p:nvSpPr>
          <p:spPr>
            <a:xfrm>
              <a:off x="640466" y="2526068"/>
              <a:ext cx="3646520" cy="2391009"/>
            </a:xfrm>
            <a:prstGeom prst="rect">
              <a:avLst/>
            </a:prstGeom>
          </p:spPr>
          <p:txBody>
            <a:bodyPr vert="horz" wrap="square" lIns="0" tIns="12700" rIns="0" bIns="0" rtlCol="0">
              <a:spAutoFit/>
            </a:bodyPr>
            <a:lstStyle/>
            <a:p>
              <a:pPr marL="12702">
                <a:lnSpc>
                  <a:spcPts val="3500"/>
                </a:lnSpc>
                <a:spcBef>
                  <a:spcPts val="100"/>
                </a:spcBef>
                <a:tabLst>
                  <a:tab pos="2549188" algn="l"/>
                </a:tabLst>
                <a:defRPr/>
              </a:pPr>
              <a:r>
                <a:rPr lang="es-419" sz="2800" spc="-5" dirty="0">
                  <a:solidFill>
                    <a:schemeClr val="bg1"/>
                  </a:solidFill>
                  <a:latin typeface="Arial"/>
                  <a:cs typeface="Arial"/>
                </a:rPr>
                <a:t>Se </a:t>
              </a:r>
              <a:r>
                <a:rPr lang="es-419" sz="2800" spc="-10" dirty="0">
                  <a:solidFill>
                    <a:schemeClr val="bg1"/>
                  </a:solidFill>
                  <a:latin typeface="Arial"/>
                  <a:cs typeface="Arial"/>
                </a:rPr>
                <a:t>anunció la </a:t>
              </a:r>
              <a:r>
                <a:rPr lang="es-419" sz="2800" b="1" spc="-5" dirty="0">
                  <a:solidFill>
                    <a:schemeClr val="bg1"/>
                  </a:solidFill>
                  <a:latin typeface="Arial"/>
                  <a:cs typeface="Arial"/>
                </a:rPr>
                <a:t>creación </a:t>
              </a:r>
              <a:r>
                <a:rPr lang="es-419" sz="2800" b="1" dirty="0">
                  <a:solidFill>
                    <a:schemeClr val="bg1"/>
                  </a:solidFill>
                  <a:latin typeface="Arial"/>
                  <a:cs typeface="Arial"/>
                </a:rPr>
                <a:t>del International Sustainability Standards</a:t>
              </a:r>
              <a:r>
                <a:rPr lang="es-419" sz="2800" b="1" spc="215" dirty="0">
                  <a:solidFill>
                    <a:schemeClr val="bg1"/>
                  </a:solidFill>
                  <a:latin typeface="Arial"/>
                  <a:cs typeface="Arial"/>
                </a:rPr>
                <a:t> </a:t>
              </a:r>
              <a:r>
                <a:rPr lang="es-419" sz="2800" b="1" spc="-5" dirty="0">
                  <a:solidFill>
                    <a:schemeClr val="bg1"/>
                  </a:solidFill>
                  <a:latin typeface="Arial"/>
                  <a:cs typeface="Arial"/>
                </a:rPr>
                <a:t>Board (ISSB), </a:t>
              </a:r>
              <a:r>
                <a:rPr lang="es-419" sz="2800" spc="-5" dirty="0">
                  <a:solidFill>
                    <a:schemeClr val="bg1"/>
                  </a:solidFill>
                  <a:latin typeface="Arial"/>
                  <a:cs typeface="Arial"/>
                </a:rPr>
                <a:t>cuyo </a:t>
              </a:r>
              <a:r>
                <a:rPr lang="es-419" sz="2800" spc="-10" dirty="0">
                  <a:solidFill>
                    <a:schemeClr val="bg1"/>
                  </a:solidFill>
                  <a:latin typeface="Arial"/>
                  <a:cs typeface="Arial"/>
                </a:rPr>
                <a:t>mandato</a:t>
              </a:r>
              <a:r>
                <a:rPr lang="es-419" sz="2800" spc="250" dirty="0">
                  <a:solidFill>
                    <a:schemeClr val="bg1"/>
                  </a:solidFill>
                  <a:latin typeface="Arial"/>
                  <a:cs typeface="Arial"/>
                </a:rPr>
                <a:t> </a:t>
              </a:r>
              <a:r>
                <a:rPr lang="es-419" sz="2800" spc="-5" dirty="0">
                  <a:solidFill>
                    <a:schemeClr val="bg1"/>
                  </a:solidFill>
                  <a:latin typeface="Arial"/>
                  <a:cs typeface="Arial"/>
                </a:rPr>
                <a:t>principal </a:t>
              </a:r>
              <a:r>
                <a:rPr lang="es-419" sz="2800" dirty="0">
                  <a:solidFill>
                    <a:schemeClr val="bg1"/>
                  </a:solidFill>
                  <a:latin typeface="Arial"/>
                  <a:cs typeface="Arial"/>
                </a:rPr>
                <a:t>fue </a:t>
              </a:r>
              <a:r>
                <a:rPr lang="es-419" sz="2800" spc="-5" dirty="0">
                  <a:solidFill>
                    <a:schemeClr val="bg1"/>
                  </a:solidFill>
                  <a:latin typeface="Arial"/>
                  <a:cs typeface="Arial"/>
                </a:rPr>
                <a:t>desarrollar una </a:t>
              </a:r>
              <a:r>
                <a:rPr lang="es-419" sz="2800" b="1" spc="-10" dirty="0">
                  <a:solidFill>
                    <a:schemeClr val="bg1"/>
                  </a:solidFill>
                  <a:latin typeface="Arial"/>
                  <a:cs typeface="Arial"/>
                </a:rPr>
                <a:t>base </a:t>
              </a:r>
              <a:r>
                <a:rPr lang="es-419" sz="2800" b="1" spc="-5" dirty="0">
                  <a:solidFill>
                    <a:schemeClr val="bg1"/>
                  </a:solidFill>
                  <a:latin typeface="Arial"/>
                  <a:cs typeface="Arial"/>
                </a:rPr>
                <a:t>de normas</a:t>
              </a:r>
              <a:r>
                <a:rPr lang="es-419" sz="2800" b="1" spc="-15" dirty="0">
                  <a:solidFill>
                    <a:schemeClr val="bg1"/>
                  </a:solidFill>
                  <a:latin typeface="Arial"/>
                  <a:cs typeface="Arial"/>
                </a:rPr>
                <a:t> de </a:t>
              </a:r>
              <a:r>
                <a:rPr lang="es-419" sz="2800" b="1" spc="-5" dirty="0">
                  <a:solidFill>
                    <a:schemeClr val="bg1"/>
                  </a:solidFill>
                  <a:latin typeface="Arial"/>
                  <a:cs typeface="Arial"/>
                </a:rPr>
                <a:t>revelación de información </a:t>
              </a:r>
              <a:r>
                <a:rPr lang="es-419" sz="2800" b="1" dirty="0">
                  <a:solidFill>
                    <a:schemeClr val="bg1"/>
                  </a:solidFill>
                  <a:latin typeface="Arial"/>
                  <a:cs typeface="Arial"/>
                </a:rPr>
                <a:t>sobre </a:t>
              </a:r>
              <a:r>
                <a:rPr lang="es-419" sz="2800" b="1" spc="-5" dirty="0">
                  <a:solidFill>
                    <a:schemeClr val="bg1"/>
                  </a:solidFill>
                  <a:latin typeface="Arial"/>
                  <a:cs typeface="Arial"/>
                </a:rPr>
                <a:t>sostenibilidad corporativa de</a:t>
              </a:r>
              <a:r>
                <a:rPr lang="es-419" sz="2800" b="1" spc="165" dirty="0">
                  <a:solidFill>
                    <a:schemeClr val="bg1"/>
                  </a:solidFill>
                  <a:latin typeface="Arial"/>
                  <a:cs typeface="Arial"/>
                </a:rPr>
                <a:t> </a:t>
              </a:r>
              <a:r>
                <a:rPr lang="es-419" sz="2800" b="1" spc="-5" dirty="0">
                  <a:solidFill>
                    <a:schemeClr val="bg1"/>
                  </a:solidFill>
                  <a:latin typeface="Arial"/>
                  <a:cs typeface="Arial"/>
                </a:rPr>
                <a:t>aceptación global</a:t>
              </a:r>
              <a:endParaRPr lang="es-419" sz="2800" dirty="0">
                <a:solidFill>
                  <a:schemeClr val="bg1"/>
                </a:solidFill>
                <a:latin typeface="Arial"/>
                <a:cs typeface="Arial"/>
              </a:endParaRPr>
            </a:p>
          </p:txBody>
        </p:sp>
      </p:grpSp>
      <p:sp>
        <p:nvSpPr>
          <p:cNvPr id="10" name="object 16">
            <a:extLst>
              <a:ext uri="{FF2B5EF4-FFF2-40B4-BE49-F238E27FC236}">
                <a16:creationId xmlns:a16="http://schemas.microsoft.com/office/drawing/2014/main" id="{916C666E-3490-7EB6-79FC-B7973B03B053}"/>
              </a:ext>
            </a:extLst>
          </p:cNvPr>
          <p:cNvSpPr/>
          <p:nvPr/>
        </p:nvSpPr>
        <p:spPr>
          <a:xfrm>
            <a:off x="3150788" y="8780109"/>
            <a:ext cx="5536011" cy="3098077"/>
          </a:xfrm>
          <a:prstGeom prst="rect">
            <a:avLst/>
          </a:prstGeom>
          <a:blipFill>
            <a:blip r:embed="rId4" cstate="print"/>
            <a:stretch>
              <a:fillRect/>
            </a:stretch>
          </a:blipFill>
        </p:spPr>
        <p:txBody>
          <a:bodyPr wrap="square" lIns="0" tIns="0" rIns="0" bIns="0" rtlCol="0"/>
          <a:lstStyle/>
          <a:p>
            <a:pPr defTabSz="914507">
              <a:defRPr/>
            </a:pPr>
            <a:endParaRPr lang="es-419" sz="5530" dirty="0">
              <a:solidFill>
                <a:srgbClr val="00338D"/>
              </a:solidFill>
              <a:latin typeface="Calibri"/>
            </a:endParaRPr>
          </a:p>
        </p:txBody>
      </p:sp>
      <p:sp>
        <p:nvSpPr>
          <p:cNvPr id="20" name="object 18">
            <a:extLst>
              <a:ext uri="{FF2B5EF4-FFF2-40B4-BE49-F238E27FC236}">
                <a16:creationId xmlns:a16="http://schemas.microsoft.com/office/drawing/2014/main" id="{BCECF83E-3C31-D84A-4869-715FE767A4C8}"/>
              </a:ext>
            </a:extLst>
          </p:cNvPr>
          <p:cNvSpPr txBox="1"/>
          <p:nvPr/>
        </p:nvSpPr>
        <p:spPr>
          <a:xfrm>
            <a:off x="9678103" y="3410174"/>
            <a:ext cx="4843683" cy="2381421"/>
          </a:xfrm>
          <a:prstGeom prst="rect">
            <a:avLst/>
          </a:prstGeom>
        </p:spPr>
        <p:txBody>
          <a:bodyPr vert="horz" wrap="square" lIns="0" tIns="34290" rIns="0" bIns="0" rtlCol="0">
            <a:spAutoFit/>
          </a:bodyPr>
          <a:lstStyle/>
          <a:p>
            <a:pPr marL="12702" marR="5081" defTabSz="914507">
              <a:lnSpc>
                <a:spcPts val="6000"/>
              </a:lnSpc>
              <a:spcBef>
                <a:spcPts val="270"/>
              </a:spcBef>
              <a:defRPr/>
            </a:pPr>
            <a:r>
              <a:rPr lang="es-419" sz="6500" b="1" dirty="0">
                <a:solidFill>
                  <a:srgbClr val="00338D"/>
                </a:solidFill>
                <a:uFill>
                  <a:solidFill>
                    <a:srgbClr val="FFFFFF"/>
                  </a:solidFill>
                </a:uFill>
                <a:latin typeface="KPMG Bold"/>
                <a:cs typeface="KPMG Bold"/>
              </a:rPr>
              <a:t>Preocupaciones</a:t>
            </a:r>
            <a:r>
              <a:rPr lang="es-419" sz="6500" b="1" dirty="0">
                <a:solidFill>
                  <a:srgbClr val="00338D"/>
                </a:solidFill>
                <a:latin typeface="KPMG Bold"/>
                <a:cs typeface="KPMG Bold"/>
              </a:rPr>
              <a:t> </a:t>
            </a:r>
          </a:p>
          <a:p>
            <a:pPr marL="12702" marR="5081" defTabSz="914507">
              <a:lnSpc>
                <a:spcPts val="6000"/>
              </a:lnSpc>
              <a:spcBef>
                <a:spcPts val="270"/>
              </a:spcBef>
              <a:defRPr/>
            </a:pPr>
            <a:r>
              <a:rPr lang="es-419" sz="6500" b="1" dirty="0">
                <a:solidFill>
                  <a:srgbClr val="00338D"/>
                </a:solidFill>
                <a:latin typeface="KPMG Bold"/>
                <a:cs typeface="KPMG Bold"/>
              </a:rPr>
              <a:t>de </a:t>
            </a:r>
            <a:r>
              <a:rPr lang="es-419" sz="6500" b="1" spc="-90" dirty="0">
                <a:solidFill>
                  <a:srgbClr val="00338D"/>
                </a:solidFill>
                <a:latin typeface="KPMG Bold"/>
                <a:cs typeface="KPMG Bold"/>
              </a:rPr>
              <a:t> </a:t>
            </a:r>
            <a:r>
              <a:rPr lang="es-419" sz="6500" b="1" dirty="0">
                <a:solidFill>
                  <a:srgbClr val="00338D"/>
                </a:solidFill>
                <a:latin typeface="KPMG Bold"/>
                <a:cs typeface="KPMG Bold"/>
              </a:rPr>
              <a:t>los  mercados de</a:t>
            </a:r>
            <a:r>
              <a:rPr lang="es-419" sz="6500" b="1" spc="5" dirty="0">
                <a:solidFill>
                  <a:srgbClr val="00338D"/>
                </a:solidFill>
                <a:latin typeface="KPMG Bold"/>
                <a:cs typeface="KPMG Bold"/>
              </a:rPr>
              <a:t> </a:t>
            </a:r>
            <a:r>
              <a:rPr lang="es-419" sz="6500" b="1" dirty="0">
                <a:solidFill>
                  <a:srgbClr val="00338D"/>
                </a:solidFill>
                <a:latin typeface="KPMG Bold"/>
                <a:cs typeface="KPMG Bold"/>
              </a:rPr>
              <a:t>capitales</a:t>
            </a:r>
            <a:endParaRPr lang="es-419" sz="6500" dirty="0">
              <a:solidFill>
                <a:srgbClr val="00338D"/>
              </a:solidFill>
              <a:latin typeface="KPMG Bold"/>
              <a:cs typeface="KPMG Bold"/>
            </a:endParaRPr>
          </a:p>
        </p:txBody>
      </p:sp>
      <p:sp>
        <p:nvSpPr>
          <p:cNvPr id="22" name="object 19">
            <a:extLst>
              <a:ext uri="{FF2B5EF4-FFF2-40B4-BE49-F238E27FC236}">
                <a16:creationId xmlns:a16="http://schemas.microsoft.com/office/drawing/2014/main" id="{993ED3F7-A4E8-28D0-6EFE-B9C29A39067A}"/>
              </a:ext>
            </a:extLst>
          </p:cNvPr>
          <p:cNvSpPr txBox="1"/>
          <p:nvPr/>
        </p:nvSpPr>
        <p:spPr>
          <a:xfrm>
            <a:off x="15041152" y="3479646"/>
            <a:ext cx="7040432" cy="2226572"/>
          </a:xfrm>
          <a:prstGeom prst="rect">
            <a:avLst/>
          </a:prstGeom>
        </p:spPr>
        <p:txBody>
          <a:bodyPr vert="horz" wrap="square" lIns="0" tIns="12700" rIns="0" bIns="0" rtlCol="0">
            <a:spAutoFit/>
          </a:bodyPr>
          <a:lstStyle/>
          <a:p>
            <a:pPr marL="184807" indent="-172740" defTabSz="914507">
              <a:lnSpc>
                <a:spcPts val="3500"/>
              </a:lnSpc>
              <a:spcBef>
                <a:spcPts val="100"/>
              </a:spcBef>
              <a:buFontTx/>
              <a:buChar char="-"/>
              <a:tabLst>
                <a:tab pos="185442" algn="l"/>
              </a:tabLst>
              <a:defRPr/>
            </a:pPr>
            <a:r>
              <a:rPr lang="es-419" sz="2800" spc="-5" dirty="0">
                <a:solidFill>
                  <a:srgbClr val="00338D"/>
                </a:solidFill>
                <a:latin typeface="Arial"/>
                <a:cs typeface="Arial"/>
              </a:rPr>
              <a:t>Abordar </a:t>
            </a:r>
            <a:r>
              <a:rPr lang="es-419" sz="2800" spc="-10" dirty="0">
                <a:solidFill>
                  <a:srgbClr val="00338D"/>
                </a:solidFill>
                <a:latin typeface="Arial"/>
                <a:cs typeface="Arial"/>
              </a:rPr>
              <a:t>los </a:t>
            </a:r>
            <a:r>
              <a:rPr lang="es-419" sz="2800" b="1" spc="-5" dirty="0">
                <a:solidFill>
                  <a:srgbClr val="00338D"/>
                </a:solidFill>
                <a:latin typeface="Arial"/>
                <a:cs typeface="Arial"/>
              </a:rPr>
              <a:t>impactos</a:t>
            </a:r>
            <a:r>
              <a:rPr lang="es-419" sz="2800" b="1" spc="-40" dirty="0">
                <a:solidFill>
                  <a:srgbClr val="00338D"/>
                </a:solidFill>
                <a:latin typeface="Arial"/>
                <a:cs typeface="Arial"/>
              </a:rPr>
              <a:t> </a:t>
            </a:r>
            <a:r>
              <a:rPr lang="es-419" sz="2800" b="1" spc="-5" dirty="0">
                <a:solidFill>
                  <a:srgbClr val="00338D"/>
                </a:solidFill>
                <a:latin typeface="Arial"/>
                <a:cs typeface="Arial"/>
              </a:rPr>
              <a:t>relacionados</a:t>
            </a:r>
            <a:endParaRPr lang="es-419" sz="2800" dirty="0">
              <a:solidFill>
                <a:srgbClr val="00338D"/>
              </a:solidFill>
              <a:latin typeface="Arial"/>
              <a:cs typeface="Arial"/>
            </a:endParaRPr>
          </a:p>
          <a:p>
            <a:pPr marL="184807" defTabSz="914507">
              <a:lnSpc>
                <a:spcPts val="3500"/>
              </a:lnSpc>
              <a:defRPr/>
            </a:pPr>
            <a:r>
              <a:rPr lang="es-419" sz="2800" b="1" dirty="0">
                <a:solidFill>
                  <a:srgbClr val="00338D"/>
                </a:solidFill>
                <a:latin typeface="Arial"/>
                <a:cs typeface="Arial"/>
              </a:rPr>
              <a:t>con el clima y</a:t>
            </a:r>
            <a:r>
              <a:rPr lang="es-419" sz="2800" b="1" spc="-55" dirty="0">
                <a:solidFill>
                  <a:srgbClr val="00338D"/>
                </a:solidFill>
                <a:latin typeface="Arial"/>
                <a:cs typeface="Arial"/>
              </a:rPr>
              <a:t> la </a:t>
            </a:r>
            <a:r>
              <a:rPr lang="es-419" sz="2800" b="1" dirty="0">
                <a:solidFill>
                  <a:srgbClr val="00338D"/>
                </a:solidFill>
                <a:latin typeface="Arial"/>
                <a:cs typeface="Arial"/>
              </a:rPr>
              <a:t>sostenibilidad</a:t>
            </a:r>
            <a:endParaRPr lang="es-419" sz="2800" dirty="0">
              <a:solidFill>
                <a:srgbClr val="00338D"/>
              </a:solidFill>
              <a:latin typeface="Arial"/>
              <a:cs typeface="Arial"/>
            </a:endParaRPr>
          </a:p>
          <a:p>
            <a:pPr marL="184807" marR="5081" indent="-172740" defTabSz="914507">
              <a:lnSpc>
                <a:spcPts val="3500"/>
              </a:lnSpc>
              <a:buFontTx/>
              <a:buChar char="-"/>
              <a:tabLst>
                <a:tab pos="185442" algn="l"/>
              </a:tabLst>
              <a:defRPr/>
            </a:pPr>
            <a:r>
              <a:rPr lang="es-419" sz="2800" spc="-5" dirty="0">
                <a:solidFill>
                  <a:srgbClr val="00338D"/>
                </a:solidFill>
                <a:latin typeface="Arial"/>
                <a:cs typeface="Arial"/>
              </a:rPr>
              <a:t>Enfocar </a:t>
            </a:r>
            <a:r>
              <a:rPr lang="es-419" sz="2800" spc="-10" dirty="0">
                <a:solidFill>
                  <a:srgbClr val="00338D"/>
                </a:solidFill>
                <a:latin typeface="Arial"/>
                <a:cs typeface="Arial"/>
              </a:rPr>
              <a:t>los </a:t>
            </a:r>
            <a:r>
              <a:rPr lang="es-419" sz="2800" b="1" spc="-5" dirty="0">
                <a:solidFill>
                  <a:srgbClr val="00338D"/>
                </a:solidFill>
                <a:latin typeface="Arial"/>
                <a:cs typeface="Arial"/>
              </a:rPr>
              <a:t>reportes ASG </a:t>
            </a:r>
            <a:r>
              <a:rPr lang="es-419" sz="2800" spc="-5" dirty="0">
                <a:solidFill>
                  <a:srgbClr val="00338D"/>
                </a:solidFill>
                <a:latin typeface="Arial"/>
                <a:cs typeface="Arial"/>
              </a:rPr>
              <a:t>a </a:t>
            </a:r>
            <a:r>
              <a:rPr lang="es-419" sz="2800" spc="-10" dirty="0">
                <a:solidFill>
                  <a:srgbClr val="00338D"/>
                </a:solidFill>
                <a:latin typeface="Arial"/>
                <a:cs typeface="Arial"/>
              </a:rPr>
              <a:t>las  necesidades de los </a:t>
            </a:r>
            <a:r>
              <a:rPr lang="es-419" sz="2800" b="1" spc="-5" dirty="0">
                <a:solidFill>
                  <a:srgbClr val="00338D"/>
                </a:solidFill>
                <a:latin typeface="Arial"/>
                <a:cs typeface="Arial"/>
              </a:rPr>
              <a:t>inversionistas y  mercados de</a:t>
            </a:r>
            <a:r>
              <a:rPr lang="es-419" sz="2800" b="1" spc="-25" dirty="0">
                <a:solidFill>
                  <a:srgbClr val="00338D"/>
                </a:solidFill>
                <a:latin typeface="Arial"/>
                <a:cs typeface="Arial"/>
              </a:rPr>
              <a:t> </a:t>
            </a:r>
            <a:r>
              <a:rPr lang="es-419" sz="2800" b="1" dirty="0">
                <a:solidFill>
                  <a:srgbClr val="00338D"/>
                </a:solidFill>
                <a:latin typeface="Arial"/>
                <a:cs typeface="Arial"/>
              </a:rPr>
              <a:t>capitales</a:t>
            </a:r>
            <a:endParaRPr lang="es-419" sz="2800" dirty="0">
              <a:solidFill>
                <a:srgbClr val="00338D"/>
              </a:solidFill>
              <a:latin typeface="Arial"/>
              <a:cs typeface="Arial"/>
            </a:endParaRPr>
          </a:p>
        </p:txBody>
      </p:sp>
      <p:sp>
        <p:nvSpPr>
          <p:cNvPr id="23" name="object 21">
            <a:extLst>
              <a:ext uri="{FF2B5EF4-FFF2-40B4-BE49-F238E27FC236}">
                <a16:creationId xmlns:a16="http://schemas.microsoft.com/office/drawing/2014/main" id="{A4BF8146-3AFE-8497-B1D1-1B7BF282C747}"/>
              </a:ext>
            </a:extLst>
          </p:cNvPr>
          <p:cNvSpPr txBox="1"/>
          <p:nvPr/>
        </p:nvSpPr>
        <p:spPr>
          <a:xfrm>
            <a:off x="9778815" y="9578775"/>
            <a:ext cx="4003797" cy="1593385"/>
          </a:xfrm>
          <a:prstGeom prst="rect">
            <a:avLst/>
          </a:prstGeom>
        </p:spPr>
        <p:txBody>
          <a:bodyPr vert="horz" wrap="square" lIns="0" tIns="53975" rIns="0" bIns="0" rtlCol="0">
            <a:spAutoFit/>
          </a:bodyPr>
          <a:lstStyle/>
          <a:p>
            <a:pPr marL="12702" marR="5081" defTabSz="914507">
              <a:lnSpc>
                <a:spcPts val="6000"/>
              </a:lnSpc>
              <a:spcBef>
                <a:spcPts val="425"/>
              </a:spcBef>
              <a:defRPr/>
            </a:pPr>
            <a:r>
              <a:rPr lang="es-419" sz="6500" b="1" spc="-5" dirty="0">
                <a:solidFill>
                  <a:srgbClr val="00338D"/>
                </a:solidFill>
                <a:uFill>
                  <a:solidFill>
                    <a:srgbClr val="FFFFFF"/>
                  </a:solidFill>
                </a:uFill>
                <a:latin typeface="KPMG Bold"/>
                <a:cs typeface="KPMG Bold"/>
              </a:rPr>
              <a:t>Agrupación </a:t>
            </a:r>
            <a:r>
              <a:rPr lang="es-419" sz="6500" b="1" dirty="0">
                <a:solidFill>
                  <a:srgbClr val="00338D"/>
                </a:solidFill>
                <a:uFill>
                  <a:solidFill>
                    <a:srgbClr val="FFFFFF"/>
                  </a:solidFill>
                </a:uFill>
                <a:latin typeface="KPMG Bold"/>
                <a:cs typeface="KPMG Bold"/>
              </a:rPr>
              <a:t>de</a:t>
            </a:r>
            <a:r>
              <a:rPr lang="es-419" sz="6500" b="1" spc="-65" dirty="0">
                <a:solidFill>
                  <a:srgbClr val="00338D"/>
                </a:solidFill>
                <a:uFill>
                  <a:solidFill>
                    <a:srgbClr val="FFFFFF"/>
                  </a:solidFill>
                </a:uFill>
                <a:latin typeface="KPMG Bold"/>
                <a:cs typeface="KPMG Bold"/>
              </a:rPr>
              <a:t> </a:t>
            </a:r>
            <a:r>
              <a:rPr lang="es-419" sz="6500" b="1" dirty="0">
                <a:solidFill>
                  <a:srgbClr val="00338D"/>
                </a:solidFill>
                <a:uFill>
                  <a:solidFill>
                    <a:srgbClr val="FFFFFF"/>
                  </a:solidFill>
                </a:uFill>
                <a:latin typeface="KPMG Bold"/>
                <a:cs typeface="KPMG Bold"/>
              </a:rPr>
              <a:t>la </a:t>
            </a:r>
            <a:r>
              <a:rPr lang="es-419" sz="6500" b="1" dirty="0">
                <a:solidFill>
                  <a:srgbClr val="00338D"/>
                </a:solidFill>
                <a:latin typeface="KPMG Bold"/>
                <a:cs typeface="KPMG Bold"/>
              </a:rPr>
              <a:t> </a:t>
            </a:r>
            <a:r>
              <a:rPr lang="es-419" sz="6500" b="1" dirty="0">
                <a:solidFill>
                  <a:srgbClr val="00338D"/>
                </a:solidFill>
                <a:uFill>
                  <a:solidFill>
                    <a:srgbClr val="FFFFFF"/>
                  </a:solidFill>
                </a:uFill>
                <a:latin typeface="KPMG Bold"/>
                <a:cs typeface="KPMG Bold"/>
              </a:rPr>
              <a:t>información</a:t>
            </a:r>
            <a:endParaRPr lang="es-419" sz="6500" dirty="0">
              <a:solidFill>
                <a:srgbClr val="00338D"/>
              </a:solidFill>
              <a:latin typeface="KPMG Bold"/>
              <a:cs typeface="KPMG Bold"/>
            </a:endParaRPr>
          </a:p>
        </p:txBody>
      </p:sp>
      <p:grpSp>
        <p:nvGrpSpPr>
          <p:cNvPr id="37" name="Group 36">
            <a:extLst>
              <a:ext uri="{FF2B5EF4-FFF2-40B4-BE49-F238E27FC236}">
                <a16:creationId xmlns:a16="http://schemas.microsoft.com/office/drawing/2014/main" id="{654F669C-FE78-F3D7-1354-E70080AA58FA}"/>
              </a:ext>
            </a:extLst>
          </p:cNvPr>
          <p:cNvGrpSpPr/>
          <p:nvPr/>
        </p:nvGrpSpPr>
        <p:grpSpPr>
          <a:xfrm>
            <a:off x="14560012" y="7998836"/>
            <a:ext cx="7361354" cy="4266050"/>
            <a:chOff x="11116732" y="9624057"/>
            <a:chExt cx="6342352" cy="3675518"/>
          </a:xfrm>
        </p:grpSpPr>
        <p:sp>
          <p:nvSpPr>
            <p:cNvPr id="25" name="object 38">
              <a:extLst>
                <a:ext uri="{FF2B5EF4-FFF2-40B4-BE49-F238E27FC236}">
                  <a16:creationId xmlns:a16="http://schemas.microsoft.com/office/drawing/2014/main" id="{DF3A0014-8C93-4420-C91C-7A12FA687A6F}"/>
                </a:ext>
              </a:extLst>
            </p:cNvPr>
            <p:cNvSpPr/>
            <p:nvPr/>
          </p:nvSpPr>
          <p:spPr>
            <a:xfrm>
              <a:off x="13577521" y="10065467"/>
              <a:ext cx="1385254" cy="2792698"/>
            </a:xfrm>
            <a:custGeom>
              <a:avLst/>
              <a:gdLst/>
              <a:ahLst/>
              <a:cxnLst/>
              <a:rect l="l" t="t" r="r" b="b"/>
              <a:pathLst>
                <a:path w="554989" h="1118870">
                  <a:moveTo>
                    <a:pt x="277875" y="0"/>
                  </a:moveTo>
                  <a:lnTo>
                    <a:pt x="227837" y="39115"/>
                  </a:lnTo>
                  <a:lnTo>
                    <a:pt x="193794" y="73430"/>
                  </a:lnTo>
                  <a:lnTo>
                    <a:pt x="162101" y="109751"/>
                  </a:lnTo>
                  <a:lnTo>
                    <a:pt x="132873" y="147970"/>
                  </a:lnTo>
                  <a:lnTo>
                    <a:pt x="106228" y="187978"/>
                  </a:lnTo>
                  <a:lnTo>
                    <a:pt x="82281" y="229665"/>
                  </a:lnTo>
                  <a:lnTo>
                    <a:pt x="61150" y="272922"/>
                  </a:lnTo>
                  <a:lnTo>
                    <a:pt x="42950" y="317640"/>
                  </a:lnTo>
                  <a:lnTo>
                    <a:pt x="27798" y="363709"/>
                  </a:lnTo>
                  <a:lnTo>
                    <a:pt x="15811" y="411019"/>
                  </a:lnTo>
                  <a:lnTo>
                    <a:pt x="7104" y="459462"/>
                  </a:lnTo>
                  <a:lnTo>
                    <a:pt x="1795" y="508928"/>
                  </a:lnTo>
                  <a:lnTo>
                    <a:pt x="0" y="559307"/>
                  </a:lnTo>
                  <a:lnTo>
                    <a:pt x="1795" y="609687"/>
                  </a:lnTo>
                  <a:lnTo>
                    <a:pt x="7104" y="659153"/>
                  </a:lnTo>
                  <a:lnTo>
                    <a:pt x="15811" y="707596"/>
                  </a:lnTo>
                  <a:lnTo>
                    <a:pt x="27798" y="754906"/>
                  </a:lnTo>
                  <a:lnTo>
                    <a:pt x="42950" y="800975"/>
                  </a:lnTo>
                  <a:lnTo>
                    <a:pt x="61150" y="845692"/>
                  </a:lnTo>
                  <a:lnTo>
                    <a:pt x="82281" y="888950"/>
                  </a:lnTo>
                  <a:lnTo>
                    <a:pt x="106228" y="930637"/>
                  </a:lnTo>
                  <a:lnTo>
                    <a:pt x="132873" y="970645"/>
                  </a:lnTo>
                  <a:lnTo>
                    <a:pt x="162101" y="1008864"/>
                  </a:lnTo>
                  <a:lnTo>
                    <a:pt x="193794" y="1045185"/>
                  </a:lnTo>
                  <a:lnTo>
                    <a:pt x="227837" y="1079499"/>
                  </a:lnTo>
                  <a:lnTo>
                    <a:pt x="277875" y="1118615"/>
                  </a:lnTo>
                  <a:lnTo>
                    <a:pt x="327787" y="1079499"/>
                  </a:lnTo>
                  <a:lnTo>
                    <a:pt x="361705" y="1045185"/>
                  </a:lnTo>
                  <a:lnTo>
                    <a:pt x="393281" y="1008864"/>
                  </a:lnTo>
                  <a:lnTo>
                    <a:pt x="422398" y="970645"/>
                  </a:lnTo>
                  <a:lnTo>
                    <a:pt x="448940" y="930637"/>
                  </a:lnTo>
                  <a:lnTo>
                    <a:pt x="472792" y="888950"/>
                  </a:lnTo>
                  <a:lnTo>
                    <a:pt x="493839" y="845692"/>
                  </a:lnTo>
                  <a:lnTo>
                    <a:pt x="511965" y="800975"/>
                  </a:lnTo>
                  <a:lnTo>
                    <a:pt x="527054" y="754906"/>
                  </a:lnTo>
                  <a:lnTo>
                    <a:pt x="538991" y="707596"/>
                  </a:lnTo>
                  <a:lnTo>
                    <a:pt x="547661" y="659153"/>
                  </a:lnTo>
                  <a:lnTo>
                    <a:pt x="552948" y="609687"/>
                  </a:lnTo>
                  <a:lnTo>
                    <a:pt x="554736" y="559307"/>
                  </a:lnTo>
                  <a:lnTo>
                    <a:pt x="552948" y="508928"/>
                  </a:lnTo>
                  <a:lnTo>
                    <a:pt x="547661" y="459462"/>
                  </a:lnTo>
                  <a:lnTo>
                    <a:pt x="538991" y="411019"/>
                  </a:lnTo>
                  <a:lnTo>
                    <a:pt x="527054" y="363709"/>
                  </a:lnTo>
                  <a:lnTo>
                    <a:pt x="511965" y="317640"/>
                  </a:lnTo>
                  <a:lnTo>
                    <a:pt x="493839" y="272922"/>
                  </a:lnTo>
                  <a:lnTo>
                    <a:pt x="472792" y="229665"/>
                  </a:lnTo>
                  <a:lnTo>
                    <a:pt x="448940" y="187978"/>
                  </a:lnTo>
                  <a:lnTo>
                    <a:pt x="422398" y="147970"/>
                  </a:lnTo>
                  <a:lnTo>
                    <a:pt x="393281" y="109751"/>
                  </a:lnTo>
                  <a:lnTo>
                    <a:pt x="361705" y="73430"/>
                  </a:lnTo>
                  <a:lnTo>
                    <a:pt x="327787" y="39115"/>
                  </a:lnTo>
                  <a:lnTo>
                    <a:pt x="277875" y="0"/>
                  </a:lnTo>
                  <a:close/>
                </a:path>
              </a:pathLst>
            </a:custGeom>
            <a:solidFill>
              <a:srgbClr val="1E48E1"/>
            </a:solidFill>
          </p:spPr>
          <p:txBody>
            <a:bodyPr wrap="square" lIns="0" tIns="0" rIns="0" bIns="0" rtlCol="0"/>
            <a:lstStyle/>
            <a:p>
              <a:pPr defTabSz="914507">
                <a:defRPr/>
              </a:pPr>
              <a:endParaRPr lang="es-419" sz="5530" dirty="0">
                <a:solidFill>
                  <a:srgbClr val="00338D"/>
                </a:solidFill>
                <a:latin typeface="Calibri"/>
              </a:endParaRPr>
            </a:p>
          </p:txBody>
        </p:sp>
        <p:sp>
          <p:nvSpPr>
            <p:cNvPr id="33" name="object 39">
              <a:extLst>
                <a:ext uri="{FF2B5EF4-FFF2-40B4-BE49-F238E27FC236}">
                  <a16:creationId xmlns:a16="http://schemas.microsoft.com/office/drawing/2014/main" id="{D1AEC73B-E961-9822-1A39-292ABFAC2BB6}"/>
                </a:ext>
              </a:extLst>
            </p:cNvPr>
            <p:cNvSpPr/>
            <p:nvPr/>
          </p:nvSpPr>
          <p:spPr>
            <a:xfrm>
              <a:off x="11116732" y="9624057"/>
              <a:ext cx="3176256" cy="3675518"/>
            </a:xfrm>
            <a:custGeom>
              <a:avLst/>
              <a:gdLst/>
              <a:ahLst/>
              <a:cxnLst/>
              <a:rect l="l" t="t" r="r" b="b"/>
              <a:pathLst>
                <a:path w="1272539" h="1472564">
                  <a:moveTo>
                    <a:pt x="774700" y="0"/>
                  </a:moveTo>
                  <a:lnTo>
                    <a:pt x="725705" y="1448"/>
                  </a:lnTo>
                  <a:lnTo>
                    <a:pt x="677521" y="5735"/>
                  </a:lnTo>
                  <a:lnTo>
                    <a:pt x="630238" y="12775"/>
                  </a:lnTo>
                  <a:lnTo>
                    <a:pt x="583945" y="22481"/>
                  </a:lnTo>
                  <a:lnTo>
                    <a:pt x="538735" y="34767"/>
                  </a:lnTo>
                  <a:lnTo>
                    <a:pt x="494698" y="49548"/>
                  </a:lnTo>
                  <a:lnTo>
                    <a:pt x="451925" y="66736"/>
                  </a:lnTo>
                  <a:lnTo>
                    <a:pt x="410506" y="86245"/>
                  </a:lnTo>
                  <a:lnTo>
                    <a:pt x="370531" y="107990"/>
                  </a:lnTo>
                  <a:lnTo>
                    <a:pt x="332093" y="131884"/>
                  </a:lnTo>
                  <a:lnTo>
                    <a:pt x="295282" y="157841"/>
                  </a:lnTo>
                  <a:lnTo>
                    <a:pt x="260187" y="185774"/>
                  </a:lnTo>
                  <a:lnTo>
                    <a:pt x="226854" y="215645"/>
                  </a:lnTo>
                  <a:lnTo>
                    <a:pt x="195513" y="247226"/>
                  </a:lnTo>
                  <a:lnTo>
                    <a:pt x="166115" y="280571"/>
                  </a:lnTo>
                  <a:lnTo>
                    <a:pt x="138798" y="315549"/>
                  </a:lnTo>
                  <a:lnTo>
                    <a:pt x="113651" y="352071"/>
                  </a:lnTo>
                  <a:lnTo>
                    <a:pt x="90766" y="390053"/>
                  </a:lnTo>
                  <a:lnTo>
                    <a:pt x="70234" y="429408"/>
                  </a:lnTo>
                  <a:lnTo>
                    <a:pt x="52145" y="470050"/>
                  </a:lnTo>
                  <a:lnTo>
                    <a:pt x="36589" y="511892"/>
                  </a:lnTo>
                  <a:lnTo>
                    <a:pt x="23659" y="554848"/>
                  </a:lnTo>
                  <a:lnTo>
                    <a:pt x="13444" y="598833"/>
                  </a:lnTo>
                  <a:lnTo>
                    <a:pt x="6035" y="643759"/>
                  </a:lnTo>
                  <a:lnTo>
                    <a:pt x="1524" y="689540"/>
                  </a:lnTo>
                  <a:lnTo>
                    <a:pt x="0" y="736091"/>
                  </a:lnTo>
                  <a:lnTo>
                    <a:pt x="1524" y="782643"/>
                  </a:lnTo>
                  <a:lnTo>
                    <a:pt x="6035" y="828424"/>
                  </a:lnTo>
                  <a:lnTo>
                    <a:pt x="13444" y="873350"/>
                  </a:lnTo>
                  <a:lnTo>
                    <a:pt x="23659" y="917335"/>
                  </a:lnTo>
                  <a:lnTo>
                    <a:pt x="36589" y="960291"/>
                  </a:lnTo>
                  <a:lnTo>
                    <a:pt x="52145" y="1002133"/>
                  </a:lnTo>
                  <a:lnTo>
                    <a:pt x="70234" y="1042775"/>
                  </a:lnTo>
                  <a:lnTo>
                    <a:pt x="90766" y="1082130"/>
                  </a:lnTo>
                  <a:lnTo>
                    <a:pt x="113651" y="1120112"/>
                  </a:lnTo>
                  <a:lnTo>
                    <a:pt x="138798" y="1156634"/>
                  </a:lnTo>
                  <a:lnTo>
                    <a:pt x="166115" y="1191612"/>
                  </a:lnTo>
                  <a:lnTo>
                    <a:pt x="195513" y="1224957"/>
                  </a:lnTo>
                  <a:lnTo>
                    <a:pt x="226901" y="1256585"/>
                  </a:lnTo>
                  <a:lnTo>
                    <a:pt x="260187" y="1286409"/>
                  </a:lnTo>
                  <a:lnTo>
                    <a:pt x="295282" y="1314342"/>
                  </a:lnTo>
                  <a:lnTo>
                    <a:pt x="332093" y="1340299"/>
                  </a:lnTo>
                  <a:lnTo>
                    <a:pt x="370531" y="1364193"/>
                  </a:lnTo>
                  <a:lnTo>
                    <a:pt x="410506" y="1385938"/>
                  </a:lnTo>
                  <a:lnTo>
                    <a:pt x="451925" y="1405447"/>
                  </a:lnTo>
                  <a:lnTo>
                    <a:pt x="494698" y="1422635"/>
                  </a:lnTo>
                  <a:lnTo>
                    <a:pt x="538735" y="1437416"/>
                  </a:lnTo>
                  <a:lnTo>
                    <a:pt x="583945" y="1449702"/>
                  </a:lnTo>
                  <a:lnTo>
                    <a:pt x="630238" y="1459408"/>
                  </a:lnTo>
                  <a:lnTo>
                    <a:pt x="677521" y="1466448"/>
                  </a:lnTo>
                  <a:lnTo>
                    <a:pt x="725705" y="1470735"/>
                  </a:lnTo>
                  <a:lnTo>
                    <a:pt x="774700" y="1472183"/>
                  </a:lnTo>
                  <a:lnTo>
                    <a:pt x="827728" y="1470485"/>
                  </a:lnTo>
                  <a:lnTo>
                    <a:pt x="879803" y="1465464"/>
                  </a:lnTo>
                  <a:lnTo>
                    <a:pt x="930806" y="1457229"/>
                  </a:lnTo>
                  <a:lnTo>
                    <a:pt x="980621" y="1445890"/>
                  </a:lnTo>
                  <a:lnTo>
                    <a:pt x="1029130" y="1431556"/>
                  </a:lnTo>
                  <a:lnTo>
                    <a:pt x="1076216" y="1414337"/>
                  </a:lnTo>
                  <a:lnTo>
                    <a:pt x="1121763" y="1394343"/>
                  </a:lnTo>
                  <a:lnTo>
                    <a:pt x="1165653" y="1371683"/>
                  </a:lnTo>
                  <a:lnTo>
                    <a:pt x="1207769" y="1346466"/>
                  </a:lnTo>
                  <a:lnTo>
                    <a:pt x="1272539" y="1295692"/>
                  </a:lnTo>
                  <a:lnTo>
                    <a:pt x="1222502" y="1256538"/>
                  </a:lnTo>
                  <a:lnTo>
                    <a:pt x="1188458" y="1222221"/>
                  </a:lnTo>
                  <a:lnTo>
                    <a:pt x="1156765" y="1185892"/>
                  </a:lnTo>
                  <a:lnTo>
                    <a:pt x="1127537" y="1147661"/>
                  </a:lnTo>
                  <a:lnTo>
                    <a:pt x="1100892" y="1107637"/>
                  </a:lnTo>
                  <a:lnTo>
                    <a:pt x="1076945" y="1065931"/>
                  </a:lnTo>
                  <a:lnTo>
                    <a:pt x="1055814" y="1022651"/>
                  </a:lnTo>
                  <a:lnTo>
                    <a:pt x="1037614" y="977909"/>
                  </a:lnTo>
                  <a:lnTo>
                    <a:pt x="1022462" y="931813"/>
                  </a:lnTo>
                  <a:lnTo>
                    <a:pt x="1010475" y="884473"/>
                  </a:lnTo>
                  <a:lnTo>
                    <a:pt x="1001768" y="836000"/>
                  </a:lnTo>
                  <a:lnTo>
                    <a:pt x="996459" y="786503"/>
                  </a:lnTo>
                  <a:lnTo>
                    <a:pt x="994663" y="736091"/>
                  </a:lnTo>
                  <a:lnTo>
                    <a:pt x="996459" y="685680"/>
                  </a:lnTo>
                  <a:lnTo>
                    <a:pt x="1001768" y="636183"/>
                  </a:lnTo>
                  <a:lnTo>
                    <a:pt x="1010475" y="587710"/>
                  </a:lnTo>
                  <a:lnTo>
                    <a:pt x="1022462" y="540370"/>
                  </a:lnTo>
                  <a:lnTo>
                    <a:pt x="1037614" y="494274"/>
                  </a:lnTo>
                  <a:lnTo>
                    <a:pt x="1055814" y="449532"/>
                  </a:lnTo>
                  <a:lnTo>
                    <a:pt x="1076945" y="406252"/>
                  </a:lnTo>
                  <a:lnTo>
                    <a:pt x="1100892" y="364546"/>
                  </a:lnTo>
                  <a:lnTo>
                    <a:pt x="1127537" y="324522"/>
                  </a:lnTo>
                  <a:lnTo>
                    <a:pt x="1156765" y="286291"/>
                  </a:lnTo>
                  <a:lnTo>
                    <a:pt x="1188458" y="249962"/>
                  </a:lnTo>
                  <a:lnTo>
                    <a:pt x="1222562" y="215598"/>
                  </a:lnTo>
                  <a:lnTo>
                    <a:pt x="1272539" y="176530"/>
                  </a:lnTo>
                  <a:lnTo>
                    <a:pt x="1207769" y="125730"/>
                  </a:lnTo>
                  <a:lnTo>
                    <a:pt x="1165653" y="100512"/>
                  </a:lnTo>
                  <a:lnTo>
                    <a:pt x="1121763" y="77851"/>
                  </a:lnTo>
                  <a:lnTo>
                    <a:pt x="1076216" y="57855"/>
                  </a:lnTo>
                  <a:lnTo>
                    <a:pt x="1029130" y="40634"/>
                  </a:lnTo>
                  <a:lnTo>
                    <a:pt x="980621" y="26298"/>
                  </a:lnTo>
                  <a:lnTo>
                    <a:pt x="930806" y="14957"/>
                  </a:lnTo>
                  <a:lnTo>
                    <a:pt x="879803" y="6721"/>
                  </a:lnTo>
                  <a:lnTo>
                    <a:pt x="827728" y="1698"/>
                  </a:lnTo>
                  <a:lnTo>
                    <a:pt x="774700" y="0"/>
                  </a:lnTo>
                  <a:close/>
                </a:path>
              </a:pathLst>
            </a:custGeom>
            <a:solidFill>
              <a:srgbClr val="00B8F5"/>
            </a:solidFill>
          </p:spPr>
          <p:txBody>
            <a:bodyPr wrap="square" lIns="0" tIns="0" rIns="0" bIns="0" rtlCol="0"/>
            <a:lstStyle/>
            <a:p>
              <a:pPr defTabSz="914507">
                <a:defRPr/>
              </a:pPr>
              <a:endParaRPr lang="es-419" sz="5530" dirty="0">
                <a:solidFill>
                  <a:srgbClr val="00338D"/>
                </a:solidFill>
                <a:latin typeface="Calibri"/>
              </a:endParaRPr>
            </a:p>
          </p:txBody>
        </p:sp>
        <p:sp>
          <p:nvSpPr>
            <p:cNvPr id="34" name="object 40">
              <a:extLst>
                <a:ext uri="{FF2B5EF4-FFF2-40B4-BE49-F238E27FC236}">
                  <a16:creationId xmlns:a16="http://schemas.microsoft.com/office/drawing/2014/main" id="{6EAB39E8-4D36-5487-0485-A5B8700FF4A5}"/>
                </a:ext>
              </a:extLst>
            </p:cNvPr>
            <p:cNvSpPr/>
            <p:nvPr/>
          </p:nvSpPr>
          <p:spPr>
            <a:xfrm>
              <a:off x="14270148" y="9624057"/>
              <a:ext cx="3188936" cy="3675518"/>
            </a:xfrm>
            <a:custGeom>
              <a:avLst/>
              <a:gdLst/>
              <a:ahLst/>
              <a:cxnLst/>
              <a:rect l="l" t="t" r="r" b="b"/>
              <a:pathLst>
                <a:path w="1277620" h="1472564">
                  <a:moveTo>
                    <a:pt x="499617" y="0"/>
                  </a:moveTo>
                  <a:lnTo>
                    <a:pt x="446419" y="1698"/>
                  </a:lnTo>
                  <a:lnTo>
                    <a:pt x="394175" y="6721"/>
                  </a:lnTo>
                  <a:lnTo>
                    <a:pt x="343003" y="14957"/>
                  </a:lnTo>
                  <a:lnTo>
                    <a:pt x="293019" y="26298"/>
                  </a:lnTo>
                  <a:lnTo>
                    <a:pt x="244341" y="40634"/>
                  </a:lnTo>
                  <a:lnTo>
                    <a:pt x="197085" y="57855"/>
                  </a:lnTo>
                  <a:lnTo>
                    <a:pt x="151369" y="77851"/>
                  </a:lnTo>
                  <a:lnTo>
                    <a:pt x="107309" y="100512"/>
                  </a:lnTo>
                  <a:lnTo>
                    <a:pt x="65024" y="125730"/>
                  </a:lnTo>
                  <a:lnTo>
                    <a:pt x="0" y="176530"/>
                  </a:lnTo>
                  <a:lnTo>
                    <a:pt x="49911" y="215645"/>
                  </a:lnTo>
                  <a:lnTo>
                    <a:pt x="83800" y="249962"/>
                  </a:lnTo>
                  <a:lnTo>
                    <a:pt x="115351" y="286291"/>
                  </a:lnTo>
                  <a:lnTo>
                    <a:pt x="144448" y="324522"/>
                  </a:lnTo>
                  <a:lnTo>
                    <a:pt x="170974" y="364546"/>
                  </a:lnTo>
                  <a:lnTo>
                    <a:pt x="194814" y="406252"/>
                  </a:lnTo>
                  <a:lnTo>
                    <a:pt x="215852" y="449532"/>
                  </a:lnTo>
                  <a:lnTo>
                    <a:pt x="233971" y="494274"/>
                  </a:lnTo>
                  <a:lnTo>
                    <a:pt x="249056" y="540370"/>
                  </a:lnTo>
                  <a:lnTo>
                    <a:pt x="260990" y="587710"/>
                  </a:lnTo>
                  <a:lnTo>
                    <a:pt x="269659" y="636183"/>
                  </a:lnTo>
                  <a:lnTo>
                    <a:pt x="274945" y="685680"/>
                  </a:lnTo>
                  <a:lnTo>
                    <a:pt x="276732" y="736091"/>
                  </a:lnTo>
                  <a:lnTo>
                    <a:pt x="274945" y="786503"/>
                  </a:lnTo>
                  <a:lnTo>
                    <a:pt x="269659" y="836000"/>
                  </a:lnTo>
                  <a:lnTo>
                    <a:pt x="260990" y="884473"/>
                  </a:lnTo>
                  <a:lnTo>
                    <a:pt x="249056" y="931813"/>
                  </a:lnTo>
                  <a:lnTo>
                    <a:pt x="233971" y="977909"/>
                  </a:lnTo>
                  <a:lnTo>
                    <a:pt x="215852" y="1022651"/>
                  </a:lnTo>
                  <a:lnTo>
                    <a:pt x="194814" y="1065931"/>
                  </a:lnTo>
                  <a:lnTo>
                    <a:pt x="170974" y="1107637"/>
                  </a:lnTo>
                  <a:lnTo>
                    <a:pt x="144448" y="1147661"/>
                  </a:lnTo>
                  <a:lnTo>
                    <a:pt x="115351" y="1185892"/>
                  </a:lnTo>
                  <a:lnTo>
                    <a:pt x="83800" y="1222221"/>
                  </a:lnTo>
                  <a:lnTo>
                    <a:pt x="49850" y="1256585"/>
                  </a:lnTo>
                  <a:lnTo>
                    <a:pt x="0" y="1295692"/>
                  </a:lnTo>
                  <a:lnTo>
                    <a:pt x="65024" y="1346466"/>
                  </a:lnTo>
                  <a:lnTo>
                    <a:pt x="107309" y="1371683"/>
                  </a:lnTo>
                  <a:lnTo>
                    <a:pt x="151369" y="1394343"/>
                  </a:lnTo>
                  <a:lnTo>
                    <a:pt x="197085" y="1414337"/>
                  </a:lnTo>
                  <a:lnTo>
                    <a:pt x="244341" y="1431556"/>
                  </a:lnTo>
                  <a:lnTo>
                    <a:pt x="293019" y="1445890"/>
                  </a:lnTo>
                  <a:lnTo>
                    <a:pt x="343003" y="1457229"/>
                  </a:lnTo>
                  <a:lnTo>
                    <a:pt x="394175" y="1465464"/>
                  </a:lnTo>
                  <a:lnTo>
                    <a:pt x="446419" y="1470485"/>
                  </a:lnTo>
                  <a:lnTo>
                    <a:pt x="499617" y="1472183"/>
                  </a:lnTo>
                  <a:lnTo>
                    <a:pt x="548786" y="1470735"/>
                  </a:lnTo>
                  <a:lnTo>
                    <a:pt x="597143" y="1466448"/>
                  </a:lnTo>
                  <a:lnTo>
                    <a:pt x="644595" y="1459408"/>
                  </a:lnTo>
                  <a:lnTo>
                    <a:pt x="691053" y="1449702"/>
                  </a:lnTo>
                  <a:lnTo>
                    <a:pt x="736425" y="1437416"/>
                  </a:lnTo>
                  <a:lnTo>
                    <a:pt x="780621" y="1422635"/>
                  </a:lnTo>
                  <a:lnTo>
                    <a:pt x="823548" y="1405447"/>
                  </a:lnTo>
                  <a:lnTo>
                    <a:pt x="865116" y="1385938"/>
                  </a:lnTo>
                  <a:lnTo>
                    <a:pt x="905235" y="1364193"/>
                  </a:lnTo>
                  <a:lnTo>
                    <a:pt x="943812" y="1340299"/>
                  </a:lnTo>
                  <a:lnTo>
                    <a:pt x="980756" y="1314342"/>
                  </a:lnTo>
                  <a:lnTo>
                    <a:pt x="1015978" y="1286409"/>
                  </a:lnTo>
                  <a:lnTo>
                    <a:pt x="1049432" y="1256538"/>
                  </a:lnTo>
                  <a:lnTo>
                    <a:pt x="1080886" y="1224957"/>
                  </a:lnTo>
                  <a:lnTo>
                    <a:pt x="1110391" y="1191612"/>
                  </a:lnTo>
                  <a:lnTo>
                    <a:pt x="1137807" y="1156634"/>
                  </a:lnTo>
                  <a:lnTo>
                    <a:pt x="1163046" y="1120112"/>
                  </a:lnTo>
                  <a:lnTo>
                    <a:pt x="1186014" y="1082130"/>
                  </a:lnTo>
                  <a:lnTo>
                    <a:pt x="1206621" y="1042775"/>
                  </a:lnTo>
                  <a:lnTo>
                    <a:pt x="1224776" y="1002133"/>
                  </a:lnTo>
                  <a:lnTo>
                    <a:pt x="1240388" y="960291"/>
                  </a:lnTo>
                  <a:lnTo>
                    <a:pt x="1253365" y="917335"/>
                  </a:lnTo>
                  <a:lnTo>
                    <a:pt x="1263618" y="873350"/>
                  </a:lnTo>
                  <a:lnTo>
                    <a:pt x="1271054" y="828424"/>
                  </a:lnTo>
                  <a:lnTo>
                    <a:pt x="1275582" y="782643"/>
                  </a:lnTo>
                  <a:lnTo>
                    <a:pt x="1277112" y="736091"/>
                  </a:lnTo>
                  <a:lnTo>
                    <a:pt x="1275582" y="689540"/>
                  </a:lnTo>
                  <a:lnTo>
                    <a:pt x="1271054" y="643759"/>
                  </a:lnTo>
                  <a:lnTo>
                    <a:pt x="1263618" y="598833"/>
                  </a:lnTo>
                  <a:lnTo>
                    <a:pt x="1253365" y="554848"/>
                  </a:lnTo>
                  <a:lnTo>
                    <a:pt x="1240388" y="511892"/>
                  </a:lnTo>
                  <a:lnTo>
                    <a:pt x="1224776" y="470050"/>
                  </a:lnTo>
                  <a:lnTo>
                    <a:pt x="1206621" y="429408"/>
                  </a:lnTo>
                  <a:lnTo>
                    <a:pt x="1186014" y="390053"/>
                  </a:lnTo>
                  <a:lnTo>
                    <a:pt x="1163046" y="352071"/>
                  </a:lnTo>
                  <a:lnTo>
                    <a:pt x="1137807" y="315549"/>
                  </a:lnTo>
                  <a:lnTo>
                    <a:pt x="1110391" y="280571"/>
                  </a:lnTo>
                  <a:lnTo>
                    <a:pt x="1080886" y="247226"/>
                  </a:lnTo>
                  <a:lnTo>
                    <a:pt x="1049385" y="215598"/>
                  </a:lnTo>
                  <a:lnTo>
                    <a:pt x="1015978" y="185774"/>
                  </a:lnTo>
                  <a:lnTo>
                    <a:pt x="980756" y="157841"/>
                  </a:lnTo>
                  <a:lnTo>
                    <a:pt x="943812" y="131884"/>
                  </a:lnTo>
                  <a:lnTo>
                    <a:pt x="905235" y="107990"/>
                  </a:lnTo>
                  <a:lnTo>
                    <a:pt x="865116" y="86245"/>
                  </a:lnTo>
                  <a:lnTo>
                    <a:pt x="823548" y="66736"/>
                  </a:lnTo>
                  <a:lnTo>
                    <a:pt x="780621" y="49548"/>
                  </a:lnTo>
                  <a:lnTo>
                    <a:pt x="736425" y="34767"/>
                  </a:lnTo>
                  <a:lnTo>
                    <a:pt x="691053" y="22481"/>
                  </a:lnTo>
                  <a:lnTo>
                    <a:pt x="644595" y="12775"/>
                  </a:lnTo>
                  <a:lnTo>
                    <a:pt x="597143" y="5735"/>
                  </a:lnTo>
                  <a:lnTo>
                    <a:pt x="548786" y="1448"/>
                  </a:lnTo>
                  <a:lnTo>
                    <a:pt x="499617" y="0"/>
                  </a:lnTo>
                  <a:close/>
                </a:path>
              </a:pathLst>
            </a:custGeom>
            <a:solidFill>
              <a:srgbClr val="7112EA"/>
            </a:solidFill>
          </p:spPr>
          <p:txBody>
            <a:bodyPr wrap="square" lIns="0" tIns="0" rIns="0" bIns="0" rtlCol="0"/>
            <a:lstStyle/>
            <a:p>
              <a:pPr defTabSz="914507">
                <a:defRPr/>
              </a:pPr>
              <a:endParaRPr lang="es-419" sz="5530" dirty="0">
                <a:solidFill>
                  <a:srgbClr val="00338D"/>
                </a:solidFill>
                <a:latin typeface="Calibri"/>
              </a:endParaRPr>
            </a:p>
          </p:txBody>
        </p:sp>
      </p:grpSp>
      <p:sp>
        <p:nvSpPr>
          <p:cNvPr id="35" name="object 41">
            <a:extLst>
              <a:ext uri="{FF2B5EF4-FFF2-40B4-BE49-F238E27FC236}">
                <a16:creationId xmlns:a16="http://schemas.microsoft.com/office/drawing/2014/main" id="{8B30B28D-6FF1-FCAC-9537-56EAC0ACADDD}"/>
              </a:ext>
            </a:extLst>
          </p:cNvPr>
          <p:cNvSpPr txBox="1"/>
          <p:nvPr/>
        </p:nvSpPr>
        <p:spPr>
          <a:xfrm>
            <a:off x="14560012" y="9600283"/>
            <a:ext cx="3034053" cy="1305486"/>
          </a:xfrm>
          <a:prstGeom prst="rect">
            <a:avLst/>
          </a:prstGeom>
        </p:spPr>
        <p:txBody>
          <a:bodyPr vert="horz" wrap="square" lIns="0" tIns="12700" rIns="0" bIns="0" rtlCol="0">
            <a:spAutoFit/>
          </a:bodyPr>
          <a:lstStyle/>
          <a:p>
            <a:pPr marL="12702" marR="5081" algn="ctr" defTabSz="914507">
              <a:spcBef>
                <a:spcPts val="100"/>
              </a:spcBef>
              <a:defRPr/>
            </a:pPr>
            <a:r>
              <a:rPr lang="es-419" sz="2800" b="1" spc="-5" dirty="0">
                <a:solidFill>
                  <a:schemeClr val="bg1"/>
                </a:solidFill>
                <a:latin typeface="Arial" panose="020B0604020202020204" pitchFamily="34" charset="0"/>
                <a:cs typeface="Arial" panose="020B0604020202020204" pitchFamily="34" charset="0"/>
              </a:rPr>
              <a:t>Información  </a:t>
            </a:r>
            <a:r>
              <a:rPr lang="es-419" sz="2800" b="1" dirty="0">
                <a:solidFill>
                  <a:schemeClr val="bg1"/>
                </a:solidFill>
                <a:latin typeface="Arial" panose="020B0604020202020204" pitchFamily="34" charset="0"/>
                <a:cs typeface="Arial" panose="020B0604020202020204" pitchFamily="34" charset="0"/>
              </a:rPr>
              <a:t>financiera de  sos</a:t>
            </a:r>
            <a:r>
              <a:rPr lang="es-419" sz="2800" b="1" spc="-10" dirty="0">
                <a:solidFill>
                  <a:schemeClr val="bg1"/>
                </a:solidFill>
                <a:latin typeface="Arial" panose="020B0604020202020204" pitchFamily="34" charset="0"/>
                <a:cs typeface="Arial" panose="020B0604020202020204" pitchFamily="34" charset="0"/>
              </a:rPr>
              <a:t>t</a:t>
            </a:r>
            <a:r>
              <a:rPr lang="es-419" sz="2800" b="1" dirty="0">
                <a:solidFill>
                  <a:schemeClr val="bg1"/>
                </a:solidFill>
                <a:latin typeface="Arial" panose="020B0604020202020204" pitchFamily="34" charset="0"/>
                <a:cs typeface="Arial" panose="020B0604020202020204" pitchFamily="34" charset="0"/>
              </a:rPr>
              <a:t>en</a:t>
            </a:r>
            <a:r>
              <a:rPr lang="es-419" sz="2800" b="1" spc="-10" dirty="0">
                <a:solidFill>
                  <a:schemeClr val="bg1"/>
                </a:solidFill>
                <a:latin typeface="Arial" panose="020B0604020202020204" pitchFamily="34" charset="0"/>
                <a:cs typeface="Arial" panose="020B0604020202020204" pitchFamily="34" charset="0"/>
              </a:rPr>
              <a:t>i</a:t>
            </a:r>
            <a:r>
              <a:rPr lang="es-419" sz="2800" b="1" dirty="0">
                <a:solidFill>
                  <a:schemeClr val="bg1"/>
                </a:solidFill>
                <a:latin typeface="Arial" panose="020B0604020202020204" pitchFamily="34" charset="0"/>
                <a:cs typeface="Arial" panose="020B0604020202020204" pitchFamily="34" charset="0"/>
              </a:rPr>
              <a:t>b</a:t>
            </a:r>
            <a:r>
              <a:rPr lang="es-419" sz="2800" b="1" spc="-10" dirty="0">
                <a:solidFill>
                  <a:schemeClr val="bg1"/>
                </a:solidFill>
                <a:latin typeface="Arial" panose="020B0604020202020204" pitchFamily="34" charset="0"/>
                <a:cs typeface="Arial" panose="020B0604020202020204" pitchFamily="34" charset="0"/>
              </a:rPr>
              <a:t>ili</a:t>
            </a:r>
            <a:r>
              <a:rPr lang="es-419" sz="2800" b="1" dirty="0">
                <a:solidFill>
                  <a:schemeClr val="bg1"/>
                </a:solidFill>
                <a:latin typeface="Arial" panose="020B0604020202020204" pitchFamily="34" charset="0"/>
                <a:cs typeface="Arial" panose="020B0604020202020204" pitchFamily="34" charset="0"/>
              </a:rPr>
              <a:t>dad</a:t>
            </a:r>
            <a:endParaRPr lang="es-419" sz="2800" dirty="0">
              <a:solidFill>
                <a:schemeClr val="bg1"/>
              </a:solidFill>
              <a:latin typeface="Arial" panose="020B0604020202020204" pitchFamily="34" charset="0"/>
              <a:cs typeface="Arial" panose="020B0604020202020204" pitchFamily="34" charset="0"/>
            </a:endParaRPr>
          </a:p>
        </p:txBody>
      </p:sp>
      <p:sp>
        <p:nvSpPr>
          <p:cNvPr id="36" name="object 42">
            <a:extLst>
              <a:ext uri="{FF2B5EF4-FFF2-40B4-BE49-F238E27FC236}">
                <a16:creationId xmlns:a16="http://schemas.microsoft.com/office/drawing/2014/main" id="{1DE4C99A-0E6B-1B6C-8353-B0DBE1778DAC}"/>
              </a:ext>
            </a:extLst>
          </p:cNvPr>
          <p:cNvSpPr txBox="1"/>
          <p:nvPr/>
        </p:nvSpPr>
        <p:spPr>
          <a:xfrm>
            <a:off x="18773851" y="9694241"/>
            <a:ext cx="2854740" cy="875240"/>
          </a:xfrm>
          <a:prstGeom prst="rect">
            <a:avLst/>
          </a:prstGeom>
        </p:spPr>
        <p:txBody>
          <a:bodyPr vert="horz" wrap="square" lIns="0" tIns="13335" rIns="0" bIns="0" rtlCol="0">
            <a:spAutoFit/>
          </a:bodyPr>
          <a:lstStyle/>
          <a:p>
            <a:pPr marL="12702" algn="ctr" defTabSz="914507">
              <a:spcBef>
                <a:spcPts val="105"/>
              </a:spcBef>
              <a:defRPr/>
            </a:pPr>
            <a:r>
              <a:rPr lang="es-419" sz="2800" b="1" dirty="0">
                <a:solidFill>
                  <a:schemeClr val="bg1"/>
                </a:solidFill>
                <a:latin typeface="Arial" panose="020B0604020202020204" pitchFamily="34" charset="0"/>
                <a:cs typeface="Arial" panose="020B0604020202020204" pitchFamily="34" charset="0"/>
              </a:rPr>
              <a:t>Estados</a:t>
            </a:r>
            <a:endParaRPr lang="es-419" sz="2800" dirty="0">
              <a:solidFill>
                <a:schemeClr val="bg1"/>
              </a:solidFill>
              <a:latin typeface="Arial" panose="020B0604020202020204" pitchFamily="34" charset="0"/>
              <a:cs typeface="Arial" panose="020B0604020202020204" pitchFamily="34" charset="0"/>
            </a:endParaRPr>
          </a:p>
          <a:p>
            <a:pPr marL="12702" algn="ctr" defTabSz="914507">
              <a:defRPr/>
            </a:pPr>
            <a:r>
              <a:rPr lang="es-419" sz="2800" b="1" spc="-10" dirty="0">
                <a:solidFill>
                  <a:schemeClr val="bg1"/>
                </a:solidFill>
                <a:latin typeface="Arial" panose="020B0604020202020204" pitchFamily="34" charset="0"/>
                <a:cs typeface="Arial" panose="020B0604020202020204" pitchFamily="34" charset="0"/>
              </a:rPr>
              <a:t>fi</a:t>
            </a:r>
            <a:r>
              <a:rPr lang="es-419" sz="2800" b="1" dirty="0">
                <a:solidFill>
                  <a:schemeClr val="bg1"/>
                </a:solidFill>
                <a:latin typeface="Arial" panose="020B0604020202020204" pitchFamily="34" charset="0"/>
                <a:cs typeface="Arial" panose="020B0604020202020204" pitchFamily="34" charset="0"/>
              </a:rPr>
              <a:t>na</a:t>
            </a:r>
            <a:r>
              <a:rPr lang="es-419" sz="2800" b="1" spc="5" dirty="0">
                <a:solidFill>
                  <a:schemeClr val="bg1"/>
                </a:solidFill>
                <a:latin typeface="Arial" panose="020B0604020202020204" pitchFamily="34" charset="0"/>
                <a:cs typeface="Arial" panose="020B0604020202020204" pitchFamily="34" charset="0"/>
              </a:rPr>
              <a:t>n</a:t>
            </a:r>
            <a:r>
              <a:rPr lang="es-419" sz="2800" b="1" dirty="0">
                <a:solidFill>
                  <a:schemeClr val="bg1"/>
                </a:solidFill>
                <a:latin typeface="Arial" panose="020B0604020202020204" pitchFamily="34" charset="0"/>
                <a:cs typeface="Arial" panose="020B0604020202020204" pitchFamily="34" charset="0"/>
              </a:rPr>
              <a:t>cieros</a:t>
            </a:r>
            <a:endParaRPr lang="es-419" sz="2800" dirty="0">
              <a:solidFill>
                <a:schemeClr val="bg1"/>
              </a:solidFill>
              <a:latin typeface="Arial" panose="020B0604020202020204" pitchFamily="34" charset="0"/>
              <a:cs typeface="Arial" panose="020B0604020202020204" pitchFamily="34" charset="0"/>
            </a:endParaRPr>
          </a:p>
        </p:txBody>
      </p:sp>
      <p:sp>
        <p:nvSpPr>
          <p:cNvPr id="87" name="object 25">
            <a:extLst>
              <a:ext uri="{FF2B5EF4-FFF2-40B4-BE49-F238E27FC236}">
                <a16:creationId xmlns:a16="http://schemas.microsoft.com/office/drawing/2014/main" id="{77B9DF12-2CC3-C57A-BBD0-2ED78B98B226}"/>
              </a:ext>
            </a:extLst>
          </p:cNvPr>
          <p:cNvSpPr/>
          <p:nvPr/>
        </p:nvSpPr>
        <p:spPr>
          <a:xfrm>
            <a:off x="22547377" y="3414189"/>
            <a:ext cx="2638346" cy="6690503"/>
          </a:xfrm>
          <a:prstGeom prst="rect">
            <a:avLst/>
          </a:prstGeom>
          <a:solidFill>
            <a:srgbClr val="00B8F5"/>
          </a:solidFill>
        </p:spPr>
        <p:txBody>
          <a:bodyPr wrap="square" lIns="0" tIns="0" rIns="0" bIns="0" rtlCol="0"/>
          <a:lstStyle/>
          <a:p>
            <a:pPr defTabSz="914507">
              <a:defRPr/>
            </a:pPr>
            <a:endParaRPr lang="es-419" sz="5530" dirty="0">
              <a:solidFill>
                <a:srgbClr val="00338D"/>
              </a:solidFill>
              <a:latin typeface="Calibri"/>
            </a:endParaRPr>
          </a:p>
        </p:txBody>
      </p:sp>
      <p:sp>
        <p:nvSpPr>
          <p:cNvPr id="88" name="object 26">
            <a:extLst>
              <a:ext uri="{FF2B5EF4-FFF2-40B4-BE49-F238E27FC236}">
                <a16:creationId xmlns:a16="http://schemas.microsoft.com/office/drawing/2014/main" id="{253826B1-89D8-2173-2BC7-7090DF962752}"/>
              </a:ext>
            </a:extLst>
          </p:cNvPr>
          <p:cNvSpPr txBox="1"/>
          <p:nvPr/>
        </p:nvSpPr>
        <p:spPr>
          <a:xfrm>
            <a:off x="22911040" y="4056779"/>
            <a:ext cx="2124471" cy="5604098"/>
          </a:xfrm>
          <a:prstGeom prst="rect">
            <a:avLst/>
          </a:prstGeom>
        </p:spPr>
        <p:txBody>
          <a:bodyPr vert="horz" wrap="square" lIns="0" tIns="12700" rIns="0" bIns="0" rtlCol="0">
            <a:spAutoFit/>
          </a:bodyPr>
          <a:lstStyle/>
          <a:p>
            <a:pPr marL="635" defTabSz="914507">
              <a:spcBef>
                <a:spcPts val="100"/>
              </a:spcBef>
              <a:tabLst>
                <a:tab pos="1317779" algn="l"/>
                <a:tab pos="1942691" algn="l"/>
              </a:tabLst>
              <a:defRPr/>
            </a:pPr>
            <a:r>
              <a:rPr lang="es-419" sz="7200" b="1" dirty="0">
                <a:solidFill>
                  <a:schemeClr val="bg1"/>
                </a:solidFill>
                <a:uFill>
                  <a:solidFill>
                    <a:srgbClr val="00338D"/>
                  </a:solidFill>
                </a:uFill>
                <a:latin typeface="KPMG Bold"/>
                <a:cs typeface="KPMG Bold"/>
              </a:rPr>
              <a:t>IASB </a:t>
            </a:r>
          </a:p>
          <a:p>
            <a:pPr marL="635" defTabSz="914507">
              <a:spcBef>
                <a:spcPts val="100"/>
              </a:spcBef>
              <a:tabLst>
                <a:tab pos="1317779" algn="l"/>
                <a:tab pos="1942691" algn="l"/>
              </a:tabLst>
              <a:defRPr/>
            </a:pPr>
            <a:endParaRPr lang="es-419" sz="7200" b="1" dirty="0">
              <a:solidFill>
                <a:schemeClr val="bg1"/>
              </a:solidFill>
              <a:uFill>
                <a:solidFill>
                  <a:srgbClr val="00338D"/>
                </a:solidFill>
              </a:uFill>
              <a:latin typeface="KPMG Bold"/>
              <a:cs typeface="KPMG Bold"/>
            </a:endParaRPr>
          </a:p>
          <a:p>
            <a:pPr marL="635" defTabSz="914507">
              <a:spcBef>
                <a:spcPts val="100"/>
              </a:spcBef>
              <a:tabLst>
                <a:tab pos="1317779" algn="l"/>
                <a:tab pos="1942691" algn="l"/>
              </a:tabLst>
              <a:defRPr/>
            </a:pPr>
            <a:r>
              <a:rPr lang="es-419" sz="7200" b="1" dirty="0">
                <a:solidFill>
                  <a:schemeClr val="bg1"/>
                </a:solidFill>
                <a:uFill>
                  <a:solidFill>
                    <a:srgbClr val="00338D"/>
                  </a:solidFill>
                </a:uFill>
                <a:latin typeface="KPMG Bold"/>
                <a:cs typeface="KPMG Bold"/>
              </a:rPr>
              <a:t>ISSB</a:t>
            </a:r>
          </a:p>
          <a:p>
            <a:pPr marL="635" defTabSz="914507">
              <a:spcBef>
                <a:spcPts val="100"/>
              </a:spcBef>
              <a:tabLst>
                <a:tab pos="1317779" algn="l"/>
                <a:tab pos="1942691" algn="l"/>
              </a:tabLst>
              <a:defRPr/>
            </a:pPr>
            <a:endParaRPr lang="es-419" sz="7200" b="1" dirty="0">
              <a:solidFill>
                <a:schemeClr val="bg1"/>
              </a:solidFill>
              <a:uFill>
                <a:solidFill>
                  <a:srgbClr val="00338D"/>
                </a:solidFill>
              </a:uFill>
              <a:latin typeface="KPMG Bold"/>
              <a:cs typeface="KPMG Bold"/>
            </a:endParaRPr>
          </a:p>
          <a:p>
            <a:pPr marL="635" defTabSz="914507">
              <a:spcBef>
                <a:spcPts val="100"/>
              </a:spcBef>
              <a:tabLst>
                <a:tab pos="1317779" algn="l"/>
                <a:tab pos="1942691" algn="l"/>
              </a:tabLst>
              <a:defRPr/>
            </a:pPr>
            <a:r>
              <a:rPr lang="es-419" sz="7200" b="1" dirty="0">
                <a:solidFill>
                  <a:schemeClr val="bg1"/>
                </a:solidFill>
                <a:uFill>
                  <a:solidFill>
                    <a:srgbClr val="00338D"/>
                  </a:solidFill>
                </a:uFill>
                <a:latin typeface="KPMG Bold"/>
                <a:cs typeface="KPMG Bold"/>
              </a:rPr>
              <a:t>CINIF</a:t>
            </a:r>
            <a:endParaRPr lang="es-419" sz="7200" dirty="0">
              <a:solidFill>
                <a:schemeClr val="bg1"/>
              </a:solidFill>
              <a:latin typeface="KPMG Bold"/>
              <a:cs typeface="KPMG Bold"/>
            </a:endParaRPr>
          </a:p>
        </p:txBody>
      </p:sp>
      <p:sp>
        <p:nvSpPr>
          <p:cNvPr id="89" name="object 27">
            <a:extLst>
              <a:ext uri="{FF2B5EF4-FFF2-40B4-BE49-F238E27FC236}">
                <a16:creationId xmlns:a16="http://schemas.microsoft.com/office/drawing/2014/main" id="{8C74ADDF-B517-18A8-5AA2-F8FF156A2956}"/>
              </a:ext>
            </a:extLst>
          </p:cNvPr>
          <p:cNvSpPr/>
          <p:nvPr/>
        </p:nvSpPr>
        <p:spPr>
          <a:xfrm rot="16200000">
            <a:off x="25743424" y="4327708"/>
            <a:ext cx="398323" cy="695451"/>
          </a:xfrm>
          <a:custGeom>
            <a:avLst/>
            <a:gdLst/>
            <a:ahLst/>
            <a:cxnLst/>
            <a:rect l="l" t="t" r="r" b="b"/>
            <a:pathLst>
              <a:path w="171450" h="295910">
                <a:moveTo>
                  <a:pt x="16446" y="124789"/>
                </a:moveTo>
                <a:lnTo>
                  <a:pt x="9251" y="127254"/>
                </a:lnTo>
                <a:lnTo>
                  <a:pt x="3643" y="132232"/>
                </a:lnTo>
                <a:lnTo>
                  <a:pt x="488" y="138795"/>
                </a:lnTo>
                <a:lnTo>
                  <a:pt x="0" y="146095"/>
                </a:lnTo>
                <a:lnTo>
                  <a:pt x="2393" y="153288"/>
                </a:lnTo>
                <a:lnTo>
                  <a:pt x="85578" y="295783"/>
                </a:lnTo>
                <a:lnTo>
                  <a:pt x="107671" y="257937"/>
                </a:lnTo>
                <a:lnTo>
                  <a:pt x="66528" y="257937"/>
                </a:lnTo>
                <a:lnTo>
                  <a:pt x="66528" y="187452"/>
                </a:lnTo>
                <a:lnTo>
                  <a:pt x="35413" y="134112"/>
                </a:lnTo>
                <a:lnTo>
                  <a:pt x="30360" y="128432"/>
                </a:lnTo>
                <a:lnTo>
                  <a:pt x="23760" y="125253"/>
                </a:lnTo>
                <a:lnTo>
                  <a:pt x="16446" y="124789"/>
                </a:lnTo>
                <a:close/>
              </a:path>
              <a:path w="171450" h="295910">
                <a:moveTo>
                  <a:pt x="66528" y="187452"/>
                </a:moveTo>
                <a:lnTo>
                  <a:pt x="66528" y="257937"/>
                </a:lnTo>
                <a:lnTo>
                  <a:pt x="104628" y="257937"/>
                </a:lnTo>
                <a:lnTo>
                  <a:pt x="104628" y="248412"/>
                </a:lnTo>
                <a:lnTo>
                  <a:pt x="69068" y="248412"/>
                </a:lnTo>
                <a:lnTo>
                  <a:pt x="85578" y="220109"/>
                </a:lnTo>
                <a:lnTo>
                  <a:pt x="66528" y="187452"/>
                </a:lnTo>
                <a:close/>
              </a:path>
              <a:path w="171450" h="295910">
                <a:moveTo>
                  <a:pt x="154709" y="124789"/>
                </a:moveTo>
                <a:lnTo>
                  <a:pt x="147395" y="125253"/>
                </a:lnTo>
                <a:lnTo>
                  <a:pt x="140795" y="128432"/>
                </a:lnTo>
                <a:lnTo>
                  <a:pt x="135743" y="134112"/>
                </a:lnTo>
                <a:lnTo>
                  <a:pt x="104628" y="187452"/>
                </a:lnTo>
                <a:lnTo>
                  <a:pt x="104628" y="257937"/>
                </a:lnTo>
                <a:lnTo>
                  <a:pt x="107671" y="257937"/>
                </a:lnTo>
                <a:lnTo>
                  <a:pt x="168763" y="153288"/>
                </a:lnTo>
                <a:lnTo>
                  <a:pt x="171156" y="146095"/>
                </a:lnTo>
                <a:lnTo>
                  <a:pt x="170668" y="138795"/>
                </a:lnTo>
                <a:lnTo>
                  <a:pt x="167513" y="132232"/>
                </a:lnTo>
                <a:lnTo>
                  <a:pt x="161905" y="127254"/>
                </a:lnTo>
                <a:lnTo>
                  <a:pt x="154709" y="124789"/>
                </a:lnTo>
                <a:close/>
              </a:path>
              <a:path w="171450" h="295910">
                <a:moveTo>
                  <a:pt x="85578" y="220109"/>
                </a:moveTo>
                <a:lnTo>
                  <a:pt x="69068" y="248412"/>
                </a:lnTo>
                <a:lnTo>
                  <a:pt x="102088" y="248412"/>
                </a:lnTo>
                <a:lnTo>
                  <a:pt x="85578" y="220109"/>
                </a:lnTo>
                <a:close/>
              </a:path>
              <a:path w="171450" h="295910">
                <a:moveTo>
                  <a:pt x="104628" y="187452"/>
                </a:moveTo>
                <a:lnTo>
                  <a:pt x="85578" y="220109"/>
                </a:lnTo>
                <a:lnTo>
                  <a:pt x="102088" y="248412"/>
                </a:lnTo>
                <a:lnTo>
                  <a:pt x="104628" y="248412"/>
                </a:lnTo>
                <a:lnTo>
                  <a:pt x="104628" y="187452"/>
                </a:lnTo>
                <a:close/>
              </a:path>
              <a:path w="171450" h="295910">
                <a:moveTo>
                  <a:pt x="104628" y="0"/>
                </a:moveTo>
                <a:lnTo>
                  <a:pt x="66528" y="0"/>
                </a:lnTo>
                <a:lnTo>
                  <a:pt x="66528" y="187452"/>
                </a:lnTo>
                <a:lnTo>
                  <a:pt x="85578" y="220109"/>
                </a:lnTo>
                <a:lnTo>
                  <a:pt x="104628" y="187452"/>
                </a:lnTo>
                <a:lnTo>
                  <a:pt x="104628" y="0"/>
                </a:lnTo>
                <a:close/>
              </a:path>
            </a:pathLst>
          </a:custGeom>
          <a:solidFill>
            <a:srgbClr val="E20176"/>
          </a:solidFill>
        </p:spPr>
        <p:txBody>
          <a:bodyPr wrap="square" lIns="0" tIns="0" rIns="0" bIns="0" rtlCol="0"/>
          <a:lstStyle/>
          <a:p>
            <a:pPr defTabSz="914507">
              <a:defRPr/>
            </a:pPr>
            <a:endParaRPr lang="es-419" sz="5530" dirty="0">
              <a:solidFill>
                <a:srgbClr val="00338D"/>
              </a:solidFill>
              <a:latin typeface="Calibri"/>
            </a:endParaRPr>
          </a:p>
        </p:txBody>
      </p:sp>
      <p:sp>
        <p:nvSpPr>
          <p:cNvPr id="90" name="object 28">
            <a:extLst>
              <a:ext uri="{FF2B5EF4-FFF2-40B4-BE49-F238E27FC236}">
                <a16:creationId xmlns:a16="http://schemas.microsoft.com/office/drawing/2014/main" id="{CF52B9D1-5E37-9CD5-AD99-AE78CA1D7221}"/>
              </a:ext>
            </a:extLst>
          </p:cNvPr>
          <p:cNvSpPr/>
          <p:nvPr/>
        </p:nvSpPr>
        <p:spPr>
          <a:xfrm rot="16200000">
            <a:off x="25743424" y="6576374"/>
            <a:ext cx="398323" cy="695451"/>
          </a:xfrm>
          <a:custGeom>
            <a:avLst/>
            <a:gdLst/>
            <a:ahLst/>
            <a:cxnLst/>
            <a:rect l="l" t="t" r="r" b="b"/>
            <a:pathLst>
              <a:path w="171450" h="295910">
                <a:moveTo>
                  <a:pt x="16446" y="124789"/>
                </a:moveTo>
                <a:lnTo>
                  <a:pt x="9251" y="127253"/>
                </a:lnTo>
                <a:lnTo>
                  <a:pt x="3643" y="132232"/>
                </a:lnTo>
                <a:lnTo>
                  <a:pt x="488" y="138795"/>
                </a:lnTo>
                <a:lnTo>
                  <a:pt x="0" y="146095"/>
                </a:lnTo>
                <a:lnTo>
                  <a:pt x="2393" y="153288"/>
                </a:lnTo>
                <a:lnTo>
                  <a:pt x="85578" y="295782"/>
                </a:lnTo>
                <a:lnTo>
                  <a:pt x="107671" y="257937"/>
                </a:lnTo>
                <a:lnTo>
                  <a:pt x="66528" y="257937"/>
                </a:lnTo>
                <a:lnTo>
                  <a:pt x="66528" y="187452"/>
                </a:lnTo>
                <a:lnTo>
                  <a:pt x="35413" y="134112"/>
                </a:lnTo>
                <a:lnTo>
                  <a:pt x="30360" y="128432"/>
                </a:lnTo>
                <a:lnTo>
                  <a:pt x="23760" y="125253"/>
                </a:lnTo>
                <a:lnTo>
                  <a:pt x="16446" y="124789"/>
                </a:lnTo>
                <a:close/>
              </a:path>
              <a:path w="171450" h="295910">
                <a:moveTo>
                  <a:pt x="66528" y="187452"/>
                </a:moveTo>
                <a:lnTo>
                  <a:pt x="66528" y="257937"/>
                </a:lnTo>
                <a:lnTo>
                  <a:pt x="104628" y="257937"/>
                </a:lnTo>
                <a:lnTo>
                  <a:pt x="104628" y="248412"/>
                </a:lnTo>
                <a:lnTo>
                  <a:pt x="69068" y="248412"/>
                </a:lnTo>
                <a:lnTo>
                  <a:pt x="85578" y="220109"/>
                </a:lnTo>
                <a:lnTo>
                  <a:pt x="66528" y="187452"/>
                </a:lnTo>
                <a:close/>
              </a:path>
              <a:path w="171450" h="295910">
                <a:moveTo>
                  <a:pt x="154709" y="124789"/>
                </a:moveTo>
                <a:lnTo>
                  <a:pt x="147395" y="125253"/>
                </a:lnTo>
                <a:lnTo>
                  <a:pt x="140795" y="128432"/>
                </a:lnTo>
                <a:lnTo>
                  <a:pt x="135743" y="134112"/>
                </a:lnTo>
                <a:lnTo>
                  <a:pt x="104628" y="187452"/>
                </a:lnTo>
                <a:lnTo>
                  <a:pt x="104628" y="257937"/>
                </a:lnTo>
                <a:lnTo>
                  <a:pt x="107671" y="257937"/>
                </a:lnTo>
                <a:lnTo>
                  <a:pt x="168763" y="153288"/>
                </a:lnTo>
                <a:lnTo>
                  <a:pt x="171156" y="146095"/>
                </a:lnTo>
                <a:lnTo>
                  <a:pt x="170668" y="138795"/>
                </a:lnTo>
                <a:lnTo>
                  <a:pt x="167513" y="132232"/>
                </a:lnTo>
                <a:lnTo>
                  <a:pt x="161905" y="127253"/>
                </a:lnTo>
                <a:lnTo>
                  <a:pt x="154709" y="124789"/>
                </a:lnTo>
                <a:close/>
              </a:path>
              <a:path w="171450" h="295910">
                <a:moveTo>
                  <a:pt x="85578" y="220109"/>
                </a:moveTo>
                <a:lnTo>
                  <a:pt x="69068" y="248412"/>
                </a:lnTo>
                <a:lnTo>
                  <a:pt x="102088" y="248412"/>
                </a:lnTo>
                <a:lnTo>
                  <a:pt x="85578" y="220109"/>
                </a:lnTo>
                <a:close/>
              </a:path>
              <a:path w="171450" h="295910">
                <a:moveTo>
                  <a:pt x="104628" y="187452"/>
                </a:moveTo>
                <a:lnTo>
                  <a:pt x="85578" y="220109"/>
                </a:lnTo>
                <a:lnTo>
                  <a:pt x="102088" y="248412"/>
                </a:lnTo>
                <a:lnTo>
                  <a:pt x="104628" y="248412"/>
                </a:lnTo>
                <a:lnTo>
                  <a:pt x="104628" y="187452"/>
                </a:lnTo>
                <a:close/>
              </a:path>
              <a:path w="171450" h="295910">
                <a:moveTo>
                  <a:pt x="104628" y="0"/>
                </a:moveTo>
                <a:lnTo>
                  <a:pt x="66528" y="0"/>
                </a:lnTo>
                <a:lnTo>
                  <a:pt x="66528" y="187452"/>
                </a:lnTo>
                <a:lnTo>
                  <a:pt x="85578" y="220109"/>
                </a:lnTo>
                <a:lnTo>
                  <a:pt x="104628" y="187452"/>
                </a:lnTo>
                <a:lnTo>
                  <a:pt x="104628" y="0"/>
                </a:lnTo>
                <a:close/>
              </a:path>
            </a:pathLst>
          </a:custGeom>
          <a:solidFill>
            <a:srgbClr val="E20176"/>
          </a:solidFill>
        </p:spPr>
        <p:txBody>
          <a:bodyPr wrap="square" lIns="0" tIns="0" rIns="0" bIns="0" rtlCol="0"/>
          <a:lstStyle/>
          <a:p>
            <a:pPr defTabSz="914507">
              <a:defRPr/>
            </a:pPr>
            <a:endParaRPr lang="es-419" sz="5530" dirty="0">
              <a:solidFill>
                <a:srgbClr val="00338D"/>
              </a:solidFill>
              <a:latin typeface="Calibri"/>
            </a:endParaRPr>
          </a:p>
        </p:txBody>
      </p:sp>
      <p:sp>
        <p:nvSpPr>
          <p:cNvPr id="91" name="object 29">
            <a:extLst>
              <a:ext uri="{FF2B5EF4-FFF2-40B4-BE49-F238E27FC236}">
                <a16:creationId xmlns:a16="http://schemas.microsoft.com/office/drawing/2014/main" id="{BEBC616D-0ECB-45D5-B5C0-FA7E96BC34B7}"/>
              </a:ext>
            </a:extLst>
          </p:cNvPr>
          <p:cNvSpPr txBox="1"/>
          <p:nvPr/>
        </p:nvSpPr>
        <p:spPr>
          <a:xfrm>
            <a:off x="26916675" y="4063574"/>
            <a:ext cx="4680026" cy="1328249"/>
          </a:xfrm>
          <a:prstGeom prst="rect">
            <a:avLst/>
          </a:prstGeom>
        </p:spPr>
        <p:txBody>
          <a:bodyPr vert="horz" wrap="square" lIns="0" tIns="12065" rIns="0" bIns="0" rtlCol="0">
            <a:spAutoFit/>
          </a:bodyPr>
          <a:lstStyle/>
          <a:p>
            <a:pPr marL="12702" marR="5081" defTabSz="914507">
              <a:lnSpc>
                <a:spcPts val="3500"/>
              </a:lnSpc>
              <a:spcBef>
                <a:spcPts val="95"/>
              </a:spcBef>
              <a:defRPr/>
            </a:pPr>
            <a:r>
              <a:rPr lang="es-419" sz="2800" b="1" spc="-5" dirty="0">
                <a:solidFill>
                  <a:srgbClr val="00338D"/>
                </a:solidFill>
                <a:latin typeface="Arial"/>
                <a:cs typeface="Arial"/>
              </a:rPr>
              <a:t>Normas</a:t>
            </a:r>
            <a:r>
              <a:rPr lang="es-419" sz="2800" b="1" spc="35" dirty="0">
                <a:solidFill>
                  <a:srgbClr val="00338D"/>
                </a:solidFill>
                <a:latin typeface="Arial"/>
                <a:cs typeface="Arial"/>
              </a:rPr>
              <a:t> </a:t>
            </a:r>
            <a:r>
              <a:rPr lang="es-419" sz="2800" b="1" spc="-5" dirty="0">
                <a:solidFill>
                  <a:srgbClr val="00338D"/>
                </a:solidFill>
                <a:latin typeface="Arial"/>
                <a:cs typeface="Arial"/>
              </a:rPr>
              <a:t>Internacionales de Información Financiera (IFRS o NIIF)</a:t>
            </a:r>
            <a:endParaRPr lang="es-419" sz="2800" b="1" dirty="0">
              <a:solidFill>
                <a:srgbClr val="00338D"/>
              </a:solidFill>
              <a:latin typeface="Arial"/>
              <a:cs typeface="Arial"/>
            </a:endParaRPr>
          </a:p>
        </p:txBody>
      </p:sp>
      <p:sp>
        <p:nvSpPr>
          <p:cNvPr id="92" name="object 30">
            <a:extLst>
              <a:ext uri="{FF2B5EF4-FFF2-40B4-BE49-F238E27FC236}">
                <a16:creationId xmlns:a16="http://schemas.microsoft.com/office/drawing/2014/main" id="{7586BF63-E332-FDD8-95B3-FAF7B021A52A}"/>
              </a:ext>
            </a:extLst>
          </p:cNvPr>
          <p:cNvSpPr txBox="1"/>
          <p:nvPr/>
        </p:nvSpPr>
        <p:spPr>
          <a:xfrm>
            <a:off x="26981528" y="6233787"/>
            <a:ext cx="4615174" cy="1353897"/>
          </a:xfrm>
          <a:prstGeom prst="rect">
            <a:avLst/>
          </a:prstGeom>
        </p:spPr>
        <p:txBody>
          <a:bodyPr vert="horz" wrap="square" lIns="0" tIns="12065" rIns="0" bIns="0" rtlCol="0">
            <a:spAutoFit/>
          </a:bodyPr>
          <a:lstStyle/>
          <a:p>
            <a:pPr marL="12702" marR="5081" indent="635" defTabSz="914507">
              <a:lnSpc>
                <a:spcPts val="3500"/>
              </a:lnSpc>
              <a:spcBef>
                <a:spcPts val="95"/>
              </a:spcBef>
              <a:defRPr/>
            </a:pPr>
            <a:r>
              <a:rPr lang="es-MX" sz="2800" b="1" spc="-5" dirty="0">
                <a:solidFill>
                  <a:srgbClr val="00338D"/>
                </a:solidFill>
                <a:latin typeface="Arial"/>
                <a:cs typeface="Arial"/>
              </a:rPr>
              <a:t>Normas Internacionales</a:t>
            </a:r>
          </a:p>
          <a:p>
            <a:pPr marL="12702" marR="5081" indent="635" defTabSz="914507">
              <a:lnSpc>
                <a:spcPts val="3500"/>
              </a:lnSpc>
              <a:spcBef>
                <a:spcPts val="95"/>
              </a:spcBef>
              <a:defRPr/>
            </a:pPr>
            <a:r>
              <a:rPr lang="es-MX" sz="2800" b="1" spc="-5" dirty="0">
                <a:solidFill>
                  <a:srgbClr val="00338D"/>
                </a:solidFill>
                <a:latin typeface="Arial"/>
                <a:cs typeface="Arial"/>
              </a:rPr>
              <a:t>de Sostenibilidad y Clima </a:t>
            </a:r>
          </a:p>
          <a:p>
            <a:pPr marL="12702" marR="5081" indent="635" defTabSz="914507">
              <a:lnSpc>
                <a:spcPts val="3500"/>
              </a:lnSpc>
              <a:spcBef>
                <a:spcPts val="95"/>
              </a:spcBef>
              <a:defRPr/>
            </a:pPr>
            <a:r>
              <a:rPr lang="es-419" sz="2800" b="1" spc="-5" dirty="0">
                <a:solidFill>
                  <a:srgbClr val="00338D"/>
                </a:solidFill>
                <a:latin typeface="Arial"/>
                <a:cs typeface="Arial"/>
              </a:rPr>
              <a:t>(IFRS S</a:t>
            </a:r>
            <a:r>
              <a:rPr lang="es-419" sz="2800" b="1" spc="-10" dirty="0">
                <a:solidFill>
                  <a:srgbClr val="00338D"/>
                </a:solidFill>
                <a:latin typeface="Arial"/>
                <a:cs typeface="Arial"/>
              </a:rPr>
              <a:t>)</a:t>
            </a:r>
            <a:endParaRPr lang="es-419" sz="2800" b="1" dirty="0">
              <a:solidFill>
                <a:srgbClr val="00338D"/>
              </a:solidFill>
              <a:latin typeface="Arial"/>
              <a:cs typeface="Arial"/>
            </a:endParaRPr>
          </a:p>
        </p:txBody>
      </p:sp>
      <p:sp>
        <p:nvSpPr>
          <p:cNvPr id="103" name="object 28">
            <a:extLst>
              <a:ext uri="{FF2B5EF4-FFF2-40B4-BE49-F238E27FC236}">
                <a16:creationId xmlns:a16="http://schemas.microsoft.com/office/drawing/2014/main" id="{9A604EAB-D7D6-AA59-3990-9CA807577C84}"/>
              </a:ext>
            </a:extLst>
          </p:cNvPr>
          <p:cNvSpPr/>
          <p:nvPr/>
        </p:nvSpPr>
        <p:spPr>
          <a:xfrm rot="16200000">
            <a:off x="25803292" y="8819780"/>
            <a:ext cx="398323" cy="705373"/>
          </a:xfrm>
          <a:custGeom>
            <a:avLst/>
            <a:gdLst/>
            <a:ahLst/>
            <a:cxnLst/>
            <a:rect l="l" t="t" r="r" b="b"/>
            <a:pathLst>
              <a:path w="171450" h="295910">
                <a:moveTo>
                  <a:pt x="16446" y="124789"/>
                </a:moveTo>
                <a:lnTo>
                  <a:pt x="9251" y="127253"/>
                </a:lnTo>
                <a:lnTo>
                  <a:pt x="3643" y="132232"/>
                </a:lnTo>
                <a:lnTo>
                  <a:pt x="488" y="138795"/>
                </a:lnTo>
                <a:lnTo>
                  <a:pt x="0" y="146095"/>
                </a:lnTo>
                <a:lnTo>
                  <a:pt x="2393" y="153288"/>
                </a:lnTo>
                <a:lnTo>
                  <a:pt x="85578" y="295782"/>
                </a:lnTo>
                <a:lnTo>
                  <a:pt x="107671" y="257937"/>
                </a:lnTo>
                <a:lnTo>
                  <a:pt x="66528" y="257937"/>
                </a:lnTo>
                <a:lnTo>
                  <a:pt x="66528" y="187452"/>
                </a:lnTo>
                <a:lnTo>
                  <a:pt x="35413" y="134112"/>
                </a:lnTo>
                <a:lnTo>
                  <a:pt x="30360" y="128432"/>
                </a:lnTo>
                <a:lnTo>
                  <a:pt x="23760" y="125253"/>
                </a:lnTo>
                <a:lnTo>
                  <a:pt x="16446" y="124789"/>
                </a:lnTo>
                <a:close/>
              </a:path>
              <a:path w="171450" h="295910">
                <a:moveTo>
                  <a:pt x="66528" y="187452"/>
                </a:moveTo>
                <a:lnTo>
                  <a:pt x="66528" y="257937"/>
                </a:lnTo>
                <a:lnTo>
                  <a:pt x="104628" y="257937"/>
                </a:lnTo>
                <a:lnTo>
                  <a:pt x="104628" y="248412"/>
                </a:lnTo>
                <a:lnTo>
                  <a:pt x="69068" y="248412"/>
                </a:lnTo>
                <a:lnTo>
                  <a:pt x="85578" y="220109"/>
                </a:lnTo>
                <a:lnTo>
                  <a:pt x="66528" y="187452"/>
                </a:lnTo>
                <a:close/>
              </a:path>
              <a:path w="171450" h="295910">
                <a:moveTo>
                  <a:pt x="154709" y="124789"/>
                </a:moveTo>
                <a:lnTo>
                  <a:pt x="147395" y="125253"/>
                </a:lnTo>
                <a:lnTo>
                  <a:pt x="140795" y="128432"/>
                </a:lnTo>
                <a:lnTo>
                  <a:pt x="135743" y="134112"/>
                </a:lnTo>
                <a:lnTo>
                  <a:pt x="104628" y="187452"/>
                </a:lnTo>
                <a:lnTo>
                  <a:pt x="104628" y="257937"/>
                </a:lnTo>
                <a:lnTo>
                  <a:pt x="107671" y="257937"/>
                </a:lnTo>
                <a:lnTo>
                  <a:pt x="168763" y="153288"/>
                </a:lnTo>
                <a:lnTo>
                  <a:pt x="171156" y="146095"/>
                </a:lnTo>
                <a:lnTo>
                  <a:pt x="170668" y="138795"/>
                </a:lnTo>
                <a:lnTo>
                  <a:pt x="167513" y="132232"/>
                </a:lnTo>
                <a:lnTo>
                  <a:pt x="161905" y="127253"/>
                </a:lnTo>
                <a:lnTo>
                  <a:pt x="154709" y="124789"/>
                </a:lnTo>
                <a:close/>
              </a:path>
              <a:path w="171450" h="295910">
                <a:moveTo>
                  <a:pt x="85578" y="220109"/>
                </a:moveTo>
                <a:lnTo>
                  <a:pt x="69068" y="248412"/>
                </a:lnTo>
                <a:lnTo>
                  <a:pt x="102088" y="248412"/>
                </a:lnTo>
                <a:lnTo>
                  <a:pt x="85578" y="220109"/>
                </a:lnTo>
                <a:close/>
              </a:path>
              <a:path w="171450" h="295910">
                <a:moveTo>
                  <a:pt x="104628" y="187452"/>
                </a:moveTo>
                <a:lnTo>
                  <a:pt x="85578" y="220109"/>
                </a:lnTo>
                <a:lnTo>
                  <a:pt x="102088" y="248412"/>
                </a:lnTo>
                <a:lnTo>
                  <a:pt x="104628" y="248412"/>
                </a:lnTo>
                <a:lnTo>
                  <a:pt x="104628" y="187452"/>
                </a:lnTo>
                <a:close/>
              </a:path>
              <a:path w="171450" h="295910">
                <a:moveTo>
                  <a:pt x="104628" y="0"/>
                </a:moveTo>
                <a:lnTo>
                  <a:pt x="66528" y="0"/>
                </a:lnTo>
                <a:lnTo>
                  <a:pt x="66528" y="187452"/>
                </a:lnTo>
                <a:lnTo>
                  <a:pt x="85578" y="220109"/>
                </a:lnTo>
                <a:lnTo>
                  <a:pt x="104628" y="187452"/>
                </a:lnTo>
                <a:lnTo>
                  <a:pt x="104628" y="0"/>
                </a:lnTo>
                <a:close/>
              </a:path>
            </a:pathLst>
          </a:custGeom>
          <a:solidFill>
            <a:srgbClr val="E20176"/>
          </a:solidFill>
        </p:spPr>
        <p:txBody>
          <a:bodyPr wrap="square" lIns="0" tIns="0" rIns="0" bIns="0" rtlCol="0"/>
          <a:lstStyle/>
          <a:p>
            <a:pPr defTabSz="914507">
              <a:defRPr/>
            </a:pPr>
            <a:endParaRPr lang="es-419" sz="5530" dirty="0">
              <a:solidFill>
                <a:srgbClr val="00338D"/>
              </a:solidFill>
              <a:latin typeface="Calibri"/>
            </a:endParaRPr>
          </a:p>
        </p:txBody>
      </p:sp>
      <p:sp>
        <p:nvSpPr>
          <p:cNvPr id="104" name="object 30">
            <a:extLst>
              <a:ext uri="{FF2B5EF4-FFF2-40B4-BE49-F238E27FC236}">
                <a16:creationId xmlns:a16="http://schemas.microsoft.com/office/drawing/2014/main" id="{68444B12-C2FD-C924-248F-9E2B3E52D12D}"/>
              </a:ext>
            </a:extLst>
          </p:cNvPr>
          <p:cNvSpPr txBox="1"/>
          <p:nvPr/>
        </p:nvSpPr>
        <p:spPr>
          <a:xfrm>
            <a:off x="26981527" y="8568925"/>
            <a:ext cx="4086818" cy="1328249"/>
          </a:xfrm>
          <a:prstGeom prst="rect">
            <a:avLst/>
          </a:prstGeom>
        </p:spPr>
        <p:txBody>
          <a:bodyPr vert="horz" wrap="square" lIns="0" tIns="12065" rIns="0" bIns="0" rtlCol="0">
            <a:spAutoFit/>
          </a:bodyPr>
          <a:lstStyle/>
          <a:p>
            <a:pPr marL="12702" marR="5081" indent="635" defTabSz="914507">
              <a:lnSpc>
                <a:spcPts val="3500"/>
              </a:lnSpc>
              <a:spcBef>
                <a:spcPts val="95"/>
              </a:spcBef>
              <a:defRPr/>
            </a:pPr>
            <a:r>
              <a:rPr lang="es-MX" sz="2800" b="1" spc="-5" dirty="0">
                <a:solidFill>
                  <a:srgbClr val="00338D"/>
                </a:solidFill>
                <a:latin typeface="Arial"/>
                <a:cs typeface="Arial"/>
              </a:rPr>
              <a:t>Normas de Información de Sostenibilidad       (NIS)</a:t>
            </a:r>
            <a:endParaRPr lang="es-419" sz="2800" b="1" dirty="0">
              <a:solidFill>
                <a:srgbClr val="00338D"/>
              </a:solidFill>
              <a:latin typeface="Arial"/>
              <a:cs typeface="Arial"/>
            </a:endParaRPr>
          </a:p>
        </p:txBody>
      </p:sp>
      <p:sp>
        <p:nvSpPr>
          <p:cNvPr id="115" name="object 27">
            <a:extLst>
              <a:ext uri="{FF2B5EF4-FFF2-40B4-BE49-F238E27FC236}">
                <a16:creationId xmlns:a16="http://schemas.microsoft.com/office/drawing/2014/main" id="{5BE66EC7-107B-AA4F-BDA6-FC71706A91AE}"/>
              </a:ext>
            </a:extLst>
          </p:cNvPr>
          <p:cNvSpPr/>
          <p:nvPr/>
        </p:nvSpPr>
        <p:spPr>
          <a:xfrm rot="16200000">
            <a:off x="31908126" y="4364740"/>
            <a:ext cx="398323" cy="695451"/>
          </a:xfrm>
          <a:custGeom>
            <a:avLst/>
            <a:gdLst/>
            <a:ahLst/>
            <a:cxnLst/>
            <a:rect l="l" t="t" r="r" b="b"/>
            <a:pathLst>
              <a:path w="171450" h="295910">
                <a:moveTo>
                  <a:pt x="16446" y="124789"/>
                </a:moveTo>
                <a:lnTo>
                  <a:pt x="9251" y="127254"/>
                </a:lnTo>
                <a:lnTo>
                  <a:pt x="3643" y="132232"/>
                </a:lnTo>
                <a:lnTo>
                  <a:pt x="488" y="138795"/>
                </a:lnTo>
                <a:lnTo>
                  <a:pt x="0" y="146095"/>
                </a:lnTo>
                <a:lnTo>
                  <a:pt x="2393" y="153288"/>
                </a:lnTo>
                <a:lnTo>
                  <a:pt x="85578" y="295783"/>
                </a:lnTo>
                <a:lnTo>
                  <a:pt x="107671" y="257937"/>
                </a:lnTo>
                <a:lnTo>
                  <a:pt x="66528" y="257937"/>
                </a:lnTo>
                <a:lnTo>
                  <a:pt x="66528" y="187452"/>
                </a:lnTo>
                <a:lnTo>
                  <a:pt x="35413" y="134112"/>
                </a:lnTo>
                <a:lnTo>
                  <a:pt x="30360" y="128432"/>
                </a:lnTo>
                <a:lnTo>
                  <a:pt x="23760" y="125253"/>
                </a:lnTo>
                <a:lnTo>
                  <a:pt x="16446" y="124789"/>
                </a:lnTo>
                <a:close/>
              </a:path>
              <a:path w="171450" h="295910">
                <a:moveTo>
                  <a:pt x="66528" y="187452"/>
                </a:moveTo>
                <a:lnTo>
                  <a:pt x="66528" y="257937"/>
                </a:lnTo>
                <a:lnTo>
                  <a:pt x="104628" y="257937"/>
                </a:lnTo>
                <a:lnTo>
                  <a:pt x="104628" y="248412"/>
                </a:lnTo>
                <a:lnTo>
                  <a:pt x="69068" y="248412"/>
                </a:lnTo>
                <a:lnTo>
                  <a:pt x="85578" y="220109"/>
                </a:lnTo>
                <a:lnTo>
                  <a:pt x="66528" y="187452"/>
                </a:lnTo>
                <a:close/>
              </a:path>
              <a:path w="171450" h="295910">
                <a:moveTo>
                  <a:pt x="154709" y="124789"/>
                </a:moveTo>
                <a:lnTo>
                  <a:pt x="147395" y="125253"/>
                </a:lnTo>
                <a:lnTo>
                  <a:pt x="140795" y="128432"/>
                </a:lnTo>
                <a:lnTo>
                  <a:pt x="135743" y="134112"/>
                </a:lnTo>
                <a:lnTo>
                  <a:pt x="104628" y="187452"/>
                </a:lnTo>
                <a:lnTo>
                  <a:pt x="104628" y="257937"/>
                </a:lnTo>
                <a:lnTo>
                  <a:pt x="107671" y="257937"/>
                </a:lnTo>
                <a:lnTo>
                  <a:pt x="168763" y="153288"/>
                </a:lnTo>
                <a:lnTo>
                  <a:pt x="171156" y="146095"/>
                </a:lnTo>
                <a:lnTo>
                  <a:pt x="170668" y="138795"/>
                </a:lnTo>
                <a:lnTo>
                  <a:pt x="167513" y="132232"/>
                </a:lnTo>
                <a:lnTo>
                  <a:pt x="161905" y="127254"/>
                </a:lnTo>
                <a:lnTo>
                  <a:pt x="154709" y="124789"/>
                </a:lnTo>
                <a:close/>
              </a:path>
              <a:path w="171450" h="295910">
                <a:moveTo>
                  <a:pt x="85578" y="220109"/>
                </a:moveTo>
                <a:lnTo>
                  <a:pt x="69068" y="248412"/>
                </a:lnTo>
                <a:lnTo>
                  <a:pt x="102088" y="248412"/>
                </a:lnTo>
                <a:lnTo>
                  <a:pt x="85578" y="220109"/>
                </a:lnTo>
                <a:close/>
              </a:path>
              <a:path w="171450" h="295910">
                <a:moveTo>
                  <a:pt x="104628" y="187452"/>
                </a:moveTo>
                <a:lnTo>
                  <a:pt x="85578" y="220109"/>
                </a:lnTo>
                <a:lnTo>
                  <a:pt x="102088" y="248412"/>
                </a:lnTo>
                <a:lnTo>
                  <a:pt x="104628" y="248412"/>
                </a:lnTo>
                <a:lnTo>
                  <a:pt x="104628" y="187452"/>
                </a:lnTo>
                <a:close/>
              </a:path>
              <a:path w="171450" h="295910">
                <a:moveTo>
                  <a:pt x="104628" y="0"/>
                </a:moveTo>
                <a:lnTo>
                  <a:pt x="66528" y="0"/>
                </a:lnTo>
                <a:lnTo>
                  <a:pt x="66528" y="187452"/>
                </a:lnTo>
                <a:lnTo>
                  <a:pt x="85578" y="220109"/>
                </a:lnTo>
                <a:lnTo>
                  <a:pt x="104628" y="187452"/>
                </a:lnTo>
                <a:lnTo>
                  <a:pt x="104628" y="0"/>
                </a:lnTo>
                <a:close/>
              </a:path>
            </a:pathLst>
          </a:custGeom>
          <a:solidFill>
            <a:srgbClr val="E20176"/>
          </a:solidFill>
        </p:spPr>
        <p:txBody>
          <a:bodyPr wrap="square" lIns="0" tIns="0" rIns="0" bIns="0" rtlCol="0"/>
          <a:lstStyle/>
          <a:p>
            <a:pPr defTabSz="914507">
              <a:defRPr/>
            </a:pPr>
            <a:endParaRPr lang="es-419" sz="5530" dirty="0">
              <a:solidFill>
                <a:srgbClr val="00338D"/>
              </a:solidFill>
              <a:latin typeface="Calibri"/>
            </a:endParaRPr>
          </a:p>
        </p:txBody>
      </p:sp>
      <p:sp>
        <p:nvSpPr>
          <p:cNvPr id="116" name="object 28">
            <a:extLst>
              <a:ext uri="{FF2B5EF4-FFF2-40B4-BE49-F238E27FC236}">
                <a16:creationId xmlns:a16="http://schemas.microsoft.com/office/drawing/2014/main" id="{B3130FE4-95E8-DF23-62FB-6B58390BDB21}"/>
              </a:ext>
            </a:extLst>
          </p:cNvPr>
          <p:cNvSpPr/>
          <p:nvPr/>
        </p:nvSpPr>
        <p:spPr>
          <a:xfrm rot="16200000">
            <a:off x="31908126" y="6613406"/>
            <a:ext cx="398323" cy="695451"/>
          </a:xfrm>
          <a:custGeom>
            <a:avLst/>
            <a:gdLst/>
            <a:ahLst/>
            <a:cxnLst/>
            <a:rect l="l" t="t" r="r" b="b"/>
            <a:pathLst>
              <a:path w="171450" h="295910">
                <a:moveTo>
                  <a:pt x="16446" y="124789"/>
                </a:moveTo>
                <a:lnTo>
                  <a:pt x="9251" y="127253"/>
                </a:lnTo>
                <a:lnTo>
                  <a:pt x="3643" y="132232"/>
                </a:lnTo>
                <a:lnTo>
                  <a:pt x="488" y="138795"/>
                </a:lnTo>
                <a:lnTo>
                  <a:pt x="0" y="146095"/>
                </a:lnTo>
                <a:lnTo>
                  <a:pt x="2393" y="153288"/>
                </a:lnTo>
                <a:lnTo>
                  <a:pt x="85578" y="295782"/>
                </a:lnTo>
                <a:lnTo>
                  <a:pt x="107671" y="257937"/>
                </a:lnTo>
                <a:lnTo>
                  <a:pt x="66528" y="257937"/>
                </a:lnTo>
                <a:lnTo>
                  <a:pt x="66528" y="187452"/>
                </a:lnTo>
                <a:lnTo>
                  <a:pt x="35413" y="134112"/>
                </a:lnTo>
                <a:lnTo>
                  <a:pt x="30360" y="128432"/>
                </a:lnTo>
                <a:lnTo>
                  <a:pt x="23760" y="125253"/>
                </a:lnTo>
                <a:lnTo>
                  <a:pt x="16446" y="124789"/>
                </a:lnTo>
                <a:close/>
              </a:path>
              <a:path w="171450" h="295910">
                <a:moveTo>
                  <a:pt x="66528" y="187452"/>
                </a:moveTo>
                <a:lnTo>
                  <a:pt x="66528" y="257937"/>
                </a:lnTo>
                <a:lnTo>
                  <a:pt x="104628" y="257937"/>
                </a:lnTo>
                <a:lnTo>
                  <a:pt x="104628" y="248412"/>
                </a:lnTo>
                <a:lnTo>
                  <a:pt x="69068" y="248412"/>
                </a:lnTo>
                <a:lnTo>
                  <a:pt x="85578" y="220109"/>
                </a:lnTo>
                <a:lnTo>
                  <a:pt x="66528" y="187452"/>
                </a:lnTo>
                <a:close/>
              </a:path>
              <a:path w="171450" h="295910">
                <a:moveTo>
                  <a:pt x="154709" y="124789"/>
                </a:moveTo>
                <a:lnTo>
                  <a:pt x="147395" y="125253"/>
                </a:lnTo>
                <a:lnTo>
                  <a:pt x="140795" y="128432"/>
                </a:lnTo>
                <a:lnTo>
                  <a:pt x="135743" y="134112"/>
                </a:lnTo>
                <a:lnTo>
                  <a:pt x="104628" y="187452"/>
                </a:lnTo>
                <a:lnTo>
                  <a:pt x="104628" y="257937"/>
                </a:lnTo>
                <a:lnTo>
                  <a:pt x="107671" y="257937"/>
                </a:lnTo>
                <a:lnTo>
                  <a:pt x="168763" y="153288"/>
                </a:lnTo>
                <a:lnTo>
                  <a:pt x="171156" y="146095"/>
                </a:lnTo>
                <a:lnTo>
                  <a:pt x="170668" y="138795"/>
                </a:lnTo>
                <a:lnTo>
                  <a:pt x="167513" y="132232"/>
                </a:lnTo>
                <a:lnTo>
                  <a:pt x="161905" y="127253"/>
                </a:lnTo>
                <a:lnTo>
                  <a:pt x="154709" y="124789"/>
                </a:lnTo>
                <a:close/>
              </a:path>
              <a:path w="171450" h="295910">
                <a:moveTo>
                  <a:pt x="85578" y="220109"/>
                </a:moveTo>
                <a:lnTo>
                  <a:pt x="69068" y="248412"/>
                </a:lnTo>
                <a:lnTo>
                  <a:pt x="102088" y="248412"/>
                </a:lnTo>
                <a:lnTo>
                  <a:pt x="85578" y="220109"/>
                </a:lnTo>
                <a:close/>
              </a:path>
              <a:path w="171450" h="295910">
                <a:moveTo>
                  <a:pt x="104628" y="187452"/>
                </a:moveTo>
                <a:lnTo>
                  <a:pt x="85578" y="220109"/>
                </a:lnTo>
                <a:lnTo>
                  <a:pt x="102088" y="248412"/>
                </a:lnTo>
                <a:lnTo>
                  <a:pt x="104628" y="248412"/>
                </a:lnTo>
                <a:lnTo>
                  <a:pt x="104628" y="187452"/>
                </a:lnTo>
                <a:close/>
              </a:path>
              <a:path w="171450" h="295910">
                <a:moveTo>
                  <a:pt x="104628" y="0"/>
                </a:moveTo>
                <a:lnTo>
                  <a:pt x="66528" y="0"/>
                </a:lnTo>
                <a:lnTo>
                  <a:pt x="66528" y="187452"/>
                </a:lnTo>
                <a:lnTo>
                  <a:pt x="85578" y="220109"/>
                </a:lnTo>
                <a:lnTo>
                  <a:pt x="104628" y="187452"/>
                </a:lnTo>
                <a:lnTo>
                  <a:pt x="104628" y="0"/>
                </a:lnTo>
                <a:close/>
              </a:path>
            </a:pathLst>
          </a:custGeom>
          <a:solidFill>
            <a:srgbClr val="E20176"/>
          </a:solidFill>
        </p:spPr>
        <p:txBody>
          <a:bodyPr wrap="square" lIns="0" tIns="0" rIns="0" bIns="0" rtlCol="0"/>
          <a:lstStyle/>
          <a:p>
            <a:pPr defTabSz="914507">
              <a:defRPr/>
            </a:pPr>
            <a:endParaRPr lang="es-419" sz="5530" dirty="0">
              <a:solidFill>
                <a:srgbClr val="00338D"/>
              </a:solidFill>
              <a:latin typeface="Calibri"/>
            </a:endParaRPr>
          </a:p>
        </p:txBody>
      </p:sp>
      <p:sp>
        <p:nvSpPr>
          <p:cNvPr id="117" name="object 28">
            <a:extLst>
              <a:ext uri="{FF2B5EF4-FFF2-40B4-BE49-F238E27FC236}">
                <a16:creationId xmlns:a16="http://schemas.microsoft.com/office/drawing/2014/main" id="{632D2EF1-6B13-1BC6-7C09-7EE18D2A40DF}"/>
              </a:ext>
            </a:extLst>
          </p:cNvPr>
          <p:cNvSpPr/>
          <p:nvPr/>
        </p:nvSpPr>
        <p:spPr>
          <a:xfrm rot="16200000">
            <a:off x="31967994" y="8856812"/>
            <a:ext cx="398323" cy="705373"/>
          </a:xfrm>
          <a:custGeom>
            <a:avLst/>
            <a:gdLst/>
            <a:ahLst/>
            <a:cxnLst/>
            <a:rect l="l" t="t" r="r" b="b"/>
            <a:pathLst>
              <a:path w="171450" h="295910">
                <a:moveTo>
                  <a:pt x="16446" y="124789"/>
                </a:moveTo>
                <a:lnTo>
                  <a:pt x="9251" y="127253"/>
                </a:lnTo>
                <a:lnTo>
                  <a:pt x="3643" y="132232"/>
                </a:lnTo>
                <a:lnTo>
                  <a:pt x="488" y="138795"/>
                </a:lnTo>
                <a:lnTo>
                  <a:pt x="0" y="146095"/>
                </a:lnTo>
                <a:lnTo>
                  <a:pt x="2393" y="153288"/>
                </a:lnTo>
                <a:lnTo>
                  <a:pt x="85578" y="295782"/>
                </a:lnTo>
                <a:lnTo>
                  <a:pt x="107671" y="257937"/>
                </a:lnTo>
                <a:lnTo>
                  <a:pt x="66528" y="257937"/>
                </a:lnTo>
                <a:lnTo>
                  <a:pt x="66528" y="187452"/>
                </a:lnTo>
                <a:lnTo>
                  <a:pt x="35413" y="134112"/>
                </a:lnTo>
                <a:lnTo>
                  <a:pt x="30360" y="128432"/>
                </a:lnTo>
                <a:lnTo>
                  <a:pt x="23760" y="125253"/>
                </a:lnTo>
                <a:lnTo>
                  <a:pt x="16446" y="124789"/>
                </a:lnTo>
                <a:close/>
              </a:path>
              <a:path w="171450" h="295910">
                <a:moveTo>
                  <a:pt x="66528" y="187452"/>
                </a:moveTo>
                <a:lnTo>
                  <a:pt x="66528" y="257937"/>
                </a:lnTo>
                <a:lnTo>
                  <a:pt x="104628" y="257937"/>
                </a:lnTo>
                <a:lnTo>
                  <a:pt x="104628" y="248412"/>
                </a:lnTo>
                <a:lnTo>
                  <a:pt x="69068" y="248412"/>
                </a:lnTo>
                <a:lnTo>
                  <a:pt x="85578" y="220109"/>
                </a:lnTo>
                <a:lnTo>
                  <a:pt x="66528" y="187452"/>
                </a:lnTo>
                <a:close/>
              </a:path>
              <a:path w="171450" h="295910">
                <a:moveTo>
                  <a:pt x="154709" y="124789"/>
                </a:moveTo>
                <a:lnTo>
                  <a:pt x="147395" y="125253"/>
                </a:lnTo>
                <a:lnTo>
                  <a:pt x="140795" y="128432"/>
                </a:lnTo>
                <a:lnTo>
                  <a:pt x="135743" y="134112"/>
                </a:lnTo>
                <a:lnTo>
                  <a:pt x="104628" y="187452"/>
                </a:lnTo>
                <a:lnTo>
                  <a:pt x="104628" y="257937"/>
                </a:lnTo>
                <a:lnTo>
                  <a:pt x="107671" y="257937"/>
                </a:lnTo>
                <a:lnTo>
                  <a:pt x="168763" y="153288"/>
                </a:lnTo>
                <a:lnTo>
                  <a:pt x="171156" y="146095"/>
                </a:lnTo>
                <a:lnTo>
                  <a:pt x="170668" y="138795"/>
                </a:lnTo>
                <a:lnTo>
                  <a:pt x="167513" y="132232"/>
                </a:lnTo>
                <a:lnTo>
                  <a:pt x="161905" y="127253"/>
                </a:lnTo>
                <a:lnTo>
                  <a:pt x="154709" y="124789"/>
                </a:lnTo>
                <a:close/>
              </a:path>
              <a:path w="171450" h="295910">
                <a:moveTo>
                  <a:pt x="85578" y="220109"/>
                </a:moveTo>
                <a:lnTo>
                  <a:pt x="69068" y="248412"/>
                </a:lnTo>
                <a:lnTo>
                  <a:pt x="102088" y="248412"/>
                </a:lnTo>
                <a:lnTo>
                  <a:pt x="85578" y="220109"/>
                </a:lnTo>
                <a:close/>
              </a:path>
              <a:path w="171450" h="295910">
                <a:moveTo>
                  <a:pt x="104628" y="187452"/>
                </a:moveTo>
                <a:lnTo>
                  <a:pt x="85578" y="220109"/>
                </a:lnTo>
                <a:lnTo>
                  <a:pt x="102088" y="248412"/>
                </a:lnTo>
                <a:lnTo>
                  <a:pt x="104628" y="248412"/>
                </a:lnTo>
                <a:lnTo>
                  <a:pt x="104628" y="187452"/>
                </a:lnTo>
                <a:close/>
              </a:path>
              <a:path w="171450" h="295910">
                <a:moveTo>
                  <a:pt x="104628" y="0"/>
                </a:moveTo>
                <a:lnTo>
                  <a:pt x="66528" y="0"/>
                </a:lnTo>
                <a:lnTo>
                  <a:pt x="66528" y="187452"/>
                </a:lnTo>
                <a:lnTo>
                  <a:pt x="85578" y="220109"/>
                </a:lnTo>
                <a:lnTo>
                  <a:pt x="104628" y="187452"/>
                </a:lnTo>
                <a:lnTo>
                  <a:pt x="104628" y="0"/>
                </a:lnTo>
                <a:close/>
              </a:path>
            </a:pathLst>
          </a:custGeom>
          <a:solidFill>
            <a:srgbClr val="E20176"/>
          </a:solidFill>
        </p:spPr>
        <p:txBody>
          <a:bodyPr wrap="square" lIns="0" tIns="0" rIns="0" bIns="0" rtlCol="0"/>
          <a:lstStyle/>
          <a:p>
            <a:pPr defTabSz="914507">
              <a:defRPr/>
            </a:pPr>
            <a:endParaRPr lang="es-419" sz="5530" dirty="0">
              <a:solidFill>
                <a:srgbClr val="00338D"/>
              </a:solidFill>
              <a:latin typeface="Calibri"/>
            </a:endParaRPr>
          </a:p>
        </p:txBody>
      </p:sp>
      <p:sp>
        <p:nvSpPr>
          <p:cNvPr id="118" name="object 33">
            <a:extLst>
              <a:ext uri="{FF2B5EF4-FFF2-40B4-BE49-F238E27FC236}">
                <a16:creationId xmlns:a16="http://schemas.microsoft.com/office/drawing/2014/main" id="{18C436D6-B97D-2FB9-6CAE-BE93DFEEB74B}"/>
              </a:ext>
            </a:extLst>
          </p:cNvPr>
          <p:cNvSpPr txBox="1"/>
          <p:nvPr/>
        </p:nvSpPr>
        <p:spPr>
          <a:xfrm>
            <a:off x="32864149" y="4115765"/>
            <a:ext cx="2901642" cy="873957"/>
          </a:xfrm>
          <a:prstGeom prst="rect">
            <a:avLst/>
          </a:prstGeom>
        </p:spPr>
        <p:txBody>
          <a:bodyPr vert="horz" wrap="square" lIns="0" tIns="12065" rIns="0" bIns="0" rtlCol="0">
            <a:spAutoFit/>
          </a:bodyPr>
          <a:lstStyle/>
          <a:p>
            <a:pPr marL="12702" defTabSz="914507">
              <a:lnSpc>
                <a:spcPts val="3500"/>
              </a:lnSpc>
              <a:spcBef>
                <a:spcPts val="95"/>
              </a:spcBef>
              <a:defRPr/>
            </a:pPr>
            <a:r>
              <a:rPr lang="es-419" sz="2800" spc="-5" dirty="0">
                <a:solidFill>
                  <a:srgbClr val="00338D"/>
                </a:solidFill>
                <a:latin typeface="Arial"/>
                <a:cs typeface="Arial"/>
              </a:rPr>
              <a:t>Estados</a:t>
            </a:r>
            <a:r>
              <a:rPr lang="es-419" sz="2800" spc="-30" dirty="0">
                <a:solidFill>
                  <a:srgbClr val="00338D"/>
                </a:solidFill>
                <a:latin typeface="Arial"/>
                <a:cs typeface="Arial"/>
              </a:rPr>
              <a:t> </a:t>
            </a:r>
            <a:r>
              <a:rPr lang="es-419" sz="2800" spc="-5" dirty="0">
                <a:solidFill>
                  <a:srgbClr val="00338D"/>
                </a:solidFill>
                <a:latin typeface="Arial"/>
                <a:cs typeface="Arial"/>
              </a:rPr>
              <a:t>financieros</a:t>
            </a:r>
            <a:endParaRPr lang="es-419" sz="2800" dirty="0">
              <a:solidFill>
                <a:srgbClr val="00338D"/>
              </a:solidFill>
              <a:latin typeface="Arial"/>
              <a:cs typeface="Arial"/>
            </a:endParaRPr>
          </a:p>
        </p:txBody>
      </p:sp>
      <p:sp>
        <p:nvSpPr>
          <p:cNvPr id="119" name="object 34">
            <a:extLst>
              <a:ext uri="{FF2B5EF4-FFF2-40B4-BE49-F238E27FC236}">
                <a16:creationId xmlns:a16="http://schemas.microsoft.com/office/drawing/2014/main" id="{2AF63D01-3DAF-8AFB-3F30-185D1FCCDB69}"/>
              </a:ext>
            </a:extLst>
          </p:cNvPr>
          <p:cNvSpPr txBox="1"/>
          <p:nvPr/>
        </p:nvSpPr>
        <p:spPr>
          <a:xfrm>
            <a:off x="32864149" y="6290503"/>
            <a:ext cx="3654635" cy="1328249"/>
          </a:xfrm>
          <a:prstGeom prst="rect">
            <a:avLst/>
          </a:prstGeom>
        </p:spPr>
        <p:txBody>
          <a:bodyPr vert="horz" wrap="square" lIns="0" tIns="12065" rIns="0" bIns="0" rtlCol="0">
            <a:spAutoFit/>
          </a:bodyPr>
          <a:lstStyle/>
          <a:p>
            <a:pPr marL="12067" marR="5081" defTabSz="914507">
              <a:lnSpc>
                <a:spcPts val="3500"/>
              </a:lnSpc>
              <a:spcBef>
                <a:spcPts val="95"/>
              </a:spcBef>
              <a:defRPr/>
            </a:pPr>
            <a:r>
              <a:rPr lang="es-419" sz="2800" spc="-5" dirty="0">
                <a:solidFill>
                  <a:srgbClr val="00338D"/>
                </a:solidFill>
                <a:latin typeface="Arial"/>
                <a:cs typeface="Arial"/>
              </a:rPr>
              <a:t>Revelaciones</a:t>
            </a:r>
            <a:br>
              <a:rPr lang="es-419" sz="2800" spc="-5" dirty="0">
                <a:solidFill>
                  <a:srgbClr val="00338D"/>
                </a:solidFill>
                <a:latin typeface="Arial"/>
                <a:cs typeface="Arial"/>
              </a:rPr>
            </a:br>
            <a:r>
              <a:rPr lang="es-419" sz="2800" spc="-5" dirty="0">
                <a:solidFill>
                  <a:srgbClr val="00338D"/>
                </a:solidFill>
                <a:latin typeface="Arial"/>
                <a:cs typeface="Arial"/>
              </a:rPr>
              <a:t>financieras sobre</a:t>
            </a:r>
            <a:br>
              <a:rPr lang="es-419" sz="2800" spc="5" dirty="0">
                <a:solidFill>
                  <a:srgbClr val="00338D"/>
                </a:solidFill>
                <a:latin typeface="Arial"/>
                <a:cs typeface="Arial"/>
              </a:rPr>
            </a:br>
            <a:r>
              <a:rPr lang="es-419" sz="2800" spc="5" dirty="0">
                <a:solidFill>
                  <a:srgbClr val="00338D"/>
                </a:solidFill>
                <a:latin typeface="Arial"/>
                <a:cs typeface="Arial"/>
              </a:rPr>
              <a:t>s</a:t>
            </a:r>
            <a:r>
              <a:rPr lang="es-419" sz="2800" spc="-5" dirty="0">
                <a:solidFill>
                  <a:srgbClr val="00338D"/>
                </a:solidFill>
                <a:latin typeface="Arial"/>
                <a:cs typeface="Arial"/>
              </a:rPr>
              <a:t>ostenibilidad</a:t>
            </a:r>
            <a:endParaRPr lang="es-419" sz="2800" dirty="0">
              <a:solidFill>
                <a:srgbClr val="00338D"/>
              </a:solidFill>
              <a:latin typeface="Arial"/>
              <a:cs typeface="Arial"/>
            </a:endParaRPr>
          </a:p>
        </p:txBody>
      </p:sp>
      <p:sp>
        <p:nvSpPr>
          <p:cNvPr id="120" name="object 34">
            <a:extLst>
              <a:ext uri="{FF2B5EF4-FFF2-40B4-BE49-F238E27FC236}">
                <a16:creationId xmlns:a16="http://schemas.microsoft.com/office/drawing/2014/main" id="{943FDD26-188B-76E4-12AC-06AF0338C0A9}"/>
              </a:ext>
            </a:extLst>
          </p:cNvPr>
          <p:cNvSpPr txBox="1"/>
          <p:nvPr/>
        </p:nvSpPr>
        <p:spPr>
          <a:xfrm>
            <a:off x="32864149" y="8568925"/>
            <a:ext cx="4161301" cy="1328249"/>
          </a:xfrm>
          <a:prstGeom prst="rect">
            <a:avLst/>
          </a:prstGeom>
        </p:spPr>
        <p:txBody>
          <a:bodyPr vert="horz" wrap="square" lIns="0" tIns="12065" rIns="0" bIns="0" rtlCol="0">
            <a:spAutoFit/>
          </a:bodyPr>
          <a:lstStyle/>
          <a:p>
            <a:pPr marL="12067" marR="5081" defTabSz="914507">
              <a:lnSpc>
                <a:spcPts val="3500"/>
              </a:lnSpc>
              <a:spcBef>
                <a:spcPts val="95"/>
              </a:spcBef>
              <a:defRPr/>
            </a:pPr>
            <a:r>
              <a:rPr lang="es-419" sz="2800" spc="-5" dirty="0">
                <a:solidFill>
                  <a:srgbClr val="00338D"/>
                </a:solidFill>
                <a:latin typeface="Arial"/>
                <a:cs typeface="Arial"/>
              </a:rPr>
              <a:t>Revelaciones financieras</a:t>
            </a:r>
            <a:br>
              <a:rPr lang="es-419" sz="2800" spc="-5" dirty="0">
                <a:solidFill>
                  <a:srgbClr val="00338D"/>
                </a:solidFill>
                <a:latin typeface="Arial"/>
                <a:cs typeface="Arial"/>
              </a:rPr>
            </a:br>
            <a:r>
              <a:rPr lang="es-419" sz="2800" spc="-5" dirty="0">
                <a:solidFill>
                  <a:srgbClr val="00338D"/>
                </a:solidFill>
                <a:latin typeface="Arial"/>
                <a:cs typeface="Arial"/>
              </a:rPr>
              <a:t>sobre</a:t>
            </a:r>
            <a:r>
              <a:rPr lang="es-419" sz="2800" spc="5" dirty="0">
                <a:solidFill>
                  <a:srgbClr val="00338D"/>
                </a:solidFill>
                <a:latin typeface="Arial"/>
                <a:cs typeface="Arial"/>
              </a:rPr>
              <a:t> </a:t>
            </a:r>
            <a:r>
              <a:rPr lang="es-419" sz="2800" spc="-5" dirty="0">
                <a:solidFill>
                  <a:srgbClr val="00338D"/>
                </a:solidFill>
                <a:latin typeface="Arial"/>
                <a:cs typeface="Arial"/>
              </a:rPr>
              <a:t>sostenibilidad  -</a:t>
            </a:r>
            <a:br>
              <a:rPr lang="es-419" sz="2800" spc="-5" dirty="0">
                <a:solidFill>
                  <a:srgbClr val="00338D"/>
                </a:solidFill>
                <a:latin typeface="Arial"/>
                <a:cs typeface="Arial"/>
              </a:rPr>
            </a:br>
            <a:r>
              <a:rPr lang="es-419" sz="2800" spc="-5" dirty="0">
                <a:solidFill>
                  <a:srgbClr val="00338D"/>
                </a:solidFill>
                <a:latin typeface="Arial"/>
                <a:cs typeface="Arial"/>
              </a:rPr>
              <a:t>estados financieros</a:t>
            </a:r>
            <a:endParaRPr lang="es-419" sz="2800" dirty="0">
              <a:solidFill>
                <a:srgbClr val="00338D"/>
              </a:solidFill>
              <a:latin typeface="Arial"/>
              <a:cs typeface="Arial"/>
            </a:endParaRPr>
          </a:p>
        </p:txBody>
      </p:sp>
      <p:sp>
        <p:nvSpPr>
          <p:cNvPr id="121" name="object 36">
            <a:extLst>
              <a:ext uri="{FF2B5EF4-FFF2-40B4-BE49-F238E27FC236}">
                <a16:creationId xmlns:a16="http://schemas.microsoft.com/office/drawing/2014/main" id="{F173A70B-C75F-FE1A-132F-B6D457AB550E}"/>
              </a:ext>
            </a:extLst>
          </p:cNvPr>
          <p:cNvSpPr txBox="1"/>
          <p:nvPr/>
        </p:nvSpPr>
        <p:spPr>
          <a:xfrm>
            <a:off x="38115432" y="4563671"/>
            <a:ext cx="2832336" cy="3124253"/>
          </a:xfrm>
          <a:prstGeom prst="rect">
            <a:avLst/>
          </a:prstGeom>
        </p:spPr>
        <p:txBody>
          <a:bodyPr vert="horz" wrap="square" lIns="0" tIns="12700" rIns="0" bIns="0" rtlCol="0">
            <a:spAutoFit/>
          </a:bodyPr>
          <a:lstStyle/>
          <a:p>
            <a:pPr marL="12702" marR="5081" defTabSz="914507">
              <a:lnSpc>
                <a:spcPts val="3500"/>
              </a:lnSpc>
              <a:spcBef>
                <a:spcPts val="100"/>
              </a:spcBef>
              <a:defRPr/>
            </a:pPr>
            <a:r>
              <a:rPr lang="es-419" sz="2800" dirty="0">
                <a:solidFill>
                  <a:srgbClr val="00338D"/>
                </a:solidFill>
                <a:latin typeface="Arial"/>
                <a:cs typeface="Arial"/>
              </a:rPr>
              <a:t>Información requerida por </a:t>
            </a:r>
            <a:r>
              <a:rPr lang="es-419" sz="2800" spc="-5" dirty="0">
                <a:solidFill>
                  <a:srgbClr val="00338D"/>
                </a:solidFill>
                <a:latin typeface="Arial"/>
                <a:cs typeface="Arial"/>
              </a:rPr>
              <a:t>inversionistas </a:t>
            </a:r>
            <a:r>
              <a:rPr lang="es-419" sz="2800" dirty="0">
                <a:solidFill>
                  <a:srgbClr val="00338D"/>
                </a:solidFill>
                <a:latin typeface="Arial"/>
                <a:cs typeface="Arial"/>
              </a:rPr>
              <a:t>y  mercados de capitales para </a:t>
            </a:r>
            <a:r>
              <a:rPr lang="es-419" sz="2800" spc="-5" dirty="0">
                <a:solidFill>
                  <a:srgbClr val="00338D"/>
                </a:solidFill>
                <a:latin typeface="Arial"/>
                <a:cs typeface="Arial"/>
              </a:rPr>
              <a:t>evaluar </a:t>
            </a:r>
            <a:r>
              <a:rPr lang="es-419" sz="2800" dirty="0">
                <a:solidFill>
                  <a:srgbClr val="00338D"/>
                </a:solidFill>
                <a:latin typeface="Arial"/>
                <a:cs typeface="Arial"/>
              </a:rPr>
              <a:t>el </a:t>
            </a:r>
            <a:r>
              <a:rPr lang="es-419" sz="2800" spc="-5" dirty="0">
                <a:solidFill>
                  <a:srgbClr val="00338D"/>
                </a:solidFill>
                <a:latin typeface="Arial"/>
                <a:cs typeface="Arial"/>
              </a:rPr>
              <a:t>valor </a:t>
            </a:r>
            <a:r>
              <a:rPr lang="es-419" sz="2800" dirty="0">
                <a:solidFill>
                  <a:srgbClr val="00338D"/>
                </a:solidFill>
                <a:latin typeface="Arial"/>
                <a:cs typeface="Arial"/>
              </a:rPr>
              <a:t>de</a:t>
            </a:r>
            <a:r>
              <a:rPr lang="es-419" sz="2800" spc="-185" dirty="0">
                <a:solidFill>
                  <a:srgbClr val="00338D"/>
                </a:solidFill>
                <a:latin typeface="Arial"/>
                <a:cs typeface="Arial"/>
              </a:rPr>
              <a:t> </a:t>
            </a:r>
            <a:r>
              <a:rPr lang="es-419" sz="2800" dirty="0">
                <a:solidFill>
                  <a:srgbClr val="00338D"/>
                </a:solidFill>
                <a:latin typeface="Arial"/>
                <a:cs typeface="Arial"/>
              </a:rPr>
              <a:t>la entidad</a:t>
            </a:r>
          </a:p>
        </p:txBody>
      </p:sp>
      <p:sp>
        <p:nvSpPr>
          <p:cNvPr id="122" name="object 37">
            <a:extLst>
              <a:ext uri="{FF2B5EF4-FFF2-40B4-BE49-F238E27FC236}">
                <a16:creationId xmlns:a16="http://schemas.microsoft.com/office/drawing/2014/main" id="{7D647941-A265-2662-BB6A-51BB90779BFC}"/>
              </a:ext>
            </a:extLst>
          </p:cNvPr>
          <p:cNvSpPr/>
          <p:nvPr/>
        </p:nvSpPr>
        <p:spPr>
          <a:xfrm rot="16200000">
            <a:off x="35443788" y="5572612"/>
            <a:ext cx="3677863" cy="279822"/>
          </a:xfrm>
          <a:custGeom>
            <a:avLst/>
            <a:gdLst/>
            <a:ahLst/>
            <a:cxnLst/>
            <a:rect l="l" t="t" r="r" b="b"/>
            <a:pathLst>
              <a:path w="2413000" h="276225">
                <a:moveTo>
                  <a:pt x="2412492" y="0"/>
                </a:moveTo>
                <a:lnTo>
                  <a:pt x="2410686" y="53697"/>
                </a:lnTo>
                <a:lnTo>
                  <a:pt x="2405761" y="97536"/>
                </a:lnTo>
                <a:lnTo>
                  <a:pt x="2398454" y="127087"/>
                </a:lnTo>
                <a:lnTo>
                  <a:pt x="2389504" y="137922"/>
                </a:lnTo>
                <a:lnTo>
                  <a:pt x="1229232" y="137922"/>
                </a:lnTo>
                <a:lnTo>
                  <a:pt x="1220283" y="148756"/>
                </a:lnTo>
                <a:lnTo>
                  <a:pt x="1212977" y="178308"/>
                </a:lnTo>
                <a:lnTo>
                  <a:pt x="1208051" y="222146"/>
                </a:lnTo>
                <a:lnTo>
                  <a:pt x="1206246" y="275844"/>
                </a:lnTo>
                <a:lnTo>
                  <a:pt x="1204440" y="222146"/>
                </a:lnTo>
                <a:lnTo>
                  <a:pt x="1199515" y="178308"/>
                </a:lnTo>
                <a:lnTo>
                  <a:pt x="1192208" y="148756"/>
                </a:lnTo>
                <a:lnTo>
                  <a:pt x="1183258" y="137922"/>
                </a:lnTo>
                <a:lnTo>
                  <a:pt x="22986" y="137922"/>
                </a:lnTo>
                <a:lnTo>
                  <a:pt x="14037" y="127087"/>
                </a:lnTo>
                <a:lnTo>
                  <a:pt x="6730" y="97536"/>
                </a:lnTo>
                <a:lnTo>
                  <a:pt x="1805" y="53697"/>
                </a:lnTo>
                <a:lnTo>
                  <a:pt x="0" y="0"/>
                </a:lnTo>
              </a:path>
            </a:pathLst>
          </a:custGeom>
          <a:ln w="57150">
            <a:solidFill>
              <a:srgbClr val="00B8F5"/>
            </a:solidFill>
          </a:ln>
        </p:spPr>
        <p:txBody>
          <a:bodyPr wrap="square" lIns="0" tIns="0" rIns="0" bIns="0" rtlCol="0"/>
          <a:lstStyle/>
          <a:p>
            <a:pPr defTabSz="914507">
              <a:defRPr/>
            </a:pPr>
            <a:endParaRPr lang="es-419" sz="5530" dirty="0">
              <a:solidFill>
                <a:srgbClr val="00338D"/>
              </a:solidFill>
              <a:latin typeface="Calibri"/>
            </a:endParaRPr>
          </a:p>
        </p:txBody>
      </p:sp>
      <p:sp>
        <p:nvSpPr>
          <p:cNvPr id="123" name="object 36">
            <a:extLst>
              <a:ext uri="{FF2B5EF4-FFF2-40B4-BE49-F238E27FC236}">
                <a16:creationId xmlns:a16="http://schemas.microsoft.com/office/drawing/2014/main" id="{EAFC47D1-A692-6104-5BE0-1DF20A9CF721}"/>
              </a:ext>
            </a:extLst>
          </p:cNvPr>
          <p:cNvSpPr txBox="1"/>
          <p:nvPr/>
        </p:nvSpPr>
        <p:spPr>
          <a:xfrm>
            <a:off x="38115432" y="8708420"/>
            <a:ext cx="2832336" cy="874598"/>
          </a:xfrm>
          <a:prstGeom prst="rect">
            <a:avLst/>
          </a:prstGeom>
        </p:spPr>
        <p:txBody>
          <a:bodyPr vert="horz" wrap="square" lIns="0" tIns="12700" rIns="0" bIns="0" rtlCol="0">
            <a:spAutoFit/>
          </a:bodyPr>
          <a:lstStyle/>
          <a:p>
            <a:pPr marL="12702" marR="5081" defTabSz="914507">
              <a:lnSpc>
                <a:spcPts val="3500"/>
              </a:lnSpc>
              <a:spcBef>
                <a:spcPts val="100"/>
              </a:spcBef>
              <a:defRPr/>
            </a:pPr>
            <a:r>
              <a:rPr lang="es-419" sz="2800" dirty="0">
                <a:solidFill>
                  <a:srgbClr val="00338D"/>
                </a:solidFill>
                <a:latin typeface="Arial"/>
                <a:cs typeface="Arial"/>
              </a:rPr>
              <a:t>Entidades de no interés público</a:t>
            </a:r>
          </a:p>
        </p:txBody>
      </p:sp>
      <p:sp>
        <p:nvSpPr>
          <p:cNvPr id="124" name="object 37">
            <a:extLst>
              <a:ext uri="{FF2B5EF4-FFF2-40B4-BE49-F238E27FC236}">
                <a16:creationId xmlns:a16="http://schemas.microsoft.com/office/drawing/2014/main" id="{5E0D94E2-5036-DDA9-06BF-500AD9A7E2DD}"/>
              </a:ext>
            </a:extLst>
          </p:cNvPr>
          <p:cNvSpPr/>
          <p:nvPr/>
        </p:nvSpPr>
        <p:spPr>
          <a:xfrm rot="16200000">
            <a:off x="36252115" y="8941653"/>
            <a:ext cx="2061211" cy="279822"/>
          </a:xfrm>
          <a:custGeom>
            <a:avLst/>
            <a:gdLst/>
            <a:ahLst/>
            <a:cxnLst/>
            <a:rect l="l" t="t" r="r" b="b"/>
            <a:pathLst>
              <a:path w="2413000" h="276225">
                <a:moveTo>
                  <a:pt x="2412492" y="0"/>
                </a:moveTo>
                <a:lnTo>
                  <a:pt x="2410686" y="53697"/>
                </a:lnTo>
                <a:lnTo>
                  <a:pt x="2405761" y="97536"/>
                </a:lnTo>
                <a:lnTo>
                  <a:pt x="2398454" y="127087"/>
                </a:lnTo>
                <a:lnTo>
                  <a:pt x="2389504" y="137922"/>
                </a:lnTo>
                <a:lnTo>
                  <a:pt x="1229232" y="137922"/>
                </a:lnTo>
                <a:lnTo>
                  <a:pt x="1220283" y="148756"/>
                </a:lnTo>
                <a:lnTo>
                  <a:pt x="1212977" y="178308"/>
                </a:lnTo>
                <a:lnTo>
                  <a:pt x="1208051" y="222146"/>
                </a:lnTo>
                <a:lnTo>
                  <a:pt x="1206246" y="275844"/>
                </a:lnTo>
                <a:lnTo>
                  <a:pt x="1204440" y="222146"/>
                </a:lnTo>
                <a:lnTo>
                  <a:pt x="1199515" y="178308"/>
                </a:lnTo>
                <a:lnTo>
                  <a:pt x="1192208" y="148756"/>
                </a:lnTo>
                <a:lnTo>
                  <a:pt x="1183258" y="137922"/>
                </a:lnTo>
                <a:lnTo>
                  <a:pt x="22986" y="137922"/>
                </a:lnTo>
                <a:lnTo>
                  <a:pt x="14037" y="127087"/>
                </a:lnTo>
                <a:lnTo>
                  <a:pt x="6730" y="97536"/>
                </a:lnTo>
                <a:lnTo>
                  <a:pt x="1805" y="53697"/>
                </a:lnTo>
                <a:lnTo>
                  <a:pt x="0" y="0"/>
                </a:lnTo>
              </a:path>
            </a:pathLst>
          </a:custGeom>
          <a:ln w="57150">
            <a:solidFill>
              <a:srgbClr val="00B8F5"/>
            </a:solidFill>
          </a:ln>
        </p:spPr>
        <p:txBody>
          <a:bodyPr wrap="square" lIns="0" tIns="0" rIns="0" bIns="0" rtlCol="0"/>
          <a:lstStyle/>
          <a:p>
            <a:pPr defTabSz="914507">
              <a:defRPr/>
            </a:pPr>
            <a:endParaRPr lang="es-419" sz="5530" dirty="0">
              <a:solidFill>
                <a:srgbClr val="00338D"/>
              </a:solidFill>
              <a:latin typeface="Calibri"/>
            </a:endParaRPr>
          </a:p>
        </p:txBody>
      </p:sp>
      <p:sp>
        <p:nvSpPr>
          <p:cNvPr id="126" name="TextBox 125">
            <a:extLst>
              <a:ext uri="{FF2B5EF4-FFF2-40B4-BE49-F238E27FC236}">
                <a16:creationId xmlns:a16="http://schemas.microsoft.com/office/drawing/2014/main" id="{89C9051C-11EC-D7A2-9ED2-5126FF0D31E3}"/>
              </a:ext>
            </a:extLst>
          </p:cNvPr>
          <p:cNvSpPr txBox="1"/>
          <p:nvPr/>
        </p:nvSpPr>
        <p:spPr>
          <a:xfrm>
            <a:off x="30593092" y="1563462"/>
            <a:ext cx="9747583" cy="1430339"/>
          </a:xfrm>
          <a:prstGeom prst="rect">
            <a:avLst/>
          </a:prstGeom>
        </p:spPr>
        <p:txBody>
          <a:bodyPr vert="horz" wrap="square" lIns="0" tIns="0" rIns="0" bIns="0" rtlCol="0" anchor="t" anchorCtr="0">
            <a:noAutofit/>
          </a:bodyPr>
          <a:lstStyle/>
          <a:p>
            <a:pPr defTabSz="914507">
              <a:spcAft>
                <a:spcPts val="600"/>
              </a:spcAft>
              <a:defRPr/>
            </a:pPr>
            <a:r>
              <a:rPr lang="es-MX" sz="2800" b="1" dirty="0">
                <a:solidFill>
                  <a:srgbClr val="FFFFFF"/>
                </a:solidFill>
                <a:latin typeface="Arial"/>
              </a:rPr>
              <a:t>México: entidades no públicas y que reporten bajo NIF  – Normas de Información de Sostenibilidad para México NIS A-1 y NIS B-1</a:t>
            </a:r>
          </a:p>
        </p:txBody>
      </p:sp>
      <p:sp>
        <p:nvSpPr>
          <p:cNvPr id="128" name="object 43">
            <a:extLst>
              <a:ext uri="{FF2B5EF4-FFF2-40B4-BE49-F238E27FC236}">
                <a16:creationId xmlns:a16="http://schemas.microsoft.com/office/drawing/2014/main" id="{E900B367-E707-6656-0590-E150115AE295}"/>
              </a:ext>
            </a:extLst>
          </p:cNvPr>
          <p:cNvSpPr/>
          <p:nvPr/>
        </p:nvSpPr>
        <p:spPr>
          <a:xfrm>
            <a:off x="22560060" y="10350571"/>
            <a:ext cx="18387707" cy="2306677"/>
          </a:xfrm>
          <a:custGeom>
            <a:avLst/>
            <a:gdLst/>
            <a:ahLst/>
            <a:cxnLst/>
            <a:rect l="l" t="t" r="r" b="b"/>
            <a:pathLst>
              <a:path w="4761230" h="1030604">
                <a:moveTo>
                  <a:pt x="0" y="1030224"/>
                </a:moveTo>
                <a:lnTo>
                  <a:pt x="4760975" y="1030224"/>
                </a:lnTo>
                <a:lnTo>
                  <a:pt x="4760975" y="0"/>
                </a:lnTo>
                <a:lnTo>
                  <a:pt x="0" y="0"/>
                </a:lnTo>
                <a:lnTo>
                  <a:pt x="0" y="1030224"/>
                </a:lnTo>
                <a:close/>
              </a:path>
            </a:pathLst>
          </a:custGeom>
          <a:solidFill>
            <a:srgbClr val="1E48E1"/>
          </a:solidFill>
        </p:spPr>
        <p:txBody>
          <a:bodyPr wrap="square" lIns="0" tIns="0" rIns="0" bIns="0" rtlCol="0"/>
          <a:lstStyle/>
          <a:p>
            <a:pPr defTabSz="914507">
              <a:defRPr/>
            </a:pPr>
            <a:endParaRPr lang="es-419" sz="5530" dirty="0">
              <a:latin typeface="Arial" panose="020B0604020202020204" pitchFamily="34" charset="0"/>
              <a:cs typeface="Arial" panose="020B0604020202020204" pitchFamily="34" charset="0"/>
            </a:endParaRPr>
          </a:p>
        </p:txBody>
      </p:sp>
      <p:sp>
        <p:nvSpPr>
          <p:cNvPr id="129" name="object 44">
            <a:extLst>
              <a:ext uri="{FF2B5EF4-FFF2-40B4-BE49-F238E27FC236}">
                <a16:creationId xmlns:a16="http://schemas.microsoft.com/office/drawing/2014/main" id="{70489FF9-7F47-F110-A031-22FF023364F7}"/>
              </a:ext>
            </a:extLst>
          </p:cNvPr>
          <p:cNvSpPr txBox="1"/>
          <p:nvPr/>
        </p:nvSpPr>
        <p:spPr>
          <a:xfrm>
            <a:off x="22911040" y="10534583"/>
            <a:ext cx="17950277" cy="1879682"/>
          </a:xfrm>
          <a:prstGeom prst="rect">
            <a:avLst/>
          </a:prstGeom>
        </p:spPr>
        <p:txBody>
          <a:bodyPr vert="horz" wrap="square" lIns="0" tIns="12065" rIns="0" bIns="0" rtlCol="0">
            <a:spAutoFit/>
          </a:bodyPr>
          <a:lstStyle/>
          <a:p>
            <a:pPr marL="12702" marR="5081" defTabSz="914507">
              <a:lnSpc>
                <a:spcPts val="3500"/>
              </a:lnSpc>
              <a:spcBef>
                <a:spcPts val="95"/>
              </a:spcBef>
              <a:defRPr/>
            </a:pPr>
            <a:r>
              <a:rPr lang="es-419" sz="2800" b="1" spc="-45" dirty="0">
                <a:solidFill>
                  <a:schemeClr val="bg1"/>
                </a:solidFill>
                <a:latin typeface="Arial" panose="020B0604020202020204" pitchFamily="34" charset="0"/>
                <a:cs typeface="Arial" panose="020B0604020202020204" pitchFamily="34" charset="0"/>
              </a:rPr>
              <a:t>Organismos </a:t>
            </a:r>
            <a:r>
              <a:rPr lang="es-419" sz="2800" b="1" spc="-40" dirty="0">
                <a:solidFill>
                  <a:schemeClr val="bg1"/>
                </a:solidFill>
                <a:latin typeface="Arial" panose="020B0604020202020204" pitchFamily="34" charset="0"/>
                <a:cs typeface="Arial" panose="020B0604020202020204" pitchFamily="34" charset="0"/>
              </a:rPr>
              <a:t>privados, </a:t>
            </a:r>
            <a:r>
              <a:rPr lang="es-419" sz="2800" b="1" spc="-35" dirty="0">
                <a:solidFill>
                  <a:schemeClr val="bg1"/>
                </a:solidFill>
                <a:latin typeface="Arial" panose="020B0604020202020204" pitchFamily="34" charset="0"/>
                <a:cs typeface="Arial" panose="020B0604020202020204" pitchFamily="34" charset="0"/>
              </a:rPr>
              <a:t>encargados de </a:t>
            </a:r>
            <a:r>
              <a:rPr lang="es-419" sz="2800" b="1" spc="-30" dirty="0">
                <a:solidFill>
                  <a:schemeClr val="bg1"/>
                </a:solidFill>
                <a:latin typeface="Arial" panose="020B0604020202020204" pitchFamily="34" charset="0"/>
                <a:cs typeface="Arial" panose="020B0604020202020204" pitchFamily="34" charset="0"/>
              </a:rPr>
              <a:t>desarrollar </a:t>
            </a:r>
            <a:r>
              <a:rPr lang="es-419" sz="2800" b="1" spc="-55" dirty="0">
                <a:solidFill>
                  <a:schemeClr val="bg1"/>
                </a:solidFill>
                <a:latin typeface="Arial" panose="020B0604020202020204" pitchFamily="34" charset="0"/>
                <a:cs typeface="Arial" panose="020B0604020202020204" pitchFamily="34" charset="0"/>
              </a:rPr>
              <a:t>y </a:t>
            </a:r>
            <a:r>
              <a:rPr lang="es-419" sz="2800" b="1" spc="-35" dirty="0">
                <a:solidFill>
                  <a:schemeClr val="bg1"/>
                </a:solidFill>
                <a:latin typeface="Arial" panose="020B0604020202020204" pitchFamily="34" charset="0"/>
                <a:cs typeface="Arial" panose="020B0604020202020204" pitchFamily="34" charset="0"/>
              </a:rPr>
              <a:t>aprobar</a:t>
            </a:r>
            <a:endParaRPr lang="es-419" sz="2800" b="1" spc="-15" dirty="0">
              <a:solidFill>
                <a:schemeClr val="bg1"/>
              </a:solidFill>
              <a:latin typeface="Arial" panose="020B0604020202020204" pitchFamily="34" charset="0"/>
              <a:cs typeface="Arial" panose="020B0604020202020204" pitchFamily="34" charset="0"/>
            </a:endParaRPr>
          </a:p>
          <a:p>
            <a:pPr marL="12702" marR="5081" defTabSz="914507">
              <a:lnSpc>
                <a:spcPts val="3500"/>
              </a:lnSpc>
              <a:spcBef>
                <a:spcPts val="95"/>
              </a:spcBef>
              <a:defRPr/>
            </a:pPr>
            <a:r>
              <a:rPr lang="es-419" sz="2800" b="1" spc="-35" dirty="0">
                <a:solidFill>
                  <a:schemeClr val="bg1"/>
                </a:solidFill>
                <a:latin typeface="Arial" panose="020B0604020202020204" pitchFamily="34" charset="0"/>
                <a:cs typeface="Arial" panose="020B0604020202020204" pitchFamily="34" charset="0"/>
              </a:rPr>
              <a:t>IASB</a:t>
            </a:r>
            <a:r>
              <a:rPr lang="es-419" sz="2800" spc="-35" dirty="0">
                <a:solidFill>
                  <a:schemeClr val="bg1"/>
                </a:solidFill>
                <a:latin typeface="Arial" panose="020B0604020202020204" pitchFamily="34" charset="0"/>
                <a:cs typeface="Arial" panose="020B0604020202020204" pitchFamily="34" charset="0"/>
              </a:rPr>
              <a:t>:</a:t>
            </a:r>
            <a:r>
              <a:rPr lang="es-419" sz="2800" spc="-85" dirty="0">
                <a:solidFill>
                  <a:schemeClr val="bg1"/>
                </a:solidFill>
                <a:latin typeface="Arial" panose="020B0604020202020204" pitchFamily="34" charset="0"/>
                <a:cs typeface="Arial" panose="020B0604020202020204" pitchFamily="34" charset="0"/>
              </a:rPr>
              <a:t> </a:t>
            </a:r>
            <a:r>
              <a:rPr lang="es-419" sz="2800" spc="-50" dirty="0">
                <a:solidFill>
                  <a:schemeClr val="bg1"/>
                </a:solidFill>
                <a:latin typeface="Arial" panose="020B0604020202020204" pitchFamily="34" charset="0"/>
                <a:cs typeface="Arial" panose="020B0604020202020204" pitchFamily="34" charset="0"/>
              </a:rPr>
              <a:t>International</a:t>
            </a:r>
            <a:r>
              <a:rPr lang="es-419" sz="2800" spc="-120" dirty="0">
                <a:solidFill>
                  <a:schemeClr val="bg1"/>
                </a:solidFill>
                <a:latin typeface="Arial" panose="020B0604020202020204" pitchFamily="34" charset="0"/>
                <a:cs typeface="Arial" panose="020B0604020202020204" pitchFamily="34" charset="0"/>
              </a:rPr>
              <a:t> </a:t>
            </a:r>
            <a:r>
              <a:rPr lang="es-419" sz="2800" spc="-50" dirty="0">
                <a:solidFill>
                  <a:schemeClr val="bg1"/>
                </a:solidFill>
                <a:latin typeface="Arial" panose="020B0604020202020204" pitchFamily="34" charset="0"/>
                <a:cs typeface="Arial" panose="020B0604020202020204" pitchFamily="34" charset="0"/>
              </a:rPr>
              <a:t>Accounting</a:t>
            </a:r>
            <a:r>
              <a:rPr lang="es-419" sz="2800" spc="-110" dirty="0">
                <a:solidFill>
                  <a:schemeClr val="bg1"/>
                </a:solidFill>
                <a:latin typeface="Arial" panose="020B0604020202020204" pitchFamily="34" charset="0"/>
                <a:cs typeface="Arial" panose="020B0604020202020204" pitchFamily="34" charset="0"/>
              </a:rPr>
              <a:t> </a:t>
            </a:r>
            <a:r>
              <a:rPr lang="es-419" sz="2800" spc="-35" dirty="0" err="1">
                <a:solidFill>
                  <a:schemeClr val="bg1"/>
                </a:solidFill>
                <a:latin typeface="Arial" panose="020B0604020202020204" pitchFamily="34" charset="0"/>
                <a:cs typeface="Arial" panose="020B0604020202020204" pitchFamily="34" charset="0"/>
              </a:rPr>
              <a:t>Standards</a:t>
            </a:r>
            <a:r>
              <a:rPr lang="es-419" sz="2800" spc="-105" dirty="0">
                <a:solidFill>
                  <a:schemeClr val="bg1"/>
                </a:solidFill>
                <a:latin typeface="Arial" panose="020B0604020202020204" pitchFamily="34" charset="0"/>
                <a:cs typeface="Arial" panose="020B0604020202020204" pitchFamily="34" charset="0"/>
              </a:rPr>
              <a:t> </a:t>
            </a:r>
            <a:r>
              <a:rPr lang="es-419" sz="2800" spc="-30" dirty="0">
                <a:solidFill>
                  <a:schemeClr val="bg1"/>
                </a:solidFill>
                <a:latin typeface="Arial" panose="020B0604020202020204" pitchFamily="34" charset="0"/>
                <a:cs typeface="Arial" panose="020B0604020202020204" pitchFamily="34" charset="0"/>
              </a:rPr>
              <a:t>Board </a:t>
            </a:r>
          </a:p>
          <a:p>
            <a:pPr marL="12702" marR="5081">
              <a:lnSpc>
                <a:spcPts val="3500"/>
              </a:lnSpc>
              <a:spcBef>
                <a:spcPts val="95"/>
              </a:spcBef>
              <a:defRPr/>
            </a:pPr>
            <a:r>
              <a:rPr lang="es-419" sz="2800" b="1" spc="-15" dirty="0">
                <a:solidFill>
                  <a:schemeClr val="bg1"/>
                </a:solidFill>
                <a:latin typeface="Arial" panose="020B0604020202020204" pitchFamily="34" charset="0"/>
                <a:cs typeface="Arial" panose="020B0604020202020204" pitchFamily="34" charset="0"/>
              </a:rPr>
              <a:t>ISSB: </a:t>
            </a:r>
            <a:r>
              <a:rPr lang="es-419" sz="2800" spc="-50" dirty="0">
                <a:solidFill>
                  <a:schemeClr val="bg1"/>
                </a:solidFill>
                <a:latin typeface="Arial" panose="020B0604020202020204" pitchFamily="34" charset="0"/>
                <a:cs typeface="Arial" panose="020B0604020202020204" pitchFamily="34" charset="0"/>
              </a:rPr>
              <a:t>International </a:t>
            </a:r>
            <a:r>
              <a:rPr lang="es-419" sz="2800" spc="-40" dirty="0" err="1">
                <a:solidFill>
                  <a:schemeClr val="bg1"/>
                </a:solidFill>
                <a:latin typeface="Arial" panose="020B0604020202020204" pitchFamily="34" charset="0"/>
                <a:cs typeface="Arial" panose="020B0604020202020204" pitchFamily="34" charset="0"/>
              </a:rPr>
              <a:t>Sustainability</a:t>
            </a:r>
            <a:r>
              <a:rPr lang="es-419" sz="2800" spc="-40" dirty="0">
                <a:solidFill>
                  <a:schemeClr val="bg1"/>
                </a:solidFill>
                <a:latin typeface="Arial" panose="020B0604020202020204" pitchFamily="34" charset="0"/>
                <a:cs typeface="Arial" panose="020B0604020202020204" pitchFamily="34" charset="0"/>
              </a:rPr>
              <a:t> </a:t>
            </a:r>
            <a:r>
              <a:rPr lang="es-419" sz="2800" spc="-35" dirty="0" err="1">
                <a:solidFill>
                  <a:schemeClr val="bg1"/>
                </a:solidFill>
                <a:latin typeface="Arial" panose="020B0604020202020204" pitchFamily="34" charset="0"/>
                <a:cs typeface="Arial" panose="020B0604020202020204" pitchFamily="34" charset="0"/>
              </a:rPr>
              <a:t>Standards</a:t>
            </a:r>
            <a:r>
              <a:rPr lang="es-419" sz="2800" spc="-250" dirty="0">
                <a:solidFill>
                  <a:schemeClr val="bg1"/>
                </a:solidFill>
                <a:latin typeface="Arial" panose="020B0604020202020204" pitchFamily="34" charset="0"/>
                <a:cs typeface="Arial" panose="020B0604020202020204" pitchFamily="34" charset="0"/>
              </a:rPr>
              <a:t>  </a:t>
            </a:r>
            <a:r>
              <a:rPr lang="es-419" sz="2800" spc="-30" dirty="0">
                <a:solidFill>
                  <a:schemeClr val="bg1"/>
                </a:solidFill>
                <a:latin typeface="Arial" panose="020B0604020202020204" pitchFamily="34" charset="0"/>
                <a:cs typeface="Arial" panose="020B0604020202020204" pitchFamily="34" charset="0"/>
              </a:rPr>
              <a:t>Board. E</a:t>
            </a:r>
            <a:r>
              <a:rPr lang="es-MX" sz="2800" spc="-30" dirty="0" err="1">
                <a:solidFill>
                  <a:schemeClr val="bg1"/>
                </a:solidFill>
                <a:latin typeface="Arial" panose="020B0604020202020204" pitchFamily="34" charset="0"/>
                <a:cs typeface="Arial" panose="020B0604020202020204" pitchFamily="34" charset="0"/>
              </a:rPr>
              <a:t>fectivas</a:t>
            </a:r>
            <a:r>
              <a:rPr lang="es-MX" sz="2800" spc="-30" dirty="0">
                <a:solidFill>
                  <a:schemeClr val="bg1"/>
                </a:solidFill>
                <a:latin typeface="Arial" panose="020B0604020202020204" pitchFamily="34" charset="0"/>
                <a:cs typeface="Arial" panose="020B0604020202020204" pitchFamily="34" charset="0"/>
              </a:rPr>
              <a:t> a partir del 1 de enero de 2024</a:t>
            </a:r>
            <a:endParaRPr lang="es-419" sz="2800" spc="-30" dirty="0">
              <a:solidFill>
                <a:schemeClr val="bg1"/>
              </a:solidFill>
              <a:latin typeface="Arial" panose="020B0604020202020204" pitchFamily="34" charset="0"/>
              <a:cs typeface="Arial" panose="020B0604020202020204" pitchFamily="34" charset="0"/>
            </a:endParaRPr>
          </a:p>
          <a:p>
            <a:pPr marL="12702" defTabSz="914507">
              <a:lnSpc>
                <a:spcPts val="3500"/>
              </a:lnSpc>
              <a:spcBef>
                <a:spcPts val="600"/>
              </a:spcBef>
              <a:defRPr/>
            </a:pPr>
            <a:r>
              <a:rPr lang="es-419" sz="2800" b="1" spc="-30" dirty="0">
                <a:solidFill>
                  <a:schemeClr val="bg1"/>
                </a:solidFill>
                <a:latin typeface="Arial" panose="020B0604020202020204" pitchFamily="34" charset="0"/>
                <a:cs typeface="Arial" panose="020B0604020202020204" pitchFamily="34" charset="0"/>
              </a:rPr>
              <a:t>CINIF</a:t>
            </a:r>
            <a:r>
              <a:rPr lang="es-419" sz="2800" spc="-30" dirty="0">
                <a:solidFill>
                  <a:schemeClr val="bg1"/>
                </a:solidFill>
                <a:latin typeface="Arial" panose="020B0604020202020204" pitchFamily="34" charset="0"/>
                <a:cs typeface="Arial" panose="020B0604020202020204" pitchFamily="34" charset="0"/>
              </a:rPr>
              <a:t>: </a:t>
            </a:r>
            <a:r>
              <a:rPr lang="es-MX" sz="2800" spc="-30" dirty="0">
                <a:solidFill>
                  <a:schemeClr val="bg1"/>
                </a:solidFill>
                <a:latin typeface="Arial" panose="020B0604020202020204" pitchFamily="34" charset="0"/>
                <a:cs typeface="Arial" panose="020B0604020202020204" pitchFamily="34" charset="0"/>
              </a:rPr>
              <a:t>Consejo Mexicano de Normas de Información Financiera, A.C. Efectivas a partir del 1 de enero de 2025</a:t>
            </a:r>
            <a:endParaRPr lang="es-419"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5335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A355C-3F10-49CD-6808-AB96640C2697}"/>
            </a:ext>
          </a:extLst>
        </p:cNvPr>
        <p:cNvGrpSpPr/>
        <p:nvPr/>
      </p:nvGrpSpPr>
      <p:grpSpPr>
        <a:xfrm>
          <a:off x="0" y="0"/>
          <a:ext cx="0" cy="0"/>
          <a:chOff x="0" y="0"/>
          <a:chExt cx="0" cy="0"/>
        </a:xfrm>
      </p:grpSpPr>
      <p:pic>
        <p:nvPicPr>
          <p:cNvPr id="3" name="Picture 2" descr="A river flowing through a green forest&#10;&#10;AI-generated content may be incorrect.">
            <a:extLst>
              <a:ext uri="{FF2B5EF4-FFF2-40B4-BE49-F238E27FC236}">
                <a16:creationId xmlns:a16="http://schemas.microsoft.com/office/drawing/2014/main" id="{D216876B-8217-4CA5-69C1-9EEF50DC7951}"/>
              </a:ext>
            </a:extLst>
          </p:cNvPr>
          <p:cNvPicPr>
            <a:picLocks noChangeAspect="1"/>
          </p:cNvPicPr>
          <p:nvPr/>
        </p:nvPicPr>
        <p:blipFill>
          <a:blip r:embed="rId4">
            <a:extLst>
              <a:ext uri="{28A0092B-C50C-407E-A947-70E740481C1C}">
                <a14:useLocalDpi xmlns:a14="http://schemas.microsoft.com/office/drawing/2010/main" val="0"/>
              </a:ext>
            </a:extLst>
          </a:blip>
          <a:srcRect l="752" r="43614"/>
          <a:stretch>
            <a:fillRect/>
          </a:stretch>
        </p:blipFill>
        <p:spPr>
          <a:xfrm>
            <a:off x="29438600" y="16500"/>
            <a:ext cx="14449425" cy="14610725"/>
          </a:xfrm>
          <a:prstGeom prst="rect">
            <a:avLst/>
          </a:prstGeom>
        </p:spPr>
      </p:pic>
      <p:sp>
        <p:nvSpPr>
          <p:cNvPr id="7" name="TextBox 6">
            <a:extLst>
              <a:ext uri="{FF2B5EF4-FFF2-40B4-BE49-F238E27FC236}">
                <a16:creationId xmlns:a16="http://schemas.microsoft.com/office/drawing/2014/main" id="{1511ED27-ACE2-06B7-6765-5AF7A3388A24}"/>
              </a:ext>
            </a:extLst>
          </p:cNvPr>
          <p:cNvSpPr txBox="1"/>
          <p:nvPr/>
        </p:nvSpPr>
        <p:spPr>
          <a:xfrm>
            <a:off x="2385160" y="751325"/>
            <a:ext cx="25707240" cy="3247043"/>
          </a:xfrm>
          <a:prstGeom prst="rect">
            <a:avLst/>
          </a:prstGeom>
          <a:noFill/>
        </p:spPr>
        <p:txBody>
          <a:bodyPr wrap="square" rtlCol="0">
            <a:spAutoFit/>
          </a:bodyPr>
          <a:lstStyle/>
          <a:p>
            <a:pPr>
              <a:lnSpc>
                <a:spcPts val="12300"/>
              </a:lnSpc>
            </a:pPr>
            <a:r>
              <a:rPr lang="es-MX" sz="13000" dirty="0">
                <a:solidFill>
                  <a:srgbClr val="00338D"/>
                </a:solidFill>
                <a:latin typeface="KPMG Bold" panose="020B0803030202040204" pitchFamily="34" charset="0"/>
              </a:rPr>
              <a:t>¿Por qué es relevante la divulgación de información relacionada con  la sostenibilidad?</a:t>
            </a:r>
          </a:p>
        </p:txBody>
      </p:sp>
      <p:sp>
        <p:nvSpPr>
          <p:cNvPr id="11" name="Shape 8">
            <a:extLst>
              <a:ext uri="{FF2B5EF4-FFF2-40B4-BE49-F238E27FC236}">
                <a16:creationId xmlns:a16="http://schemas.microsoft.com/office/drawing/2014/main" id="{97972483-AAE8-E3BD-0C39-F5E017EBF5EA}"/>
              </a:ext>
            </a:extLst>
          </p:cNvPr>
          <p:cNvSpPr txBox="1">
            <a:spLocks/>
          </p:cNvSpPr>
          <p:nvPr/>
        </p:nvSpPr>
        <p:spPr>
          <a:xfrm>
            <a:off x="12328565" y="12982432"/>
            <a:ext cx="1241218" cy="764798"/>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9</a:t>
            </a:fld>
            <a:endParaRPr lang="en-GB" sz="1000" dirty="0">
              <a:solidFill>
                <a:schemeClr val="bg1"/>
              </a:solidFill>
              <a:latin typeface="+mn-lt"/>
              <a:ea typeface="Arial"/>
              <a:cs typeface="Arial" panose="020B0604020202020204" pitchFamily="34" charset="0"/>
            </a:endParaRPr>
          </a:p>
        </p:txBody>
      </p:sp>
      <p:sp>
        <p:nvSpPr>
          <p:cNvPr id="14" name="TextBox 13">
            <a:extLst>
              <a:ext uri="{FF2B5EF4-FFF2-40B4-BE49-F238E27FC236}">
                <a16:creationId xmlns:a16="http://schemas.microsoft.com/office/drawing/2014/main" id="{381BA0E3-26EA-E89D-B03D-DE4F6ABA1743}"/>
              </a:ext>
              <a:ext uri="{C183D7F6-B498-43B3-948B-1728B52AA6E4}">
                <adec:decorative xmlns:adec="http://schemas.microsoft.com/office/drawing/2017/decorative" val="1"/>
              </a:ext>
            </a:extLst>
          </p:cNvPr>
          <p:cNvSpPr txBox="1"/>
          <p:nvPr>
            <p:custDataLst>
              <p:tags r:id="rId1"/>
            </p:custDataLst>
          </p:nvPr>
        </p:nvSpPr>
        <p:spPr>
          <a:xfrm>
            <a:off x="30690606" y="13294349"/>
            <a:ext cx="9552556" cy="307777"/>
          </a:xfrm>
          <a:prstGeom prst="rect">
            <a:avLst/>
          </a:prstGeom>
          <a:noFill/>
        </p:spPr>
        <p:txBody>
          <a:bodyPr wrap="square" lIns="0" tIns="0" rIns="0" bIns="0" rtlCol="0">
            <a:spAutoFit/>
          </a:bodyPr>
          <a:lstStyle/>
          <a:p>
            <a:pPr marL="0" marR="0" lvl="0" indent="0" algn="r" defTabSz="914507" rtl="0" eaLnBrk="1" fontAlgn="auto" latinLnBrk="0" hangingPunct="1">
              <a:lnSpc>
                <a:spcPct val="100000"/>
              </a:lnSpc>
              <a:spcBef>
                <a:spcPts val="0"/>
              </a:spcBef>
              <a:spcAft>
                <a:spcPts val="0"/>
              </a:spcAft>
              <a:buClrTx/>
              <a:buSzTx/>
              <a:buFontTx/>
              <a:buNone/>
              <a:tabLst/>
              <a:defRPr/>
            </a:pPr>
            <a:r>
              <a:rPr lang="en-GB" sz="2000" b="0" kern="1200" noProof="0" dirty="0">
                <a:solidFill>
                  <a:schemeClr val="bg1"/>
                </a:solidFill>
                <a:latin typeface="+mn-lt"/>
                <a:ea typeface="+mn-ea"/>
                <a:cs typeface="+mn-cs"/>
              </a:rPr>
              <a:t>Document Classification: KPMG Public</a:t>
            </a:r>
          </a:p>
        </p:txBody>
      </p:sp>
      <p:sp>
        <p:nvSpPr>
          <p:cNvPr id="15" name="Freeform 19">
            <a:extLst>
              <a:ext uri="{FF2B5EF4-FFF2-40B4-BE49-F238E27FC236}">
                <a16:creationId xmlns:a16="http://schemas.microsoft.com/office/drawing/2014/main" id="{109AC1C0-E266-3E9F-CB96-5530B0446E1B}"/>
              </a:ext>
              <a:ext uri="{C183D7F6-B498-43B3-948B-1728B52AA6E4}">
                <adec:decorative xmlns:adec="http://schemas.microsoft.com/office/drawing/2017/decorative" val="1"/>
              </a:ext>
            </a:extLst>
          </p:cNvPr>
          <p:cNvSpPr>
            <a:spLocks noEditPoints="1"/>
          </p:cNvSpPr>
          <p:nvPr/>
        </p:nvSpPr>
        <p:spPr bwMode="auto">
          <a:xfrm>
            <a:off x="2537559" y="13080948"/>
            <a:ext cx="1805841" cy="734579"/>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endParaRPr lang="en-GB" sz="5530" dirty="0">
              <a:solidFill>
                <a:schemeClr val="bg1"/>
              </a:solidFill>
            </a:endParaRPr>
          </a:p>
        </p:txBody>
      </p:sp>
      <p:sp>
        <p:nvSpPr>
          <p:cNvPr id="16" name="TextBox 15">
            <a:extLst>
              <a:ext uri="{FF2B5EF4-FFF2-40B4-BE49-F238E27FC236}">
                <a16:creationId xmlns:a16="http://schemas.microsoft.com/office/drawing/2014/main" id="{51D25AC5-0A7B-C942-1483-B0BD5C101FD8}"/>
              </a:ext>
              <a:ext uri="{C183D7F6-B498-43B3-948B-1728B52AA6E4}">
                <adec:decorative xmlns:adec="http://schemas.microsoft.com/office/drawing/2017/decorative" val="1"/>
              </a:ext>
            </a:extLst>
          </p:cNvPr>
          <p:cNvSpPr txBox="1"/>
          <p:nvPr/>
        </p:nvSpPr>
        <p:spPr>
          <a:xfrm>
            <a:off x="5513566" y="13140461"/>
            <a:ext cx="16914633" cy="923330"/>
          </a:xfrm>
          <a:prstGeom prst="rect">
            <a:avLst/>
          </a:prstGeom>
          <a:noFill/>
        </p:spPr>
        <p:txBody>
          <a:bodyPr wrap="square" lIns="0" tIns="0" rIns="0" bIns="0" rtlCol="0">
            <a:spAutoFit/>
          </a:bodyPr>
          <a:lstStyle/>
          <a:p>
            <a:pPr marL="0" marR="0" lvl="0" indent="0" algn="l" defTabSz="914507" rtl="0" eaLnBrk="1" fontAlgn="auto" latinLnBrk="0" hangingPunct="1">
              <a:lnSpc>
                <a:spcPct val="100000"/>
              </a:lnSpc>
              <a:spcBef>
                <a:spcPts val="0"/>
              </a:spcBef>
              <a:spcAft>
                <a:spcPts val="0"/>
              </a:spcAft>
              <a:buClrTx/>
              <a:buSzTx/>
              <a:buFontTx/>
              <a:buNone/>
              <a:tabLst/>
              <a:defRPr/>
            </a:pPr>
            <a:r>
              <a:rPr lang="es-MX" sz="2000" kern="1200" noProof="0" dirty="0">
                <a:solidFill>
                  <a:srgbClr val="00338D"/>
                </a:solidFill>
                <a:latin typeface="+mn-lt"/>
                <a:ea typeface="+mn-ea"/>
                <a:cs typeface="+mn-cs"/>
              </a:rPr>
              <a:t>© 2025 KPMG Cárdenas Dosal, S.C., sociedad civil mexicana y firma miembro de la organización mundial de KPMG de firmas miembros independientes afiliadas a KPMG International Limited, una compañía privada inglesa limitada por garantía. Todos los derechos reservados. Prohibida la reproducción parcial o total sin la autorización expresa y por escrito de KPMG. </a:t>
            </a:r>
          </a:p>
        </p:txBody>
      </p:sp>
      <p:cxnSp>
        <p:nvCxnSpPr>
          <p:cNvPr id="17" name="Straight Connector 16">
            <a:extLst>
              <a:ext uri="{FF2B5EF4-FFF2-40B4-BE49-F238E27FC236}">
                <a16:creationId xmlns:a16="http://schemas.microsoft.com/office/drawing/2014/main" id="{75028D7D-18AB-22C8-E945-090CDAEED739}"/>
              </a:ext>
            </a:extLst>
          </p:cNvPr>
          <p:cNvCxnSpPr>
            <a:cxnSpLocks/>
          </p:cNvCxnSpPr>
          <p:nvPr/>
        </p:nvCxnSpPr>
        <p:spPr>
          <a:xfrm>
            <a:off x="40606106" y="12999551"/>
            <a:ext cx="0" cy="79577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Shape 8">
            <a:extLst>
              <a:ext uri="{FF2B5EF4-FFF2-40B4-BE49-F238E27FC236}">
                <a16:creationId xmlns:a16="http://schemas.microsoft.com/office/drawing/2014/main" id="{5E87C895-65A5-489B-5E05-B31AA3B197B1}"/>
              </a:ext>
            </a:extLst>
          </p:cNvPr>
          <p:cNvSpPr txBox="1">
            <a:spLocks/>
          </p:cNvSpPr>
          <p:nvPr/>
        </p:nvSpPr>
        <p:spPr>
          <a:xfrm>
            <a:off x="40911977" y="13089661"/>
            <a:ext cx="1079889" cy="60676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GB" sz="3600" smtClean="0">
                <a:solidFill>
                  <a:schemeClr val="bg1"/>
                </a:solidFill>
                <a:latin typeface="Arial" panose="020B0604020202020204" pitchFamily="34" charset="0"/>
                <a:cs typeface="Arial" panose="020B0604020202020204" pitchFamily="34" charset="0"/>
              </a:rPr>
              <a:pPr/>
              <a:t>9</a:t>
            </a:fld>
            <a:endParaRPr lang="en-GB" sz="3600" dirty="0">
              <a:solidFill>
                <a:schemeClr val="bg1"/>
              </a:solidFill>
              <a:latin typeface="Arial" panose="020B0604020202020204" pitchFamily="34" charset="0"/>
              <a:cs typeface="Arial" panose="020B0604020202020204" pitchFamily="34" charset="0"/>
            </a:endParaRPr>
          </a:p>
        </p:txBody>
      </p:sp>
      <p:sp>
        <p:nvSpPr>
          <p:cNvPr id="4" name="object 5">
            <a:extLst>
              <a:ext uri="{FF2B5EF4-FFF2-40B4-BE49-F238E27FC236}">
                <a16:creationId xmlns:a16="http://schemas.microsoft.com/office/drawing/2014/main" id="{A31E9449-FFC1-DAF9-7802-AFD25CCCFDD5}"/>
              </a:ext>
            </a:extLst>
          </p:cNvPr>
          <p:cNvSpPr txBox="1"/>
          <p:nvPr/>
        </p:nvSpPr>
        <p:spPr>
          <a:xfrm>
            <a:off x="2537558" y="6093343"/>
            <a:ext cx="22633842" cy="1083502"/>
          </a:xfrm>
          <a:prstGeom prst="rect">
            <a:avLst/>
          </a:prstGeom>
        </p:spPr>
        <p:txBody>
          <a:bodyPr vert="horz" wrap="square" lIns="0" tIns="0" rIns="0" bIns="0" rtlCol="0">
            <a:spAutoFit/>
          </a:bodyPr>
          <a:lstStyle/>
          <a:p>
            <a:pPr marL="12702" marR="5081">
              <a:lnSpc>
                <a:spcPct val="110000"/>
              </a:lnSpc>
              <a:spcBef>
                <a:spcPts val="620"/>
              </a:spcBef>
            </a:pPr>
            <a:r>
              <a:rPr lang="es-MX" sz="7500" b="1" spc="-5" dirty="0">
                <a:solidFill>
                  <a:srgbClr val="7213EA"/>
                </a:solidFill>
                <a:latin typeface="KPMG Bold"/>
                <a:cs typeface="Arial"/>
              </a:rPr>
              <a:t>Proceso previo de identificación de riesgos e impactos</a:t>
            </a:r>
          </a:p>
        </p:txBody>
      </p:sp>
      <p:sp>
        <p:nvSpPr>
          <p:cNvPr id="21" name="object 5">
            <a:extLst>
              <a:ext uri="{FF2B5EF4-FFF2-40B4-BE49-F238E27FC236}">
                <a16:creationId xmlns:a16="http://schemas.microsoft.com/office/drawing/2014/main" id="{45587518-C571-C362-2FA3-43F695BA3AE2}"/>
              </a:ext>
            </a:extLst>
          </p:cNvPr>
          <p:cNvSpPr txBox="1"/>
          <p:nvPr/>
        </p:nvSpPr>
        <p:spPr>
          <a:xfrm>
            <a:off x="2537561" y="4516705"/>
            <a:ext cx="25255092" cy="1083502"/>
          </a:xfrm>
          <a:prstGeom prst="rect">
            <a:avLst/>
          </a:prstGeom>
        </p:spPr>
        <p:txBody>
          <a:bodyPr vert="horz" wrap="square" lIns="0" tIns="0" rIns="0" bIns="0" rtlCol="0">
            <a:spAutoFit/>
          </a:bodyPr>
          <a:lstStyle/>
          <a:p>
            <a:pPr marL="12702" marR="5081">
              <a:lnSpc>
                <a:spcPct val="110000"/>
              </a:lnSpc>
              <a:spcBef>
                <a:spcPts val="620"/>
              </a:spcBef>
            </a:pPr>
            <a:r>
              <a:rPr lang="es-MX" sz="7500" b="1" spc="-5" dirty="0">
                <a:solidFill>
                  <a:srgbClr val="1E49E2"/>
                </a:solidFill>
                <a:latin typeface="KPMG Bold"/>
                <a:cs typeface="Arial"/>
              </a:rPr>
              <a:t>Transparencia  y simetría de la información para  inversionistas</a:t>
            </a:r>
          </a:p>
        </p:txBody>
      </p:sp>
      <p:sp>
        <p:nvSpPr>
          <p:cNvPr id="26" name="object 5">
            <a:extLst>
              <a:ext uri="{FF2B5EF4-FFF2-40B4-BE49-F238E27FC236}">
                <a16:creationId xmlns:a16="http://schemas.microsoft.com/office/drawing/2014/main" id="{DFFE4EA5-DD45-90F9-C94E-9F1F4C9D0311}"/>
              </a:ext>
            </a:extLst>
          </p:cNvPr>
          <p:cNvSpPr txBox="1"/>
          <p:nvPr/>
        </p:nvSpPr>
        <p:spPr>
          <a:xfrm>
            <a:off x="2537558" y="7669981"/>
            <a:ext cx="15553570" cy="1083502"/>
          </a:xfrm>
          <a:prstGeom prst="rect">
            <a:avLst/>
          </a:prstGeom>
        </p:spPr>
        <p:txBody>
          <a:bodyPr vert="horz" wrap="square" lIns="0" tIns="0" rIns="0" bIns="0" rtlCol="0">
            <a:spAutoFit/>
          </a:bodyPr>
          <a:lstStyle/>
          <a:p>
            <a:pPr marL="12702" marR="5081">
              <a:lnSpc>
                <a:spcPct val="110000"/>
              </a:lnSpc>
              <a:spcBef>
                <a:spcPts val="620"/>
              </a:spcBef>
            </a:pPr>
            <a:r>
              <a:rPr lang="es-MX" sz="7500" b="1" spc="-5" dirty="0">
                <a:solidFill>
                  <a:srgbClr val="00B8F5"/>
                </a:solidFill>
                <a:latin typeface="KPMG Bold"/>
                <a:cs typeface="Arial"/>
              </a:rPr>
              <a:t>Creación de valor comercial</a:t>
            </a:r>
          </a:p>
        </p:txBody>
      </p:sp>
      <p:sp>
        <p:nvSpPr>
          <p:cNvPr id="30" name="object 5">
            <a:extLst>
              <a:ext uri="{FF2B5EF4-FFF2-40B4-BE49-F238E27FC236}">
                <a16:creationId xmlns:a16="http://schemas.microsoft.com/office/drawing/2014/main" id="{D80F70A8-4CA5-1DBA-DA62-FE708A32716F}"/>
              </a:ext>
            </a:extLst>
          </p:cNvPr>
          <p:cNvSpPr txBox="1"/>
          <p:nvPr/>
        </p:nvSpPr>
        <p:spPr>
          <a:xfrm>
            <a:off x="2579353" y="9246619"/>
            <a:ext cx="15553570" cy="1083502"/>
          </a:xfrm>
          <a:prstGeom prst="rect">
            <a:avLst/>
          </a:prstGeom>
        </p:spPr>
        <p:txBody>
          <a:bodyPr vert="horz" wrap="square" lIns="0" tIns="0" rIns="0" bIns="0" rtlCol="0">
            <a:spAutoFit/>
          </a:bodyPr>
          <a:lstStyle/>
          <a:p>
            <a:pPr marL="12702" marR="5081">
              <a:lnSpc>
                <a:spcPct val="110000"/>
              </a:lnSpc>
              <a:spcBef>
                <a:spcPts val="620"/>
              </a:spcBef>
            </a:pPr>
            <a:r>
              <a:rPr lang="es-MX" sz="7500" b="1" spc="-5" dirty="0">
                <a:solidFill>
                  <a:srgbClr val="00338D"/>
                </a:solidFill>
                <a:latin typeface="KPMG Bold"/>
                <a:cs typeface="Arial"/>
              </a:rPr>
              <a:t>Liderazgo y reputación sostenible</a:t>
            </a:r>
          </a:p>
        </p:txBody>
      </p:sp>
      <p:sp>
        <p:nvSpPr>
          <p:cNvPr id="34" name="object 5">
            <a:extLst>
              <a:ext uri="{FF2B5EF4-FFF2-40B4-BE49-F238E27FC236}">
                <a16:creationId xmlns:a16="http://schemas.microsoft.com/office/drawing/2014/main" id="{5067FCD9-911E-2B5E-943C-CC9A7636BD97}"/>
              </a:ext>
            </a:extLst>
          </p:cNvPr>
          <p:cNvSpPr txBox="1"/>
          <p:nvPr/>
        </p:nvSpPr>
        <p:spPr>
          <a:xfrm>
            <a:off x="2557983" y="10823256"/>
            <a:ext cx="21265456" cy="1083502"/>
          </a:xfrm>
          <a:prstGeom prst="rect">
            <a:avLst/>
          </a:prstGeom>
        </p:spPr>
        <p:txBody>
          <a:bodyPr vert="horz" wrap="square" lIns="0" tIns="0" rIns="0" bIns="0" rtlCol="0">
            <a:spAutoFit/>
          </a:bodyPr>
          <a:lstStyle/>
          <a:p>
            <a:pPr marL="12702" marR="5081">
              <a:lnSpc>
                <a:spcPct val="110000"/>
              </a:lnSpc>
              <a:spcBef>
                <a:spcPts val="620"/>
              </a:spcBef>
            </a:pPr>
            <a:r>
              <a:rPr lang="es-MX" sz="7500" b="1" spc="-5" dirty="0">
                <a:solidFill>
                  <a:srgbClr val="FD349C"/>
                </a:solidFill>
                <a:latin typeface="KPMG Bold"/>
                <a:cs typeface="Arial"/>
              </a:rPr>
              <a:t>Evaluación de los controles de gestión de información</a:t>
            </a:r>
          </a:p>
        </p:txBody>
      </p:sp>
      <p:cxnSp>
        <p:nvCxnSpPr>
          <p:cNvPr id="39" name="Straight Connector 38">
            <a:extLst>
              <a:ext uri="{FF2B5EF4-FFF2-40B4-BE49-F238E27FC236}">
                <a16:creationId xmlns:a16="http://schemas.microsoft.com/office/drawing/2014/main" id="{DABD9796-769D-E111-7A0F-F396607D35A9}"/>
              </a:ext>
            </a:extLst>
          </p:cNvPr>
          <p:cNvCxnSpPr>
            <a:cxnSpLocks/>
          </p:cNvCxnSpPr>
          <p:nvPr/>
        </p:nvCxnSpPr>
        <p:spPr>
          <a:xfrm>
            <a:off x="2655553" y="5974415"/>
            <a:ext cx="23557247" cy="0"/>
          </a:xfrm>
          <a:prstGeom prst="line">
            <a:avLst/>
          </a:prstGeom>
          <a:ln w="57150">
            <a:solidFill>
              <a:srgbClr val="1E49E2"/>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7D4E2E1-E780-491C-4CFB-E129FDAFBC9F}"/>
              </a:ext>
            </a:extLst>
          </p:cNvPr>
          <p:cNvCxnSpPr>
            <a:cxnSpLocks/>
          </p:cNvCxnSpPr>
          <p:nvPr/>
        </p:nvCxnSpPr>
        <p:spPr>
          <a:xfrm>
            <a:off x="2655553" y="10693400"/>
            <a:ext cx="23557247" cy="0"/>
          </a:xfrm>
          <a:prstGeom prst="line">
            <a:avLst/>
          </a:prstGeom>
          <a:ln w="57150">
            <a:solidFill>
              <a:srgbClr val="00338D"/>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D0A5AAD-6846-DC80-444A-4D3B38104829}"/>
              </a:ext>
            </a:extLst>
          </p:cNvPr>
          <p:cNvCxnSpPr>
            <a:cxnSpLocks/>
          </p:cNvCxnSpPr>
          <p:nvPr/>
        </p:nvCxnSpPr>
        <p:spPr>
          <a:xfrm>
            <a:off x="2655553" y="9120405"/>
            <a:ext cx="23582647" cy="0"/>
          </a:xfrm>
          <a:prstGeom prst="line">
            <a:avLst/>
          </a:prstGeom>
          <a:ln w="57150">
            <a:solidFill>
              <a:srgbClr val="00B8F5"/>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C722B3F4-2670-1899-7B42-B4387D98F471}"/>
              </a:ext>
            </a:extLst>
          </p:cNvPr>
          <p:cNvCxnSpPr>
            <a:cxnSpLocks/>
          </p:cNvCxnSpPr>
          <p:nvPr/>
        </p:nvCxnSpPr>
        <p:spPr>
          <a:xfrm>
            <a:off x="2655553" y="7547410"/>
            <a:ext cx="23557247" cy="0"/>
          </a:xfrm>
          <a:prstGeom prst="line">
            <a:avLst/>
          </a:prstGeom>
          <a:ln w="57150">
            <a:solidFill>
              <a:srgbClr val="7213EA"/>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DF3B8A9F-C657-990A-662F-4C8266807269}"/>
              </a:ext>
            </a:extLst>
          </p:cNvPr>
          <p:cNvCxnSpPr>
            <a:cxnSpLocks/>
          </p:cNvCxnSpPr>
          <p:nvPr/>
        </p:nvCxnSpPr>
        <p:spPr>
          <a:xfrm>
            <a:off x="2655553" y="12268200"/>
            <a:ext cx="23582647" cy="0"/>
          </a:xfrm>
          <a:prstGeom prst="line">
            <a:avLst/>
          </a:prstGeom>
          <a:ln w="57150">
            <a:solidFill>
              <a:srgbClr val="FD349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14488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1178</TotalTime>
  <Words>4946</Words>
  <Application>Microsoft Office PowerPoint</Application>
  <PresentationFormat>Custom</PresentationFormat>
  <Paragraphs>435</Paragraphs>
  <Slides>27</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Aptos</vt:lpstr>
      <vt:lpstr>Aptos Display</vt:lpstr>
      <vt:lpstr>Arial</vt:lpstr>
      <vt:lpstr>Calibri</vt:lpstr>
      <vt:lpstr>KPMG Bold</vt:lpstr>
      <vt:lpstr>Univers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Najera, David</dc:creator>
  <cp:lastModifiedBy>Robles, Ivonne</cp:lastModifiedBy>
  <cp:revision>44</cp:revision>
  <dcterms:created xsi:type="dcterms:W3CDTF">2025-09-26T18:31:07Z</dcterms:created>
  <dcterms:modified xsi:type="dcterms:W3CDTF">2025-10-15T21:20:05Z</dcterms:modified>
</cp:coreProperties>
</file>