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  <p:embeddedFontLst>
    <p:embeddedFont>
      <p:font typeface="Sora Medium"/>
      <p:regular r:id="rId18"/>
    </p:embeddedFont>
    <p:embeddedFont>
      <p:font typeface="Sora Medium"/>
      <p:regular r:id="rId19"/>
    </p:embeddedFont>
    <p:embeddedFont>
      <p:font typeface="Noto Sans TC"/>
      <p:regular r:id="rId20"/>
    </p:embeddedFont>
    <p:embeddedFont>
      <p:font typeface="Noto Sans TC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20" Type="http://schemas.openxmlformats.org/officeDocument/2006/relationships/font" Target="fonts/font3.fntdata"/><Relationship Id="rId2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png"/><Relationship Id="rId11" Type="http://schemas.openxmlformats.org/officeDocument/2006/relationships/image" Target="../media/image-3-11.png"/><Relationship Id="rId12" Type="http://schemas.openxmlformats.org/officeDocument/2006/relationships/image" Target="../media/image-3-12.png"/><Relationship Id="rId13" Type="http://schemas.openxmlformats.org/officeDocument/2006/relationships/image" Target="../media/image-3-13.png"/><Relationship Id="rId14" Type="http://schemas.openxmlformats.org/officeDocument/2006/relationships/image" Target="../media/image-3-14.png"/><Relationship Id="rId15" Type="http://schemas.openxmlformats.org/officeDocument/2006/relationships/image" Target="../media/image-3-15.png"/><Relationship Id="rId16" Type="http://schemas.openxmlformats.org/officeDocument/2006/relationships/image" Target="../media/image-3-16.png"/><Relationship Id="rId17" Type="http://schemas.openxmlformats.org/officeDocument/2006/relationships/image" Target="../media/image-3-17.png"/><Relationship Id="rId18" Type="http://schemas.openxmlformats.org/officeDocument/2006/relationships/image" Target="../media/image-3-18.png"/><Relationship Id="rId19" Type="http://schemas.openxmlformats.org/officeDocument/2006/relationships/slideLayout" Target="../slideLayouts/slideLayout4.xml"/><Relationship Id="rId2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hyperlink" Target="https://www.youtube.com/watch?v=g_LfH9Pbrj8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7" Type="http://schemas.openxmlformats.org/officeDocument/2006/relationships/image" Target="../media/image-4-6.png"/><Relationship Id="rId8" Type="http://schemas.openxmlformats.org/officeDocument/2006/relationships/image" Target="../media/image-4-7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hyperlink" Target="https://www.youtube.com/watch?v=QObXGYm_uyQ" TargetMode="External"/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7" Type="http://schemas.openxmlformats.org/officeDocument/2006/relationships/image" Target="../media/image-8-6.pn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054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ContadorIA 2030: IA, cripto y arte NFT con evidencia contable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992" y="3947041"/>
            <a:ext cx="2801898" cy="28018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2676" y="539234"/>
            <a:ext cx="5853708" cy="490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Don't Work Hard, Work Smart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6368772" y="1617583"/>
            <a:ext cx="195977" cy="1698188"/>
          </a:xfrm>
          <a:prstGeom prst="roundRect">
            <a:avLst>
              <a:gd name="adj" fmla="val 15009"/>
            </a:avLst>
          </a:prstGeom>
          <a:solidFill>
            <a:srgbClr val="26262B"/>
          </a:solidFill>
          <a:ln/>
        </p:spPr>
      </p:sp>
      <p:sp>
        <p:nvSpPr>
          <p:cNvPr id="5" name="Shape 2"/>
          <p:cNvSpPr/>
          <p:nvPr/>
        </p:nvSpPr>
        <p:spPr>
          <a:xfrm>
            <a:off x="6172676" y="1488877"/>
            <a:ext cx="588169" cy="588169"/>
          </a:xfrm>
          <a:prstGeom prst="roundRect">
            <a:avLst>
              <a:gd name="adj" fmla="val 77733"/>
            </a:avLst>
          </a:prstGeom>
          <a:solidFill>
            <a:srgbClr val="26262B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718" y="1599128"/>
            <a:ext cx="294084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56822" y="1519476"/>
            <a:ext cx="2451140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Estandariza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6956822" y="1943457"/>
            <a:ext cx="6987302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Plantillas reutilizables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6956822" y="2374821"/>
            <a:ext cx="6987302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Checklists automatizados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6956822" y="2806184"/>
            <a:ext cx="6987302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Procesos documentados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6662857" y="3805952"/>
            <a:ext cx="195977" cy="1698188"/>
          </a:xfrm>
          <a:prstGeom prst="roundRect">
            <a:avLst>
              <a:gd name="adj" fmla="val 15009"/>
            </a:avLst>
          </a:prstGeom>
          <a:solidFill>
            <a:srgbClr val="26262B"/>
          </a:solidFill>
          <a:ln/>
        </p:spPr>
      </p:sp>
      <p:sp>
        <p:nvSpPr>
          <p:cNvPr id="12" name="Shape 8"/>
          <p:cNvSpPr/>
          <p:nvPr/>
        </p:nvSpPr>
        <p:spPr>
          <a:xfrm>
            <a:off x="6466761" y="3677245"/>
            <a:ext cx="588169" cy="588169"/>
          </a:xfrm>
          <a:prstGeom prst="roundRect">
            <a:avLst>
              <a:gd name="adj" fmla="val 77733"/>
            </a:avLst>
          </a:prstGeom>
          <a:solidFill>
            <a:srgbClr val="26262B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803" y="3787497"/>
            <a:ext cx="294084" cy="36766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250906" y="3707844"/>
            <a:ext cx="2451140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Automatiza</a:t>
            </a:r>
            <a:endParaRPr lang="en-US" sz="1900" dirty="0"/>
          </a:p>
        </p:txBody>
      </p:sp>
      <p:sp>
        <p:nvSpPr>
          <p:cNvPr id="15" name="Text 10"/>
          <p:cNvSpPr/>
          <p:nvPr/>
        </p:nvSpPr>
        <p:spPr>
          <a:xfrm>
            <a:off x="7250906" y="4131826"/>
            <a:ext cx="6693218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Conciliaciones inteligentes</a:t>
            </a:r>
            <a:endParaRPr lang="en-US" sz="1500" dirty="0"/>
          </a:p>
        </p:txBody>
      </p:sp>
      <p:sp>
        <p:nvSpPr>
          <p:cNvPr id="16" name="Text 11"/>
          <p:cNvSpPr/>
          <p:nvPr/>
        </p:nvSpPr>
        <p:spPr>
          <a:xfrm>
            <a:off x="7250906" y="4563189"/>
            <a:ext cx="6693218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Reportes programados</a:t>
            </a:r>
            <a:endParaRPr lang="en-US" sz="1500" dirty="0"/>
          </a:p>
        </p:txBody>
      </p:sp>
      <p:sp>
        <p:nvSpPr>
          <p:cNvPr id="17" name="Text 12"/>
          <p:cNvSpPr/>
          <p:nvPr/>
        </p:nvSpPr>
        <p:spPr>
          <a:xfrm>
            <a:off x="7250906" y="4994553"/>
            <a:ext cx="6693218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Alertas proactivas</a:t>
            </a:r>
            <a:endParaRPr lang="en-US" sz="1500" dirty="0"/>
          </a:p>
        </p:txBody>
      </p:sp>
      <p:sp>
        <p:nvSpPr>
          <p:cNvPr id="18" name="Shape 13"/>
          <p:cNvSpPr/>
          <p:nvPr/>
        </p:nvSpPr>
        <p:spPr>
          <a:xfrm>
            <a:off x="6956941" y="5994321"/>
            <a:ext cx="195977" cy="1698188"/>
          </a:xfrm>
          <a:prstGeom prst="roundRect">
            <a:avLst>
              <a:gd name="adj" fmla="val 15009"/>
            </a:avLst>
          </a:prstGeom>
          <a:solidFill>
            <a:srgbClr val="26262B"/>
          </a:solidFill>
          <a:ln/>
        </p:spPr>
      </p:sp>
      <p:sp>
        <p:nvSpPr>
          <p:cNvPr id="19" name="Shape 14"/>
          <p:cNvSpPr/>
          <p:nvPr/>
        </p:nvSpPr>
        <p:spPr>
          <a:xfrm>
            <a:off x="6760845" y="5865614"/>
            <a:ext cx="588169" cy="588169"/>
          </a:xfrm>
          <a:prstGeom prst="roundRect">
            <a:avLst>
              <a:gd name="adj" fmla="val 77733"/>
            </a:avLst>
          </a:prstGeom>
          <a:solidFill>
            <a:srgbClr val="26262B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887" y="5975866"/>
            <a:ext cx="294084" cy="36766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544991" y="5896213"/>
            <a:ext cx="2794397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Enfócate en Estrategia</a:t>
            </a:r>
            <a:endParaRPr lang="en-US" sz="1900" dirty="0"/>
          </a:p>
        </p:txBody>
      </p:sp>
      <p:sp>
        <p:nvSpPr>
          <p:cNvPr id="22" name="Text 16"/>
          <p:cNvSpPr/>
          <p:nvPr/>
        </p:nvSpPr>
        <p:spPr>
          <a:xfrm>
            <a:off x="7544991" y="6320195"/>
            <a:ext cx="6399133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Consultoría de alto valor</a:t>
            </a:r>
            <a:endParaRPr lang="en-US" sz="1500" dirty="0"/>
          </a:p>
        </p:txBody>
      </p:sp>
      <p:sp>
        <p:nvSpPr>
          <p:cNvPr id="23" name="Text 17"/>
          <p:cNvSpPr/>
          <p:nvPr/>
        </p:nvSpPr>
        <p:spPr>
          <a:xfrm>
            <a:off x="7544991" y="6751558"/>
            <a:ext cx="6399133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Análisis predictivo</a:t>
            </a:r>
            <a:endParaRPr lang="en-US" sz="1500" dirty="0"/>
          </a:p>
        </p:txBody>
      </p:sp>
      <p:sp>
        <p:nvSpPr>
          <p:cNvPr id="24" name="Text 18"/>
          <p:cNvSpPr/>
          <p:nvPr/>
        </p:nvSpPr>
        <p:spPr>
          <a:xfrm>
            <a:off x="7544991" y="7182922"/>
            <a:ext cx="6399133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Decisiones empresariales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241" y="468392"/>
            <a:ext cx="5858351" cy="732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50"/>
              </a:lnSpc>
              <a:buNone/>
            </a:pPr>
            <a:r>
              <a:rPr lang="en-US" sz="46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El Futuro es Hoy</a:t>
            </a:r>
            <a:endParaRPr lang="en-US" sz="4600" dirty="0"/>
          </a:p>
        </p:txBody>
      </p:sp>
      <p:sp>
        <p:nvSpPr>
          <p:cNvPr id="4" name="Shape 1"/>
          <p:cNvSpPr/>
          <p:nvPr/>
        </p:nvSpPr>
        <p:spPr>
          <a:xfrm>
            <a:off x="594241" y="1455301"/>
            <a:ext cx="7955518" cy="978218"/>
          </a:xfrm>
          <a:prstGeom prst="roundRect">
            <a:avLst>
              <a:gd name="adj" fmla="val 41662"/>
            </a:avLst>
          </a:prstGeom>
          <a:solidFill>
            <a:srgbClr val="7AF0FF"/>
          </a:solidFill>
          <a:ln/>
        </p:spPr>
      </p:sp>
      <p:sp>
        <p:nvSpPr>
          <p:cNvPr id="5" name="Text 2"/>
          <p:cNvSpPr/>
          <p:nvPr/>
        </p:nvSpPr>
        <p:spPr>
          <a:xfrm>
            <a:off x="764024" y="1625084"/>
            <a:ext cx="2411611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2030 Comienza Ahora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64024" y="1992154"/>
            <a:ext cx="7615952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Cada herramienta que adoptes hoy te posiciona para el futuro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594241" y="2603302"/>
            <a:ext cx="7955518" cy="978218"/>
          </a:xfrm>
          <a:prstGeom prst="roundRect">
            <a:avLst>
              <a:gd name="adj" fmla="val 41662"/>
            </a:avLst>
          </a:prstGeom>
          <a:solidFill>
            <a:srgbClr val="7AF0FF"/>
          </a:solidFill>
          <a:ln/>
        </p:spPr>
      </p:sp>
      <p:sp>
        <p:nvSpPr>
          <p:cNvPr id="8" name="Text 5"/>
          <p:cNvSpPr/>
          <p:nvPr/>
        </p:nvSpPr>
        <p:spPr>
          <a:xfrm>
            <a:off x="764024" y="2773085"/>
            <a:ext cx="2882384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Sé el Contador del Mañana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64024" y="3140154"/>
            <a:ext cx="7615952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Tus clientes necesitan un profesional que entienda su mundo digital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594241" y="3857334"/>
            <a:ext cx="7955518" cy="28813"/>
          </a:xfrm>
          <a:prstGeom prst="rect">
            <a:avLst/>
          </a:prstGeom>
          <a:solidFill>
            <a:srgbClr val="E0D6DE">
              <a:alpha val="50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594241" y="4077057"/>
            <a:ext cx="7955518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594241" y="4539615"/>
            <a:ext cx="7955518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¿Listos para transformar la profesión contable?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594241" y="5154930"/>
            <a:ext cx="3854291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594241" y="5579269"/>
            <a:ext cx="3854291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594241" y="6020633"/>
            <a:ext cx="3854291" cy="530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GRACIAS</a:t>
            </a:r>
            <a:endParaRPr lang="en-US" sz="3300" dirty="0"/>
          </a:p>
        </p:txBody>
      </p:sp>
      <p:sp>
        <p:nvSpPr>
          <p:cNvPr id="16" name="Text 13"/>
          <p:cNvSpPr/>
          <p:nvPr/>
        </p:nvSpPr>
        <p:spPr>
          <a:xfrm>
            <a:off x="4870252" y="5154930"/>
            <a:ext cx="3687008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84" y="5617488"/>
            <a:ext cx="1952744" cy="19527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1333" y="505658"/>
            <a:ext cx="5225415" cy="574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¿Dónde quieres estar?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643652" y="1448157"/>
            <a:ext cx="6579632" cy="6792516"/>
          </a:xfrm>
          <a:prstGeom prst="roundRect">
            <a:avLst>
              <a:gd name="adj" fmla="val 419"/>
            </a:avLst>
          </a:prstGeom>
          <a:solidFill>
            <a:srgbClr val="97B8FF"/>
          </a:solidFill>
          <a:ln/>
        </p:spPr>
      </p:sp>
      <p:sp>
        <p:nvSpPr>
          <p:cNvPr id="4" name="Text 2"/>
          <p:cNvSpPr/>
          <p:nvPr/>
        </p:nvSpPr>
        <p:spPr>
          <a:xfrm>
            <a:off x="827484" y="1631990"/>
            <a:ext cx="3011805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Despacho del Pasado</a:t>
            </a:r>
            <a:endParaRPr lang="en-US" sz="21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84" y="2183606"/>
            <a:ext cx="6211967" cy="425029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27484" y="6640711"/>
            <a:ext cx="621196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Papeles infinitos, estrés constante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827484" y="7045285"/>
            <a:ext cx="621196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Archivos físicos desbordados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827484" y="7403902"/>
            <a:ext cx="621196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Procesos manuales lentos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827484" y="7762518"/>
            <a:ext cx="621196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Trabajo hasta tarde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407116" y="1448157"/>
            <a:ext cx="6579632" cy="6792516"/>
          </a:xfrm>
          <a:prstGeom prst="roundRect">
            <a:avLst>
              <a:gd name="adj" fmla="val 419"/>
            </a:avLst>
          </a:prstGeom>
          <a:solidFill>
            <a:srgbClr val="97B8FF"/>
          </a:solidFill>
          <a:ln/>
        </p:spPr>
      </p:sp>
      <p:sp>
        <p:nvSpPr>
          <p:cNvPr id="11" name="Text 8"/>
          <p:cNvSpPr/>
          <p:nvPr/>
        </p:nvSpPr>
        <p:spPr>
          <a:xfrm>
            <a:off x="7590949" y="1631990"/>
            <a:ext cx="2758559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Despacho 2030</a:t>
            </a:r>
            <a:endParaRPr lang="en-US" sz="2150" dirty="0"/>
          </a:p>
        </p:txBody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949" y="2183606"/>
            <a:ext cx="6211967" cy="4250293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590949" y="6640711"/>
            <a:ext cx="621196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IA, dashboards, equipo contento y satisfecho</a:t>
            </a:r>
            <a:endParaRPr lang="en-US" sz="1400" dirty="0"/>
          </a:p>
        </p:txBody>
      </p:sp>
      <p:sp>
        <p:nvSpPr>
          <p:cNvPr id="14" name="Text 10"/>
          <p:cNvSpPr/>
          <p:nvPr/>
        </p:nvSpPr>
        <p:spPr>
          <a:xfrm>
            <a:off x="7590949" y="7045285"/>
            <a:ext cx="621196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Automatización inteligente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7590949" y="7403902"/>
            <a:ext cx="621196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Datos en tiempo real</a:t>
            </a:r>
            <a:endParaRPr lang="en-US" sz="1400" dirty="0"/>
          </a:p>
        </p:txBody>
      </p:sp>
      <p:sp>
        <p:nvSpPr>
          <p:cNvPr id="16" name="Text 12"/>
          <p:cNvSpPr/>
          <p:nvPr/>
        </p:nvSpPr>
        <p:spPr>
          <a:xfrm>
            <a:off x="7590949" y="7762518"/>
            <a:ext cx="621196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Balance vida-trabajo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2711" y="583049"/>
            <a:ext cx="6265188" cy="654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Diccionario Relámpago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32711" y="1970008"/>
            <a:ext cx="6477833" cy="1543288"/>
          </a:xfrm>
          <a:prstGeom prst="roundRect">
            <a:avLst>
              <a:gd name="adj" fmla="val 7110"/>
            </a:avLst>
          </a:prstGeom>
          <a:solidFill>
            <a:srgbClr val="07070C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711" y="1947148"/>
            <a:ext cx="6477833" cy="9144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40" y="1656040"/>
            <a:ext cx="628055" cy="628055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897" y="1813084"/>
            <a:ext cx="251222" cy="31396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964883" y="2493407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IA Generativa</a:t>
            </a:r>
            <a:endParaRPr lang="en-US" sz="2050" dirty="0"/>
          </a:p>
        </p:txBody>
      </p:sp>
      <p:sp>
        <p:nvSpPr>
          <p:cNvPr id="8" name="Text 3"/>
          <p:cNvSpPr/>
          <p:nvPr/>
        </p:nvSpPr>
        <p:spPr>
          <a:xfrm>
            <a:off x="964883" y="2946083"/>
            <a:ext cx="6013490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Crea contenido original desde texto hasta imágenes</a:t>
            </a: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7419856" y="1970008"/>
            <a:ext cx="6477833" cy="1543288"/>
          </a:xfrm>
          <a:prstGeom prst="roundRect">
            <a:avLst>
              <a:gd name="adj" fmla="val 7110"/>
            </a:avLst>
          </a:prstGeom>
          <a:solidFill>
            <a:srgbClr val="07070C"/>
          </a:solidFill>
          <a:ln/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856" y="1947148"/>
            <a:ext cx="6477833" cy="91440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686" y="1656040"/>
            <a:ext cx="628055" cy="628055"/>
          </a:xfrm>
          <a:prstGeom prst="rect">
            <a:avLst/>
          </a:prstGeom>
        </p:spPr>
      </p:pic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043" y="1813084"/>
            <a:ext cx="251222" cy="31396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7652028" y="2493407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NFT</a:t>
            </a:r>
            <a:endParaRPr lang="en-US" sz="2050" dirty="0"/>
          </a:p>
        </p:txBody>
      </p:sp>
      <p:sp>
        <p:nvSpPr>
          <p:cNvPr id="14" name="Text 6"/>
          <p:cNvSpPr/>
          <p:nvPr/>
        </p:nvSpPr>
        <p:spPr>
          <a:xfrm>
            <a:off x="7652028" y="2946083"/>
            <a:ext cx="6013490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Certificado digital único de propiedad</a:t>
            </a:r>
            <a:endParaRPr lang="en-US" sz="1600" dirty="0"/>
          </a:p>
        </p:txBody>
      </p:sp>
      <p:sp>
        <p:nvSpPr>
          <p:cNvPr id="15" name="Shape 7"/>
          <p:cNvSpPr/>
          <p:nvPr/>
        </p:nvSpPr>
        <p:spPr>
          <a:xfrm>
            <a:off x="732711" y="4036576"/>
            <a:ext cx="6477833" cy="1543288"/>
          </a:xfrm>
          <a:prstGeom prst="roundRect">
            <a:avLst>
              <a:gd name="adj" fmla="val 7110"/>
            </a:avLst>
          </a:prstGeom>
          <a:solidFill>
            <a:srgbClr val="07070C"/>
          </a:solidFill>
          <a:ln/>
        </p:spPr>
      </p:sp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711" y="4013716"/>
            <a:ext cx="6477833" cy="91440"/>
          </a:xfrm>
          <a:prstGeom prst="rect">
            <a:avLst/>
          </a:prstGeom>
        </p:spPr>
      </p:pic>
      <p:pic>
        <p:nvPicPr>
          <p:cNvPr id="17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540" y="3722608"/>
            <a:ext cx="628055" cy="628055"/>
          </a:xfrm>
          <a:prstGeom prst="rect">
            <a:avLst/>
          </a:prstGeom>
        </p:spPr>
      </p:pic>
      <p:pic>
        <p:nvPicPr>
          <p:cNvPr id="18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5897" y="3879652"/>
            <a:ext cx="251222" cy="313968"/>
          </a:xfrm>
          <a:prstGeom prst="rect">
            <a:avLst/>
          </a:prstGeom>
        </p:spPr>
      </p:pic>
      <p:sp>
        <p:nvSpPr>
          <p:cNvPr id="19" name="Text 8"/>
          <p:cNvSpPr/>
          <p:nvPr/>
        </p:nvSpPr>
        <p:spPr>
          <a:xfrm>
            <a:off x="964883" y="4559975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Smart Contract</a:t>
            </a:r>
            <a:endParaRPr lang="en-US" sz="2050" dirty="0"/>
          </a:p>
        </p:txBody>
      </p:sp>
      <p:sp>
        <p:nvSpPr>
          <p:cNvPr id="20" name="Text 9"/>
          <p:cNvSpPr/>
          <p:nvPr/>
        </p:nvSpPr>
        <p:spPr>
          <a:xfrm>
            <a:off x="964883" y="5012650"/>
            <a:ext cx="6013490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Contrato que se ejecuta automáticamente</a:t>
            </a:r>
            <a:endParaRPr lang="en-US" sz="1600" dirty="0"/>
          </a:p>
        </p:txBody>
      </p:sp>
      <p:sp>
        <p:nvSpPr>
          <p:cNvPr id="21" name="Shape 10"/>
          <p:cNvSpPr/>
          <p:nvPr/>
        </p:nvSpPr>
        <p:spPr>
          <a:xfrm>
            <a:off x="7419856" y="4036576"/>
            <a:ext cx="6477833" cy="1543288"/>
          </a:xfrm>
          <a:prstGeom prst="roundRect">
            <a:avLst>
              <a:gd name="adj" fmla="val 7110"/>
            </a:avLst>
          </a:prstGeom>
          <a:solidFill>
            <a:srgbClr val="07070C"/>
          </a:solidFill>
          <a:ln/>
        </p:spPr>
      </p:sp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9856" y="4013716"/>
            <a:ext cx="6477833" cy="91440"/>
          </a:xfrm>
          <a:prstGeom prst="rect">
            <a:avLst/>
          </a:prstGeom>
        </p:spPr>
      </p:pic>
      <p:pic>
        <p:nvPicPr>
          <p:cNvPr id="23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4686" y="3722608"/>
            <a:ext cx="628055" cy="628055"/>
          </a:xfrm>
          <a:prstGeom prst="rect">
            <a:avLst/>
          </a:prstGeom>
        </p:spPr>
      </p:pic>
      <p:pic>
        <p:nvPicPr>
          <p:cNvPr id="24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33043" y="3879652"/>
            <a:ext cx="251222" cy="313968"/>
          </a:xfrm>
          <a:prstGeom prst="rect">
            <a:avLst/>
          </a:prstGeom>
        </p:spPr>
      </p:pic>
      <p:sp>
        <p:nvSpPr>
          <p:cNvPr id="25" name="Text 11"/>
          <p:cNvSpPr/>
          <p:nvPr/>
        </p:nvSpPr>
        <p:spPr>
          <a:xfrm>
            <a:off x="7652028" y="4559975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Wallet/Seed</a:t>
            </a:r>
            <a:endParaRPr lang="en-US" sz="2050" dirty="0"/>
          </a:p>
        </p:txBody>
      </p:sp>
      <p:sp>
        <p:nvSpPr>
          <p:cNvPr id="26" name="Text 12"/>
          <p:cNvSpPr/>
          <p:nvPr/>
        </p:nvSpPr>
        <p:spPr>
          <a:xfrm>
            <a:off x="7652028" y="5012650"/>
            <a:ext cx="6013490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Cartera digital y clave de recuperación</a:t>
            </a:r>
            <a:endParaRPr lang="en-US" sz="1600" dirty="0"/>
          </a:p>
        </p:txBody>
      </p:sp>
      <p:sp>
        <p:nvSpPr>
          <p:cNvPr id="27" name="Shape 13"/>
          <p:cNvSpPr/>
          <p:nvPr/>
        </p:nvSpPr>
        <p:spPr>
          <a:xfrm>
            <a:off x="732711" y="6103144"/>
            <a:ext cx="6477833" cy="1543288"/>
          </a:xfrm>
          <a:prstGeom prst="roundRect">
            <a:avLst>
              <a:gd name="adj" fmla="val 7110"/>
            </a:avLst>
          </a:prstGeom>
          <a:solidFill>
            <a:srgbClr val="07070C"/>
          </a:solidFill>
          <a:ln/>
        </p:spPr>
      </p:sp>
      <p:pic>
        <p:nvPicPr>
          <p:cNvPr id="28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711" y="6080284"/>
            <a:ext cx="6477833" cy="91440"/>
          </a:xfrm>
          <a:prstGeom prst="rect">
            <a:avLst/>
          </a:prstGeom>
        </p:spPr>
      </p:pic>
      <p:pic>
        <p:nvPicPr>
          <p:cNvPr id="29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7540" y="5789176"/>
            <a:ext cx="628055" cy="628055"/>
          </a:xfrm>
          <a:prstGeom prst="rect">
            <a:avLst/>
          </a:prstGeom>
        </p:spPr>
      </p:pic>
      <p:pic>
        <p:nvPicPr>
          <p:cNvPr id="30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5897" y="5946219"/>
            <a:ext cx="251222" cy="313968"/>
          </a:xfrm>
          <a:prstGeom prst="rect">
            <a:avLst/>
          </a:prstGeom>
        </p:spPr>
      </p:pic>
      <p:sp>
        <p:nvSpPr>
          <p:cNvPr id="31" name="Text 14"/>
          <p:cNvSpPr/>
          <p:nvPr/>
        </p:nvSpPr>
        <p:spPr>
          <a:xfrm>
            <a:off x="964883" y="6626543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IPFS</a:t>
            </a:r>
            <a:endParaRPr lang="en-US" sz="2050" dirty="0"/>
          </a:p>
        </p:txBody>
      </p:sp>
      <p:sp>
        <p:nvSpPr>
          <p:cNvPr id="32" name="Text 15"/>
          <p:cNvSpPr/>
          <p:nvPr/>
        </p:nvSpPr>
        <p:spPr>
          <a:xfrm>
            <a:off x="964883" y="7079218"/>
            <a:ext cx="6013490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Sistema descentralizado de almacenamiento</a:t>
            </a:r>
            <a:endParaRPr lang="en-US" sz="1600" dirty="0"/>
          </a:p>
        </p:txBody>
      </p:sp>
      <p:sp>
        <p:nvSpPr>
          <p:cNvPr id="33" name="Shape 16"/>
          <p:cNvSpPr/>
          <p:nvPr/>
        </p:nvSpPr>
        <p:spPr>
          <a:xfrm>
            <a:off x="7419856" y="6103144"/>
            <a:ext cx="6477833" cy="1543288"/>
          </a:xfrm>
          <a:prstGeom prst="roundRect">
            <a:avLst>
              <a:gd name="adj" fmla="val 7110"/>
            </a:avLst>
          </a:prstGeom>
          <a:solidFill>
            <a:srgbClr val="07070C"/>
          </a:solidFill>
          <a:ln/>
        </p:spPr>
      </p:sp>
      <p:pic>
        <p:nvPicPr>
          <p:cNvPr id="34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9856" y="6080284"/>
            <a:ext cx="6477833" cy="91440"/>
          </a:xfrm>
          <a:prstGeom prst="rect">
            <a:avLst/>
          </a:prstGeom>
        </p:spPr>
      </p:pic>
      <p:pic>
        <p:nvPicPr>
          <p:cNvPr id="35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44686" y="5789176"/>
            <a:ext cx="628055" cy="628055"/>
          </a:xfrm>
          <a:prstGeom prst="rect">
            <a:avLst/>
          </a:prstGeom>
        </p:spPr>
      </p:pic>
      <p:pic>
        <p:nvPicPr>
          <p:cNvPr id="36" name="Image 17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33043" y="5946219"/>
            <a:ext cx="251222" cy="313968"/>
          </a:xfrm>
          <a:prstGeom prst="rect">
            <a:avLst/>
          </a:prstGeom>
        </p:spPr>
      </p:pic>
      <p:sp>
        <p:nvSpPr>
          <p:cNvPr id="37" name="Text 17"/>
          <p:cNvSpPr/>
          <p:nvPr/>
        </p:nvSpPr>
        <p:spPr>
          <a:xfrm>
            <a:off x="7652028" y="6626543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Stablecoin</a:t>
            </a:r>
            <a:endParaRPr lang="en-US" sz="2050" dirty="0"/>
          </a:p>
        </p:txBody>
      </p:sp>
      <p:sp>
        <p:nvSpPr>
          <p:cNvPr id="38" name="Text 18"/>
          <p:cNvSpPr/>
          <p:nvPr/>
        </p:nvSpPr>
        <p:spPr>
          <a:xfrm>
            <a:off x="7652028" y="7079218"/>
            <a:ext cx="6013490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Criptomoneda estable vinculada al dólar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9356" y="439460"/>
            <a:ext cx="5027533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Caso "Píxeles y Pinceles"</a:t>
            </a:r>
            <a:endParaRPr lang="en-US" sz="31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56" y="1178600"/>
            <a:ext cx="799148" cy="95892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18285" y="1338382"/>
            <a:ext cx="1997869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Idea Creativa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1518285" y="1683901"/>
            <a:ext cx="7066359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Concepto artístico original del cliente</a:t>
            </a:r>
            <a:endParaRPr lang="en-US" sz="12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56" y="2137529"/>
            <a:ext cx="799148" cy="95892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18285" y="2297311"/>
            <a:ext cx="1997869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IA Generativa</a:t>
            </a:r>
            <a:endParaRPr lang="en-US" sz="1550" dirty="0"/>
          </a:p>
        </p:txBody>
      </p:sp>
      <p:sp>
        <p:nvSpPr>
          <p:cNvPr id="9" name="Text 4"/>
          <p:cNvSpPr/>
          <p:nvPr/>
        </p:nvSpPr>
        <p:spPr>
          <a:xfrm>
            <a:off x="1518285" y="2642830"/>
            <a:ext cx="7066359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Herramientas crean versiones digitales</a:t>
            </a:r>
            <a:endParaRPr lang="en-US" sz="12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56" y="3096458"/>
            <a:ext cx="799148" cy="95892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18285" y="3256240"/>
            <a:ext cx="1997869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Curaduría</a:t>
            </a:r>
            <a:endParaRPr lang="en-US" sz="1550" dirty="0"/>
          </a:p>
        </p:txBody>
      </p:sp>
      <p:sp>
        <p:nvSpPr>
          <p:cNvPr id="12" name="Text 6"/>
          <p:cNvSpPr/>
          <p:nvPr/>
        </p:nvSpPr>
        <p:spPr>
          <a:xfrm>
            <a:off x="1518285" y="3601760"/>
            <a:ext cx="7066359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Selección y refinamiento profesional</a:t>
            </a:r>
            <a:endParaRPr lang="en-US" sz="12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56" y="4055388"/>
            <a:ext cx="799148" cy="95892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518285" y="4215170"/>
            <a:ext cx="2406015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Bundle NFT + Impresion</a:t>
            </a:r>
            <a:endParaRPr lang="en-US" sz="1550" dirty="0"/>
          </a:p>
        </p:txBody>
      </p:sp>
      <p:sp>
        <p:nvSpPr>
          <p:cNvPr id="15" name="Text 8"/>
          <p:cNvSpPr/>
          <p:nvPr/>
        </p:nvSpPr>
        <p:spPr>
          <a:xfrm>
            <a:off x="1518285" y="4560689"/>
            <a:ext cx="7066359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Producto híbrido digital y físico</a:t>
            </a:r>
            <a:endParaRPr lang="en-US" sz="1250" dirty="0"/>
          </a:p>
        </p:txBody>
      </p:sp>
      <p:sp>
        <p:nvSpPr>
          <p:cNvPr id="16" name="Text 9"/>
          <p:cNvSpPr/>
          <p:nvPr/>
        </p:nvSpPr>
        <p:spPr>
          <a:xfrm>
            <a:off x="559356" y="5337929"/>
            <a:ext cx="4070152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u="sng" dirty="0">
                <a:solidFill>
                  <a:srgbClr val="97B8FF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  <a:hlinkClick r:id="rId6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Pixeles y Pinceles #arte #art #fotografia #museo #diseño #creatividad</a:t>
            </a:r>
            <a:endParaRPr lang="en-US" sz="1250" dirty="0"/>
          </a:p>
        </p:txBody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5115" y="6028968"/>
            <a:ext cx="1438513" cy="1438513"/>
          </a:xfrm>
          <a:prstGeom prst="rect">
            <a:avLst/>
          </a:prstGeom>
        </p:spPr>
      </p:pic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938" y="5373886"/>
            <a:ext cx="2237661" cy="22376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574715"/>
            <a:ext cx="7592735" cy="653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Una Expo, Cuatro Escenarios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31520" y="1645920"/>
            <a:ext cx="6479143" cy="6401633"/>
          </a:xfrm>
          <a:prstGeom prst="roundRect">
            <a:avLst>
              <a:gd name="adj" fmla="val 490"/>
            </a:avLst>
          </a:prstGeom>
          <a:solidFill>
            <a:srgbClr val="26262B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475" y="1854875"/>
            <a:ext cx="6061234" cy="41470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40475" y="6237089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Marketplace Digital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940475" y="6688931"/>
            <a:ext cx="6061234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Plataformas como OpenSea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40475" y="7096482"/>
            <a:ext cx="6061234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Comisiones transparentes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40475" y="7504033"/>
            <a:ext cx="6061234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Audiencia global 24/7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419618" y="1645920"/>
            <a:ext cx="6479262" cy="6401633"/>
          </a:xfrm>
          <a:prstGeom prst="roundRect">
            <a:avLst>
              <a:gd name="adj" fmla="val 490"/>
            </a:avLst>
          </a:prstGeom>
          <a:solidFill>
            <a:srgbClr val="26262B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573" y="1854875"/>
            <a:ext cx="6061353" cy="414718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8573" y="6237208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Expo Presencial</a:t>
            </a:r>
            <a:endParaRPr lang="en-US" sz="2050" dirty="0"/>
          </a:p>
        </p:txBody>
      </p:sp>
      <p:sp>
        <p:nvSpPr>
          <p:cNvPr id="12" name="Text 8"/>
          <p:cNvSpPr/>
          <p:nvPr/>
        </p:nvSpPr>
        <p:spPr>
          <a:xfrm>
            <a:off x="7628573" y="6689050"/>
            <a:ext cx="6061353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Experiencia táctil completa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628573" y="7096601"/>
            <a:ext cx="6061353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Networking cara a cara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628573" y="7504152"/>
            <a:ext cx="6061353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Evento exclusivo VIP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574715"/>
            <a:ext cx="7592735" cy="653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Una Expo, Cuatro Escenarios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31520" y="1645920"/>
            <a:ext cx="6479143" cy="6401633"/>
          </a:xfrm>
          <a:prstGeom prst="roundRect">
            <a:avLst>
              <a:gd name="adj" fmla="val 490"/>
            </a:avLst>
          </a:prstGeom>
          <a:solidFill>
            <a:srgbClr val="26262B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475" y="1854875"/>
            <a:ext cx="6061234" cy="41470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40475" y="6237089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Galería Metaverso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940475" y="6688931"/>
            <a:ext cx="6061234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Avatares interactivos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40475" y="7096482"/>
            <a:ext cx="6061234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Experiencias inmersivas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40475" y="7504033"/>
            <a:ext cx="6061234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Sin límites geográficos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419618" y="1645920"/>
            <a:ext cx="6479262" cy="6401633"/>
          </a:xfrm>
          <a:prstGeom prst="roundRect">
            <a:avLst>
              <a:gd name="adj" fmla="val 490"/>
            </a:avLst>
          </a:prstGeom>
          <a:solidFill>
            <a:srgbClr val="26262B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573" y="1854875"/>
            <a:ext cx="6061353" cy="414718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8573" y="6237208"/>
            <a:ext cx="2775109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Galería Internacional</a:t>
            </a:r>
            <a:endParaRPr lang="en-US" sz="2050" dirty="0"/>
          </a:p>
        </p:txBody>
      </p:sp>
      <p:sp>
        <p:nvSpPr>
          <p:cNvPr id="12" name="Text 8"/>
          <p:cNvSpPr/>
          <p:nvPr/>
        </p:nvSpPr>
        <p:spPr>
          <a:xfrm>
            <a:off x="7628573" y="6689050"/>
            <a:ext cx="6061353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Mercados extranjeros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628573" y="7096601"/>
            <a:ext cx="6061353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Socios estratégicos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628573" y="7504152"/>
            <a:ext cx="6061353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Expansión de marca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0794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Cobro con Cripto sin Fricción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511028"/>
            <a:ext cx="226814" cy="283488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20710"/>
            <a:ext cx="3664744" cy="3048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29950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Wallet del Proyecto</a:t>
            </a:r>
            <a:endParaRPr lang="en-US" sz="2200" dirty="0"/>
          </a:p>
        </p:txBody>
      </p:sp>
      <p:sp>
        <p:nvSpPr>
          <p:cNvPr id="7" name="Text 2"/>
          <p:cNvSpPr/>
          <p:nvPr/>
        </p:nvSpPr>
        <p:spPr>
          <a:xfrm>
            <a:off x="793790" y="3485436"/>
            <a:ext cx="36647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Cartera dedicada para transacciones NFT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793790" y="4347329"/>
            <a:ext cx="36647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Separación clara de fondos operativos</a:t>
            </a:r>
            <a:endParaRPr lang="en-US" sz="17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348" y="2511028"/>
            <a:ext cx="226814" cy="283488"/>
          </a:xfrm>
          <a:prstGeom prst="rect">
            <a:avLst/>
          </a:prstGeom>
        </p:spPr>
      </p:pic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348" y="2820710"/>
            <a:ext cx="3664863" cy="3048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685348" y="2995017"/>
            <a:ext cx="29329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Evidencia Inmutable</a:t>
            </a:r>
            <a:endParaRPr lang="en-US" sz="2200" dirty="0"/>
          </a:p>
        </p:txBody>
      </p:sp>
      <p:sp>
        <p:nvSpPr>
          <p:cNvPr id="12" name="Text 5"/>
          <p:cNvSpPr/>
          <p:nvPr/>
        </p:nvSpPr>
        <p:spPr>
          <a:xfrm>
            <a:off x="4685348" y="3485436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TxID/Hash como comprobante único</a:t>
            </a:r>
            <a:endParaRPr lang="en-US" sz="1750" dirty="0"/>
          </a:p>
        </p:txBody>
      </p:sp>
      <p:sp>
        <p:nvSpPr>
          <p:cNvPr id="13" name="Text 6"/>
          <p:cNvSpPr/>
          <p:nvPr/>
        </p:nvSpPr>
        <p:spPr>
          <a:xfrm>
            <a:off x="4685348" y="4347329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Trazabilidad completa en blockchain</a:t>
            </a:r>
            <a:endParaRPr lang="en-US" sz="1750" dirty="0"/>
          </a:p>
        </p:txBody>
      </p:sp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469969"/>
            <a:ext cx="226814" cy="283488"/>
          </a:xfrm>
          <a:prstGeom prst="rect">
            <a:avLst/>
          </a:prstGeom>
        </p:spPr>
      </p:pic>
      <p:pic>
        <p:nvPicPr>
          <p:cNvPr id="15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5802273"/>
            <a:ext cx="7556421" cy="30480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793790" y="59993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Impacto Contable</a:t>
            </a:r>
            <a:endParaRPr lang="en-US" sz="2200" dirty="0"/>
          </a:p>
        </p:txBody>
      </p:sp>
      <p:sp>
        <p:nvSpPr>
          <p:cNvPr id="17" name="Text 8"/>
          <p:cNvSpPr/>
          <p:nvPr/>
        </p:nvSpPr>
        <p:spPr>
          <a:xfrm>
            <a:off x="793790" y="648974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Registro de ingresos automático</a:t>
            </a:r>
            <a:endParaRPr lang="en-US" sz="1750" dirty="0"/>
          </a:p>
        </p:txBody>
      </p:sp>
      <p:sp>
        <p:nvSpPr>
          <p:cNvPr id="18" name="Text 9"/>
          <p:cNvSpPr/>
          <p:nvPr/>
        </p:nvSpPr>
        <p:spPr>
          <a:xfrm>
            <a:off x="793790" y="698873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Control y reporte en tiempo real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1444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0432" y="2617351"/>
            <a:ext cx="5755481" cy="536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Evolución Contable con IA</a:t>
            </a:r>
            <a:endParaRPr lang="en-US" sz="33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32" y="3410664"/>
            <a:ext cx="428863" cy="42886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0432" y="4053959"/>
            <a:ext cx="2144435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Nube Inteligente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600432" y="4424839"/>
            <a:ext cx="4333518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Procesamiento automático de documentos y análisis predictivo de tendencias financieras</a:t>
            </a:r>
            <a:endParaRPr lang="en-US" sz="13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382" y="3410664"/>
            <a:ext cx="428863" cy="42886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148382" y="4053959"/>
            <a:ext cx="2405539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Auditorías Blockchain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5148382" y="4424839"/>
            <a:ext cx="4333518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Verificación instantánea por TxID, eliminando procesos manuales de confirmación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331" y="3410664"/>
            <a:ext cx="428863" cy="42886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96331" y="4053959"/>
            <a:ext cx="2144435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Agentes y Avatares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9696331" y="4424839"/>
            <a:ext cx="4333518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Análisis automatizado y presentaciones virtuales para clientes remotos</a:t>
            </a:r>
            <a:endParaRPr lang="en-US" sz="1350" dirty="0"/>
          </a:p>
        </p:txBody>
      </p:sp>
      <p:pic>
        <p:nvPicPr>
          <p:cNvPr id="13" name="Image 4" descr="preencoded.png">
            <a:hlinkClick r:id="rId6" tooltip="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32" y="5359717"/>
            <a:ext cx="6505575" cy="1715572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758" y="5359717"/>
            <a:ext cx="2203966" cy="22039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737" y="595193"/>
            <a:ext cx="6133624" cy="673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La IA No Te Desplazará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54737" y="1592461"/>
            <a:ext cx="485180" cy="485180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1455539" y="1632823"/>
            <a:ext cx="4019907" cy="404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Los que pierden clientes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455539" y="2166461"/>
            <a:ext cx="6933724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Son quienes </a:t>
            </a:r>
            <a:pPr algn="l" indent="0" marL="0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no adoptan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las herramientas del futuro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54737" y="2942630"/>
            <a:ext cx="485180" cy="485180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1455539" y="2982992"/>
            <a:ext cx="4370784" cy="404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Aprender constantemente</a:t>
            </a:r>
            <a:endParaRPr lang="en-US" sz="2500" dirty="0"/>
          </a:p>
        </p:txBody>
      </p:sp>
      <p:sp>
        <p:nvSpPr>
          <p:cNvPr id="9" name="Text 6"/>
          <p:cNvSpPr/>
          <p:nvPr/>
        </p:nvSpPr>
        <p:spPr>
          <a:xfrm>
            <a:off x="1455539" y="3516630"/>
            <a:ext cx="6933724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Nuevas plataformas, actualizaciones, tendencias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54737" y="4292798"/>
            <a:ext cx="485180" cy="485180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1455539" y="4333161"/>
            <a:ext cx="3671649" cy="404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Documentar procesos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455539" y="4866799"/>
            <a:ext cx="6933724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Crear manuales y flujos estandarizados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54737" y="5642967"/>
            <a:ext cx="485180" cy="485180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4" name="Text 11"/>
          <p:cNvSpPr/>
          <p:nvPr/>
        </p:nvSpPr>
        <p:spPr>
          <a:xfrm>
            <a:off x="1455539" y="5683329"/>
            <a:ext cx="3234690" cy="404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Iterar y mejorar</a:t>
            </a:r>
            <a:endParaRPr lang="en-US" sz="2500" dirty="0"/>
          </a:p>
        </p:txBody>
      </p:sp>
      <p:sp>
        <p:nvSpPr>
          <p:cNvPr id="15" name="Text 12"/>
          <p:cNvSpPr/>
          <p:nvPr/>
        </p:nvSpPr>
        <p:spPr>
          <a:xfrm>
            <a:off x="1455539" y="6216968"/>
            <a:ext cx="6933724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Ajustar, optimizar, evolucionar continuamente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1078111" y="7046952"/>
            <a:ext cx="7311152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La IA amplifica tu expertise, no la reemplaza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54737" y="6804422"/>
            <a:ext cx="30480" cy="829985"/>
          </a:xfrm>
          <a:prstGeom prst="rect">
            <a:avLst/>
          </a:prstGeom>
          <a:solidFill>
            <a:srgbClr val="97B8FF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2025-10-12T17:06:26Z</dcterms:created>
  <dcterms:modified xsi:type="dcterms:W3CDTF">2025-10-12T17:06:26Z</dcterms:modified>
</cp:coreProperties>
</file>