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1" r:id="rId3"/>
    <p:sldId id="268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6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-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1B40F7-D473-4813-B82E-D1AC4A42CB76}" type="doc">
      <dgm:prSet loTypeId="urn:microsoft.com/office/officeart/2005/8/layout/bProcess3" loCatId="process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50AD063-29CE-4054-A96A-899C7851CEEF}">
      <dgm:prSet phldrT="[Texto]" phldr="0"/>
      <dgm:spPr>
        <a:ln>
          <a:solidFill>
            <a:schemeClr val="accent2"/>
          </a:solidFill>
        </a:ln>
      </dgm:spPr>
      <dgm:t>
        <a:bodyPr/>
        <a:lstStyle/>
        <a:p>
          <a:r>
            <a:rPr lang="es-MX" b="1"/>
            <a:t>PIB</a:t>
          </a:r>
          <a:endParaRPr lang="en-US" b="1" dirty="0"/>
        </a:p>
      </dgm:t>
    </dgm:pt>
    <dgm:pt modelId="{1AF43CCF-22FD-4236-A0BF-FD29C3029F10}" type="parTrans" cxnId="{4414D5A5-2C5E-498A-84B2-AF462AD076ED}">
      <dgm:prSet/>
      <dgm:spPr/>
      <dgm:t>
        <a:bodyPr/>
        <a:lstStyle/>
        <a:p>
          <a:endParaRPr lang="en-US"/>
        </a:p>
      </dgm:t>
    </dgm:pt>
    <dgm:pt modelId="{4939C181-4FB1-446F-9416-A8440A484603}" type="sibTrans" cxnId="{4414D5A5-2C5E-498A-84B2-AF462AD076ED}">
      <dgm:prSet/>
      <dgm:spPr/>
      <dgm:t>
        <a:bodyPr/>
        <a:lstStyle/>
        <a:p>
          <a:endParaRPr lang="en-US"/>
        </a:p>
      </dgm:t>
    </dgm:pt>
    <dgm:pt modelId="{0704465B-3FB1-4D42-B7C0-2B69C4CD0435}">
      <dgm:prSet phldrT="[Texto]" phldr="0"/>
      <dgm:spPr>
        <a:ln>
          <a:solidFill>
            <a:schemeClr val="accent2"/>
          </a:solidFill>
        </a:ln>
      </dgm:spPr>
      <dgm:t>
        <a:bodyPr/>
        <a:lstStyle/>
        <a:p>
          <a:r>
            <a:rPr lang="es-MX" b="1"/>
            <a:t>Inflación</a:t>
          </a:r>
          <a:endParaRPr lang="en-US" b="1" dirty="0"/>
        </a:p>
      </dgm:t>
    </dgm:pt>
    <dgm:pt modelId="{29454EDF-654D-46A4-96DC-F83550B2BDE1}" type="parTrans" cxnId="{AA82E224-D688-4056-ABFB-225CC533A8AD}">
      <dgm:prSet/>
      <dgm:spPr/>
      <dgm:t>
        <a:bodyPr/>
        <a:lstStyle/>
        <a:p>
          <a:endParaRPr lang="en-US"/>
        </a:p>
      </dgm:t>
    </dgm:pt>
    <dgm:pt modelId="{529799AF-E320-40F4-B7C8-CDA253689B17}" type="sibTrans" cxnId="{AA82E224-D688-4056-ABFB-225CC533A8AD}">
      <dgm:prSet/>
      <dgm:spPr/>
      <dgm:t>
        <a:bodyPr/>
        <a:lstStyle/>
        <a:p>
          <a:endParaRPr lang="en-US"/>
        </a:p>
      </dgm:t>
    </dgm:pt>
    <dgm:pt modelId="{AF48096D-06F6-45DB-B306-D8EE900A67CA}">
      <dgm:prSet phldrT="[Texto]" phldr="0"/>
      <dgm:spPr>
        <a:ln>
          <a:solidFill>
            <a:schemeClr val="accent2"/>
          </a:solidFill>
        </a:ln>
      </dgm:spPr>
      <dgm:t>
        <a:bodyPr/>
        <a:lstStyle/>
        <a:p>
          <a:r>
            <a:rPr lang="es-MX" b="1"/>
            <a:t>Balance publico </a:t>
          </a:r>
          <a:endParaRPr lang="en-US" b="1" dirty="0"/>
        </a:p>
      </dgm:t>
    </dgm:pt>
    <dgm:pt modelId="{76792335-CD23-4DCE-9B49-3B5F333F4C5E}" type="parTrans" cxnId="{7A9D278C-56EE-49DC-BAC0-90FECE0E62DC}">
      <dgm:prSet/>
      <dgm:spPr/>
      <dgm:t>
        <a:bodyPr/>
        <a:lstStyle/>
        <a:p>
          <a:endParaRPr lang="en-US"/>
        </a:p>
      </dgm:t>
    </dgm:pt>
    <dgm:pt modelId="{CCF4F30E-6C78-4DA6-80EC-39F4694A7F66}" type="sibTrans" cxnId="{7A9D278C-56EE-49DC-BAC0-90FECE0E62DC}">
      <dgm:prSet/>
      <dgm:spPr/>
      <dgm:t>
        <a:bodyPr/>
        <a:lstStyle/>
        <a:p>
          <a:endParaRPr lang="en-US"/>
        </a:p>
      </dgm:t>
    </dgm:pt>
    <dgm:pt modelId="{293B3F60-37EB-4591-9AFB-A7213A0EB554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s-MX" b="1"/>
            <a:t>Tasa de política monetaria</a:t>
          </a:r>
          <a:endParaRPr lang="en-US" b="1" dirty="0"/>
        </a:p>
      </dgm:t>
    </dgm:pt>
    <dgm:pt modelId="{85D84C31-96F1-4D6C-BAD5-297952C361B6}" type="parTrans" cxnId="{94FFDE6D-F52C-4EA0-A3F1-5E1486099375}">
      <dgm:prSet/>
      <dgm:spPr/>
      <dgm:t>
        <a:bodyPr/>
        <a:lstStyle/>
        <a:p>
          <a:endParaRPr lang="en-US"/>
        </a:p>
      </dgm:t>
    </dgm:pt>
    <dgm:pt modelId="{24626B49-1759-41A0-B3CA-A2D99864B139}" type="sibTrans" cxnId="{94FFDE6D-F52C-4EA0-A3F1-5E1486099375}">
      <dgm:prSet/>
      <dgm:spPr/>
      <dgm:t>
        <a:bodyPr/>
        <a:lstStyle/>
        <a:p>
          <a:endParaRPr lang="en-US"/>
        </a:p>
      </dgm:t>
    </dgm:pt>
    <dgm:pt modelId="{8B2070C0-40A5-4429-8755-4A5F980FAB29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s-MX" b="1"/>
            <a:t>Empleo afiliado al IMSS</a:t>
          </a:r>
          <a:endParaRPr lang="en-US" b="1" dirty="0"/>
        </a:p>
      </dgm:t>
    </dgm:pt>
    <dgm:pt modelId="{21714D72-9F47-4E9D-9EDE-D650803D1813}" type="parTrans" cxnId="{560CEE98-3BE5-4412-A703-3B0160CE28BD}">
      <dgm:prSet/>
      <dgm:spPr/>
      <dgm:t>
        <a:bodyPr/>
        <a:lstStyle/>
        <a:p>
          <a:endParaRPr lang="en-US"/>
        </a:p>
      </dgm:t>
    </dgm:pt>
    <dgm:pt modelId="{772C6BB9-B954-48CC-A231-3413DB91ABDE}" type="sibTrans" cxnId="{560CEE98-3BE5-4412-A703-3B0160CE28BD}">
      <dgm:prSet/>
      <dgm:spPr/>
      <dgm:t>
        <a:bodyPr/>
        <a:lstStyle/>
        <a:p>
          <a:endParaRPr lang="en-US"/>
        </a:p>
      </dgm:t>
    </dgm:pt>
    <dgm:pt modelId="{AE355989-3A43-4E82-A7E2-8F01E6D51213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s-MX" b="1" dirty="0"/>
            <a:t>Tipo de cambio </a:t>
          </a:r>
          <a:endParaRPr lang="en-US" b="1" dirty="0"/>
        </a:p>
      </dgm:t>
    </dgm:pt>
    <dgm:pt modelId="{A50440CB-0EED-4418-B612-7FE85799C811}" type="parTrans" cxnId="{217E328B-0208-4FF5-8521-EE484D8BBDCE}">
      <dgm:prSet/>
      <dgm:spPr/>
      <dgm:t>
        <a:bodyPr/>
        <a:lstStyle/>
        <a:p>
          <a:endParaRPr lang="en-US"/>
        </a:p>
      </dgm:t>
    </dgm:pt>
    <dgm:pt modelId="{A10D9176-87C6-4CE1-8BB0-DFAA8E7E7972}" type="sibTrans" cxnId="{217E328B-0208-4FF5-8521-EE484D8BBDCE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2274CF6-DCDD-46C0-967A-D44CBA61F23D}">
      <dgm:prSet/>
      <dgm:spPr>
        <a:ln>
          <a:solidFill>
            <a:schemeClr val="accent2"/>
          </a:solidFill>
        </a:ln>
      </dgm:spPr>
      <dgm:t>
        <a:bodyPr/>
        <a:lstStyle/>
        <a:p>
          <a:r>
            <a:rPr lang="es-MX" b="1"/>
            <a:t>Cuenta corriente</a:t>
          </a:r>
          <a:endParaRPr lang="en-US" b="1" dirty="0"/>
        </a:p>
      </dgm:t>
    </dgm:pt>
    <dgm:pt modelId="{6D6E4C9D-79A7-452E-BE94-CBBD39BBBB62}" type="parTrans" cxnId="{FA51C87A-188E-4BD7-9696-695152B6B785}">
      <dgm:prSet/>
      <dgm:spPr/>
      <dgm:t>
        <a:bodyPr/>
        <a:lstStyle/>
        <a:p>
          <a:endParaRPr lang="en-US"/>
        </a:p>
      </dgm:t>
    </dgm:pt>
    <dgm:pt modelId="{8C3466CE-5E86-42DB-BE66-16A933C3316B}" type="sibTrans" cxnId="{FA51C87A-188E-4BD7-9696-695152B6B785}">
      <dgm:prSet/>
      <dgm:spPr/>
      <dgm:t>
        <a:bodyPr/>
        <a:lstStyle/>
        <a:p>
          <a:endParaRPr lang="en-US"/>
        </a:p>
      </dgm:t>
    </dgm:pt>
    <dgm:pt modelId="{AAA21754-52D7-4655-96B2-916548816DB9}" type="pres">
      <dgm:prSet presAssocID="{751B40F7-D473-4813-B82E-D1AC4A42CB76}" presName="Name0" presStyleCnt="0">
        <dgm:presLayoutVars>
          <dgm:dir/>
          <dgm:resizeHandles val="exact"/>
        </dgm:presLayoutVars>
      </dgm:prSet>
      <dgm:spPr/>
    </dgm:pt>
    <dgm:pt modelId="{45D2CC12-F181-4385-9A78-42C0828232BA}" type="pres">
      <dgm:prSet presAssocID="{D50AD063-29CE-4054-A96A-899C7851CEEF}" presName="node" presStyleLbl="node1" presStyleIdx="0" presStyleCnt="7">
        <dgm:presLayoutVars>
          <dgm:bulletEnabled val="1"/>
        </dgm:presLayoutVars>
      </dgm:prSet>
      <dgm:spPr/>
    </dgm:pt>
    <dgm:pt modelId="{F8845F3A-2961-4A79-8718-934B9A418C43}" type="pres">
      <dgm:prSet presAssocID="{4939C181-4FB1-446F-9416-A8440A484603}" presName="sibTrans" presStyleLbl="sibTrans1D1" presStyleIdx="0" presStyleCnt="6"/>
      <dgm:spPr/>
    </dgm:pt>
    <dgm:pt modelId="{C47DB851-2973-4A8C-9D66-DB1EAFEC6842}" type="pres">
      <dgm:prSet presAssocID="{4939C181-4FB1-446F-9416-A8440A484603}" presName="connectorText" presStyleLbl="sibTrans1D1" presStyleIdx="0" presStyleCnt="6"/>
      <dgm:spPr/>
    </dgm:pt>
    <dgm:pt modelId="{BB81F42F-E020-4C10-A914-ABC294770195}" type="pres">
      <dgm:prSet presAssocID="{0704465B-3FB1-4D42-B7C0-2B69C4CD0435}" presName="node" presStyleLbl="node1" presStyleIdx="1" presStyleCnt="7">
        <dgm:presLayoutVars>
          <dgm:bulletEnabled val="1"/>
        </dgm:presLayoutVars>
      </dgm:prSet>
      <dgm:spPr/>
    </dgm:pt>
    <dgm:pt modelId="{A80E6B0E-40D7-4F38-A049-C2CD31FBAB0C}" type="pres">
      <dgm:prSet presAssocID="{529799AF-E320-40F4-B7C8-CDA253689B17}" presName="sibTrans" presStyleLbl="sibTrans1D1" presStyleIdx="1" presStyleCnt="6"/>
      <dgm:spPr/>
    </dgm:pt>
    <dgm:pt modelId="{420BF9B9-2446-41CC-8867-7E2AC9E53776}" type="pres">
      <dgm:prSet presAssocID="{529799AF-E320-40F4-B7C8-CDA253689B17}" presName="connectorText" presStyleLbl="sibTrans1D1" presStyleIdx="1" presStyleCnt="6"/>
      <dgm:spPr/>
    </dgm:pt>
    <dgm:pt modelId="{7FDC1319-1A58-4E52-A445-6554AB584D72}" type="pres">
      <dgm:prSet presAssocID="{AF48096D-06F6-45DB-B306-D8EE900A67CA}" presName="node" presStyleLbl="node1" presStyleIdx="2" presStyleCnt="7">
        <dgm:presLayoutVars>
          <dgm:bulletEnabled val="1"/>
        </dgm:presLayoutVars>
      </dgm:prSet>
      <dgm:spPr/>
    </dgm:pt>
    <dgm:pt modelId="{D0A5583F-9FDF-4ECB-B91A-867E9CB5969B}" type="pres">
      <dgm:prSet presAssocID="{CCF4F30E-6C78-4DA6-80EC-39F4694A7F66}" presName="sibTrans" presStyleLbl="sibTrans1D1" presStyleIdx="2" presStyleCnt="6"/>
      <dgm:spPr/>
    </dgm:pt>
    <dgm:pt modelId="{1464CE11-C285-4C9F-925D-F21C28CF43C2}" type="pres">
      <dgm:prSet presAssocID="{CCF4F30E-6C78-4DA6-80EC-39F4694A7F66}" presName="connectorText" presStyleLbl="sibTrans1D1" presStyleIdx="2" presStyleCnt="6"/>
      <dgm:spPr/>
    </dgm:pt>
    <dgm:pt modelId="{0761203B-4DB0-463C-AB47-C3483B31C46A}" type="pres">
      <dgm:prSet presAssocID="{293B3F60-37EB-4591-9AFB-A7213A0EB554}" presName="node" presStyleLbl="node1" presStyleIdx="3" presStyleCnt="7">
        <dgm:presLayoutVars>
          <dgm:bulletEnabled val="1"/>
        </dgm:presLayoutVars>
      </dgm:prSet>
      <dgm:spPr/>
    </dgm:pt>
    <dgm:pt modelId="{4EB62BBB-3D7C-4F2B-A23B-7C80CFC6B687}" type="pres">
      <dgm:prSet presAssocID="{24626B49-1759-41A0-B3CA-A2D99864B139}" presName="sibTrans" presStyleLbl="sibTrans1D1" presStyleIdx="3" presStyleCnt="6"/>
      <dgm:spPr/>
    </dgm:pt>
    <dgm:pt modelId="{C9CADA72-CB36-46C5-856D-5EE7469693C1}" type="pres">
      <dgm:prSet presAssocID="{24626B49-1759-41A0-B3CA-A2D99864B139}" presName="connectorText" presStyleLbl="sibTrans1D1" presStyleIdx="3" presStyleCnt="6"/>
      <dgm:spPr/>
    </dgm:pt>
    <dgm:pt modelId="{C450D6F3-848F-48B7-9378-6B7FCED4288D}" type="pres">
      <dgm:prSet presAssocID="{8B2070C0-40A5-4429-8755-4A5F980FAB29}" presName="node" presStyleLbl="node1" presStyleIdx="4" presStyleCnt="7">
        <dgm:presLayoutVars>
          <dgm:bulletEnabled val="1"/>
        </dgm:presLayoutVars>
      </dgm:prSet>
      <dgm:spPr/>
    </dgm:pt>
    <dgm:pt modelId="{84666834-92F0-4B41-9108-D3BD7E52729E}" type="pres">
      <dgm:prSet presAssocID="{772C6BB9-B954-48CC-A231-3413DB91ABDE}" presName="sibTrans" presStyleLbl="sibTrans1D1" presStyleIdx="4" presStyleCnt="6"/>
      <dgm:spPr/>
    </dgm:pt>
    <dgm:pt modelId="{890E4F6D-A346-432B-B468-D050C7363DFE}" type="pres">
      <dgm:prSet presAssocID="{772C6BB9-B954-48CC-A231-3413DB91ABDE}" presName="connectorText" presStyleLbl="sibTrans1D1" presStyleIdx="4" presStyleCnt="6"/>
      <dgm:spPr/>
    </dgm:pt>
    <dgm:pt modelId="{3A8105F1-C21D-4279-B730-6776594AF3F4}" type="pres">
      <dgm:prSet presAssocID="{AE355989-3A43-4E82-A7E2-8F01E6D51213}" presName="node" presStyleLbl="node1" presStyleIdx="5" presStyleCnt="7">
        <dgm:presLayoutVars>
          <dgm:bulletEnabled val="1"/>
        </dgm:presLayoutVars>
      </dgm:prSet>
      <dgm:spPr/>
    </dgm:pt>
    <dgm:pt modelId="{B67B17C9-0E88-4B2D-B37E-685EA938F5A0}" type="pres">
      <dgm:prSet presAssocID="{A10D9176-87C6-4CE1-8BB0-DFAA8E7E7972}" presName="sibTrans" presStyleLbl="sibTrans1D1" presStyleIdx="5" presStyleCnt="6"/>
      <dgm:spPr/>
    </dgm:pt>
    <dgm:pt modelId="{83131841-907F-43E8-A815-A42DA8B45387}" type="pres">
      <dgm:prSet presAssocID="{A10D9176-87C6-4CE1-8BB0-DFAA8E7E7972}" presName="connectorText" presStyleLbl="sibTrans1D1" presStyleIdx="5" presStyleCnt="6"/>
      <dgm:spPr/>
    </dgm:pt>
    <dgm:pt modelId="{3AB63457-8B8A-4869-90AF-E09E1EFD8F93}" type="pres">
      <dgm:prSet presAssocID="{A2274CF6-DCDD-46C0-967A-D44CBA61F23D}" presName="node" presStyleLbl="node1" presStyleIdx="6" presStyleCnt="7">
        <dgm:presLayoutVars>
          <dgm:bulletEnabled val="1"/>
        </dgm:presLayoutVars>
      </dgm:prSet>
      <dgm:spPr/>
    </dgm:pt>
  </dgm:ptLst>
  <dgm:cxnLst>
    <dgm:cxn modelId="{9AE12A10-6613-48FA-A708-2CCDFB92C1F3}" type="presOf" srcId="{D50AD063-29CE-4054-A96A-899C7851CEEF}" destId="{45D2CC12-F181-4385-9A78-42C0828232BA}" srcOrd="0" destOrd="0" presId="urn:microsoft.com/office/officeart/2005/8/layout/bProcess3"/>
    <dgm:cxn modelId="{AA82E224-D688-4056-ABFB-225CC533A8AD}" srcId="{751B40F7-D473-4813-B82E-D1AC4A42CB76}" destId="{0704465B-3FB1-4D42-B7C0-2B69C4CD0435}" srcOrd="1" destOrd="0" parTransId="{29454EDF-654D-46A4-96DC-F83550B2BDE1}" sibTransId="{529799AF-E320-40F4-B7C8-CDA253689B17}"/>
    <dgm:cxn modelId="{29AC122B-161D-49A8-8F6F-CB5AE088620B}" type="presOf" srcId="{24626B49-1759-41A0-B3CA-A2D99864B139}" destId="{4EB62BBB-3D7C-4F2B-A23B-7C80CFC6B687}" srcOrd="0" destOrd="0" presId="urn:microsoft.com/office/officeart/2005/8/layout/bProcess3"/>
    <dgm:cxn modelId="{9809D334-0638-47FB-9A86-4E302773A9E6}" type="presOf" srcId="{293B3F60-37EB-4591-9AFB-A7213A0EB554}" destId="{0761203B-4DB0-463C-AB47-C3483B31C46A}" srcOrd="0" destOrd="0" presId="urn:microsoft.com/office/officeart/2005/8/layout/bProcess3"/>
    <dgm:cxn modelId="{141D7766-B271-452A-AB30-23C87717B572}" type="presOf" srcId="{AE355989-3A43-4E82-A7E2-8F01E6D51213}" destId="{3A8105F1-C21D-4279-B730-6776594AF3F4}" srcOrd="0" destOrd="0" presId="urn:microsoft.com/office/officeart/2005/8/layout/bProcess3"/>
    <dgm:cxn modelId="{50677769-5905-48AA-8DF9-A310A1B06F8C}" type="presOf" srcId="{529799AF-E320-40F4-B7C8-CDA253689B17}" destId="{420BF9B9-2446-41CC-8867-7E2AC9E53776}" srcOrd="1" destOrd="0" presId="urn:microsoft.com/office/officeart/2005/8/layout/bProcess3"/>
    <dgm:cxn modelId="{94FFDE6D-F52C-4EA0-A3F1-5E1486099375}" srcId="{751B40F7-D473-4813-B82E-D1AC4A42CB76}" destId="{293B3F60-37EB-4591-9AFB-A7213A0EB554}" srcOrd="3" destOrd="0" parTransId="{85D84C31-96F1-4D6C-BAD5-297952C361B6}" sibTransId="{24626B49-1759-41A0-B3CA-A2D99864B139}"/>
    <dgm:cxn modelId="{B27C5852-1601-4173-947B-C7425E0ABB8B}" type="presOf" srcId="{A10D9176-87C6-4CE1-8BB0-DFAA8E7E7972}" destId="{83131841-907F-43E8-A815-A42DA8B45387}" srcOrd="1" destOrd="0" presId="urn:microsoft.com/office/officeart/2005/8/layout/bProcess3"/>
    <dgm:cxn modelId="{D8E9FF57-2E53-4367-AE0D-41A3E61E6892}" type="presOf" srcId="{4939C181-4FB1-446F-9416-A8440A484603}" destId="{C47DB851-2973-4A8C-9D66-DB1EAFEC6842}" srcOrd="1" destOrd="0" presId="urn:microsoft.com/office/officeart/2005/8/layout/bProcess3"/>
    <dgm:cxn modelId="{FA51C87A-188E-4BD7-9696-695152B6B785}" srcId="{751B40F7-D473-4813-B82E-D1AC4A42CB76}" destId="{A2274CF6-DCDD-46C0-967A-D44CBA61F23D}" srcOrd="6" destOrd="0" parTransId="{6D6E4C9D-79A7-452E-BE94-CBBD39BBBB62}" sibTransId="{8C3466CE-5E86-42DB-BE66-16A933C3316B}"/>
    <dgm:cxn modelId="{8F0DF87B-8BEF-449C-836D-5C1EFAFC5AC3}" type="presOf" srcId="{772C6BB9-B954-48CC-A231-3413DB91ABDE}" destId="{890E4F6D-A346-432B-B468-D050C7363DFE}" srcOrd="1" destOrd="0" presId="urn:microsoft.com/office/officeart/2005/8/layout/bProcess3"/>
    <dgm:cxn modelId="{A25B5A81-93A1-48A6-9CAB-7E4D255E9E9F}" type="presOf" srcId="{0704465B-3FB1-4D42-B7C0-2B69C4CD0435}" destId="{BB81F42F-E020-4C10-A914-ABC294770195}" srcOrd="0" destOrd="0" presId="urn:microsoft.com/office/officeart/2005/8/layout/bProcess3"/>
    <dgm:cxn modelId="{9B37518A-B6C3-4C67-A880-45935265D0D6}" type="presOf" srcId="{4939C181-4FB1-446F-9416-A8440A484603}" destId="{F8845F3A-2961-4A79-8718-934B9A418C43}" srcOrd="0" destOrd="0" presId="urn:microsoft.com/office/officeart/2005/8/layout/bProcess3"/>
    <dgm:cxn modelId="{217E328B-0208-4FF5-8521-EE484D8BBDCE}" srcId="{751B40F7-D473-4813-B82E-D1AC4A42CB76}" destId="{AE355989-3A43-4E82-A7E2-8F01E6D51213}" srcOrd="5" destOrd="0" parTransId="{A50440CB-0EED-4418-B612-7FE85799C811}" sibTransId="{A10D9176-87C6-4CE1-8BB0-DFAA8E7E7972}"/>
    <dgm:cxn modelId="{7A9D278C-56EE-49DC-BAC0-90FECE0E62DC}" srcId="{751B40F7-D473-4813-B82E-D1AC4A42CB76}" destId="{AF48096D-06F6-45DB-B306-D8EE900A67CA}" srcOrd="2" destOrd="0" parTransId="{76792335-CD23-4DCE-9B49-3B5F333F4C5E}" sibTransId="{CCF4F30E-6C78-4DA6-80EC-39F4694A7F66}"/>
    <dgm:cxn modelId="{C1B54094-D6B6-4C90-9316-AD634B3EB516}" type="presOf" srcId="{CCF4F30E-6C78-4DA6-80EC-39F4694A7F66}" destId="{D0A5583F-9FDF-4ECB-B91A-867E9CB5969B}" srcOrd="0" destOrd="0" presId="urn:microsoft.com/office/officeart/2005/8/layout/bProcess3"/>
    <dgm:cxn modelId="{560CEE98-3BE5-4412-A703-3B0160CE28BD}" srcId="{751B40F7-D473-4813-B82E-D1AC4A42CB76}" destId="{8B2070C0-40A5-4429-8755-4A5F980FAB29}" srcOrd="4" destOrd="0" parTransId="{21714D72-9F47-4E9D-9EDE-D650803D1813}" sibTransId="{772C6BB9-B954-48CC-A231-3413DB91ABDE}"/>
    <dgm:cxn modelId="{E694FB99-8C1E-44B3-984E-D1C69256742B}" type="presOf" srcId="{CCF4F30E-6C78-4DA6-80EC-39F4694A7F66}" destId="{1464CE11-C285-4C9F-925D-F21C28CF43C2}" srcOrd="1" destOrd="0" presId="urn:microsoft.com/office/officeart/2005/8/layout/bProcess3"/>
    <dgm:cxn modelId="{D4383FA5-2B41-41E2-A9E7-58C1DC9BC545}" type="presOf" srcId="{8B2070C0-40A5-4429-8755-4A5F980FAB29}" destId="{C450D6F3-848F-48B7-9378-6B7FCED4288D}" srcOrd="0" destOrd="0" presId="urn:microsoft.com/office/officeart/2005/8/layout/bProcess3"/>
    <dgm:cxn modelId="{4414D5A5-2C5E-498A-84B2-AF462AD076ED}" srcId="{751B40F7-D473-4813-B82E-D1AC4A42CB76}" destId="{D50AD063-29CE-4054-A96A-899C7851CEEF}" srcOrd="0" destOrd="0" parTransId="{1AF43CCF-22FD-4236-A0BF-FD29C3029F10}" sibTransId="{4939C181-4FB1-446F-9416-A8440A484603}"/>
    <dgm:cxn modelId="{4D7161A9-FD5D-467A-99A3-3F76B32B53EA}" type="presOf" srcId="{AF48096D-06F6-45DB-B306-D8EE900A67CA}" destId="{7FDC1319-1A58-4E52-A445-6554AB584D72}" srcOrd="0" destOrd="0" presId="urn:microsoft.com/office/officeart/2005/8/layout/bProcess3"/>
    <dgm:cxn modelId="{0F99BCB1-5925-4C65-B3EE-BC449E131D4F}" type="presOf" srcId="{A10D9176-87C6-4CE1-8BB0-DFAA8E7E7972}" destId="{B67B17C9-0E88-4B2D-B37E-685EA938F5A0}" srcOrd="0" destOrd="0" presId="urn:microsoft.com/office/officeart/2005/8/layout/bProcess3"/>
    <dgm:cxn modelId="{B8CBE1B2-F802-4BDA-92E9-06C573D6EEB6}" type="presOf" srcId="{751B40F7-D473-4813-B82E-D1AC4A42CB76}" destId="{AAA21754-52D7-4655-96B2-916548816DB9}" srcOrd="0" destOrd="0" presId="urn:microsoft.com/office/officeart/2005/8/layout/bProcess3"/>
    <dgm:cxn modelId="{5FDBBBB4-B6BF-424D-91CE-E0648C34326F}" type="presOf" srcId="{772C6BB9-B954-48CC-A231-3413DB91ABDE}" destId="{84666834-92F0-4B41-9108-D3BD7E52729E}" srcOrd="0" destOrd="0" presId="urn:microsoft.com/office/officeart/2005/8/layout/bProcess3"/>
    <dgm:cxn modelId="{1600FED5-A797-4BDC-87AC-CAFF58C64F0F}" type="presOf" srcId="{24626B49-1759-41A0-B3CA-A2D99864B139}" destId="{C9CADA72-CB36-46C5-856D-5EE7469693C1}" srcOrd="1" destOrd="0" presId="urn:microsoft.com/office/officeart/2005/8/layout/bProcess3"/>
    <dgm:cxn modelId="{72BE65F6-9F5E-4397-9EDD-C041758DA80F}" type="presOf" srcId="{A2274CF6-DCDD-46C0-967A-D44CBA61F23D}" destId="{3AB63457-8B8A-4869-90AF-E09E1EFD8F93}" srcOrd="0" destOrd="0" presId="urn:microsoft.com/office/officeart/2005/8/layout/bProcess3"/>
    <dgm:cxn modelId="{299BAFFF-3990-4336-9841-1EFF3EE7CD97}" type="presOf" srcId="{529799AF-E320-40F4-B7C8-CDA253689B17}" destId="{A80E6B0E-40D7-4F38-A049-C2CD31FBAB0C}" srcOrd="0" destOrd="0" presId="urn:microsoft.com/office/officeart/2005/8/layout/bProcess3"/>
    <dgm:cxn modelId="{D4A7A0DD-2934-45E8-A71B-7EB2BAA7C00F}" type="presParOf" srcId="{AAA21754-52D7-4655-96B2-916548816DB9}" destId="{45D2CC12-F181-4385-9A78-42C0828232BA}" srcOrd="0" destOrd="0" presId="urn:microsoft.com/office/officeart/2005/8/layout/bProcess3"/>
    <dgm:cxn modelId="{B129739A-A61E-4699-9134-AE5633310C49}" type="presParOf" srcId="{AAA21754-52D7-4655-96B2-916548816DB9}" destId="{F8845F3A-2961-4A79-8718-934B9A418C43}" srcOrd="1" destOrd="0" presId="urn:microsoft.com/office/officeart/2005/8/layout/bProcess3"/>
    <dgm:cxn modelId="{B8430D9E-7FE5-4FBC-BE50-4EC5FD7ADFBF}" type="presParOf" srcId="{F8845F3A-2961-4A79-8718-934B9A418C43}" destId="{C47DB851-2973-4A8C-9D66-DB1EAFEC6842}" srcOrd="0" destOrd="0" presId="urn:microsoft.com/office/officeart/2005/8/layout/bProcess3"/>
    <dgm:cxn modelId="{D5BAD094-6210-4A63-84E2-CBD875D5BCA4}" type="presParOf" srcId="{AAA21754-52D7-4655-96B2-916548816DB9}" destId="{BB81F42F-E020-4C10-A914-ABC294770195}" srcOrd="2" destOrd="0" presId="urn:microsoft.com/office/officeart/2005/8/layout/bProcess3"/>
    <dgm:cxn modelId="{068A74DF-AA03-4B8A-A47C-967014D124FE}" type="presParOf" srcId="{AAA21754-52D7-4655-96B2-916548816DB9}" destId="{A80E6B0E-40D7-4F38-A049-C2CD31FBAB0C}" srcOrd="3" destOrd="0" presId="urn:microsoft.com/office/officeart/2005/8/layout/bProcess3"/>
    <dgm:cxn modelId="{ACE47D5C-F7F9-4A69-9B18-91EDF85147C4}" type="presParOf" srcId="{A80E6B0E-40D7-4F38-A049-C2CD31FBAB0C}" destId="{420BF9B9-2446-41CC-8867-7E2AC9E53776}" srcOrd="0" destOrd="0" presId="urn:microsoft.com/office/officeart/2005/8/layout/bProcess3"/>
    <dgm:cxn modelId="{099180EB-867C-4F81-B4B2-3A68596D475D}" type="presParOf" srcId="{AAA21754-52D7-4655-96B2-916548816DB9}" destId="{7FDC1319-1A58-4E52-A445-6554AB584D72}" srcOrd="4" destOrd="0" presId="urn:microsoft.com/office/officeart/2005/8/layout/bProcess3"/>
    <dgm:cxn modelId="{457A1E00-7706-4A58-ADB9-63C49E8CD3B9}" type="presParOf" srcId="{AAA21754-52D7-4655-96B2-916548816DB9}" destId="{D0A5583F-9FDF-4ECB-B91A-867E9CB5969B}" srcOrd="5" destOrd="0" presId="urn:microsoft.com/office/officeart/2005/8/layout/bProcess3"/>
    <dgm:cxn modelId="{A89537FF-3837-4FFE-AFFD-D09B37FCDA86}" type="presParOf" srcId="{D0A5583F-9FDF-4ECB-B91A-867E9CB5969B}" destId="{1464CE11-C285-4C9F-925D-F21C28CF43C2}" srcOrd="0" destOrd="0" presId="urn:microsoft.com/office/officeart/2005/8/layout/bProcess3"/>
    <dgm:cxn modelId="{BF339AF4-DFC8-4CA7-929D-26072E0D603F}" type="presParOf" srcId="{AAA21754-52D7-4655-96B2-916548816DB9}" destId="{0761203B-4DB0-463C-AB47-C3483B31C46A}" srcOrd="6" destOrd="0" presId="urn:microsoft.com/office/officeart/2005/8/layout/bProcess3"/>
    <dgm:cxn modelId="{AA06706D-C5F0-44A8-BBBD-37B1ECB9BEF9}" type="presParOf" srcId="{AAA21754-52D7-4655-96B2-916548816DB9}" destId="{4EB62BBB-3D7C-4F2B-A23B-7C80CFC6B687}" srcOrd="7" destOrd="0" presId="urn:microsoft.com/office/officeart/2005/8/layout/bProcess3"/>
    <dgm:cxn modelId="{64C5444A-9562-490B-B86D-17A9973D31FB}" type="presParOf" srcId="{4EB62BBB-3D7C-4F2B-A23B-7C80CFC6B687}" destId="{C9CADA72-CB36-46C5-856D-5EE7469693C1}" srcOrd="0" destOrd="0" presId="urn:microsoft.com/office/officeart/2005/8/layout/bProcess3"/>
    <dgm:cxn modelId="{B34EF93C-FA99-40D4-88FE-3B9FD0527B5E}" type="presParOf" srcId="{AAA21754-52D7-4655-96B2-916548816DB9}" destId="{C450D6F3-848F-48B7-9378-6B7FCED4288D}" srcOrd="8" destOrd="0" presId="urn:microsoft.com/office/officeart/2005/8/layout/bProcess3"/>
    <dgm:cxn modelId="{0ADAE70B-968F-4041-A883-B9D230DAE779}" type="presParOf" srcId="{AAA21754-52D7-4655-96B2-916548816DB9}" destId="{84666834-92F0-4B41-9108-D3BD7E52729E}" srcOrd="9" destOrd="0" presId="urn:microsoft.com/office/officeart/2005/8/layout/bProcess3"/>
    <dgm:cxn modelId="{EC7CE826-2203-4DD5-B49B-51EE535C13D3}" type="presParOf" srcId="{84666834-92F0-4B41-9108-D3BD7E52729E}" destId="{890E4F6D-A346-432B-B468-D050C7363DFE}" srcOrd="0" destOrd="0" presId="urn:microsoft.com/office/officeart/2005/8/layout/bProcess3"/>
    <dgm:cxn modelId="{E4A4EB7D-8FAA-4B8B-85A0-0BC4662B038F}" type="presParOf" srcId="{AAA21754-52D7-4655-96B2-916548816DB9}" destId="{3A8105F1-C21D-4279-B730-6776594AF3F4}" srcOrd="10" destOrd="0" presId="urn:microsoft.com/office/officeart/2005/8/layout/bProcess3"/>
    <dgm:cxn modelId="{70C4EE8D-AC23-4241-A17C-DC8846A8DE5E}" type="presParOf" srcId="{AAA21754-52D7-4655-96B2-916548816DB9}" destId="{B67B17C9-0E88-4B2D-B37E-685EA938F5A0}" srcOrd="11" destOrd="0" presId="urn:microsoft.com/office/officeart/2005/8/layout/bProcess3"/>
    <dgm:cxn modelId="{AB19C4F9-B483-4D26-8401-520D1B4F36D1}" type="presParOf" srcId="{B67B17C9-0E88-4B2D-B37E-685EA938F5A0}" destId="{83131841-907F-43E8-A815-A42DA8B45387}" srcOrd="0" destOrd="0" presId="urn:microsoft.com/office/officeart/2005/8/layout/bProcess3"/>
    <dgm:cxn modelId="{17D204B4-29EC-4E09-9D02-7D588BFD709B}" type="presParOf" srcId="{AAA21754-52D7-4655-96B2-916548816DB9}" destId="{3AB63457-8B8A-4869-90AF-E09E1EFD8F93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F200CF-AD21-4A19-A03A-6194AC2E23C3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5CFD10-1A9C-4D5A-AD98-A7CCDBF8A4D0}">
      <dgm:prSet phldrT="[Texto]" phldr="0" custT="1"/>
      <dgm:spPr/>
      <dgm:t>
        <a:bodyPr/>
        <a:lstStyle/>
        <a:p>
          <a:r>
            <a:rPr lang="es-MX" sz="2400" b="1" dirty="0">
              <a:solidFill>
                <a:schemeClr val="tx1">
                  <a:lumMod val="95000"/>
                  <a:lumOff val="5000"/>
                </a:schemeClr>
              </a:solidFill>
            </a:rPr>
            <a:t>Migración y Aranceles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32EA8D4-D56A-4149-8C19-F44FD58E8DBF}" type="parTrans" cxnId="{4A8D1E63-AB8F-4B41-9EDC-737A8B75BE77}">
      <dgm:prSet/>
      <dgm:spPr/>
      <dgm:t>
        <a:bodyPr/>
        <a:lstStyle/>
        <a:p>
          <a:endParaRPr lang="en-US"/>
        </a:p>
      </dgm:t>
    </dgm:pt>
    <dgm:pt modelId="{04440B76-187E-4390-9538-591B0893A86E}" type="sibTrans" cxnId="{4A8D1E63-AB8F-4B41-9EDC-737A8B75BE77}">
      <dgm:prSet/>
      <dgm:spPr/>
      <dgm:t>
        <a:bodyPr/>
        <a:lstStyle/>
        <a:p>
          <a:endParaRPr lang="en-US"/>
        </a:p>
      </dgm:t>
    </dgm:pt>
    <dgm:pt modelId="{59AF3B21-E950-40D3-A2DA-C7FBD01DEBCE}">
      <dgm:prSet phldrT="[Texto]" phldr="0" custT="1"/>
      <dgm:spPr/>
      <dgm:t>
        <a:bodyPr/>
        <a:lstStyle/>
        <a:p>
          <a:r>
            <a:rPr lang="es-ES" sz="2400" b="1" dirty="0">
              <a:solidFill>
                <a:schemeClr val="tx1">
                  <a:lumMod val="95000"/>
                  <a:lumOff val="5000"/>
                </a:schemeClr>
              </a:solidFill>
            </a:rPr>
            <a:t>Reforma judicial seguridad y gobernanza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8E02FF86-487E-4696-BD67-300AAD6D0F2A}" type="parTrans" cxnId="{DB3ED141-7EE0-4BA7-93A6-9E4EF95AF69B}">
      <dgm:prSet/>
      <dgm:spPr/>
      <dgm:t>
        <a:bodyPr/>
        <a:lstStyle/>
        <a:p>
          <a:endParaRPr lang="en-US"/>
        </a:p>
      </dgm:t>
    </dgm:pt>
    <dgm:pt modelId="{4AA547A9-FC48-45BB-8EF7-31FA5F0A0F59}" type="sibTrans" cxnId="{DB3ED141-7EE0-4BA7-93A6-9E4EF95AF69B}">
      <dgm:prSet/>
      <dgm:spPr/>
      <dgm:t>
        <a:bodyPr/>
        <a:lstStyle/>
        <a:p>
          <a:endParaRPr lang="en-US"/>
        </a:p>
      </dgm:t>
    </dgm:pt>
    <dgm:pt modelId="{C09F0D18-AC47-47E3-A0FE-206F1247A0C7}">
      <dgm:prSet phldrT="[Texto]" phldr="0" custT="1"/>
      <dgm:spPr/>
      <dgm:t>
        <a:bodyPr/>
        <a:lstStyle/>
        <a:p>
          <a:r>
            <a:rPr lang="es-MX" sz="2400" b="1">
              <a:solidFill>
                <a:schemeClr val="tx1">
                  <a:lumMod val="95000"/>
                  <a:lumOff val="5000"/>
                </a:schemeClr>
              </a:solidFill>
            </a:rPr>
            <a:t>Energía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8A9BA2D-C3EA-4BB5-A8E5-4630EBDE815C}" type="parTrans" cxnId="{7A393537-6BB7-42D1-BCAC-AE7ECA0CB3BE}">
      <dgm:prSet/>
      <dgm:spPr/>
      <dgm:t>
        <a:bodyPr/>
        <a:lstStyle/>
        <a:p>
          <a:endParaRPr lang="en-US"/>
        </a:p>
      </dgm:t>
    </dgm:pt>
    <dgm:pt modelId="{5FE96F89-72E1-4F36-8384-BCC6A8DCF834}" type="sibTrans" cxnId="{7A393537-6BB7-42D1-BCAC-AE7ECA0CB3BE}">
      <dgm:prSet/>
      <dgm:spPr/>
      <dgm:t>
        <a:bodyPr/>
        <a:lstStyle/>
        <a:p>
          <a:endParaRPr lang="en-US"/>
        </a:p>
      </dgm:t>
    </dgm:pt>
    <dgm:pt modelId="{9FB07ABE-28F6-466E-9B4C-E47F91316099}">
      <dgm:prSet phldrT="[Texto]" phldr="0" custT="1"/>
      <dgm:spPr/>
      <dgm:t>
        <a:bodyPr/>
        <a:lstStyle/>
        <a:p>
          <a:r>
            <a:rPr lang="es-MX" sz="2400" b="1" dirty="0">
              <a:solidFill>
                <a:schemeClr val="tx1">
                  <a:lumMod val="95000"/>
                  <a:lumOff val="5000"/>
                </a:schemeClr>
              </a:solidFill>
            </a:rPr>
            <a:t>Empleo y Productividad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4FBC433-30C7-4200-8659-C058ACB59765}" type="parTrans" cxnId="{5D07A02B-2BCE-434C-8419-ECC9BA1FAD0D}">
      <dgm:prSet/>
      <dgm:spPr/>
      <dgm:t>
        <a:bodyPr/>
        <a:lstStyle/>
        <a:p>
          <a:endParaRPr lang="en-US"/>
        </a:p>
      </dgm:t>
    </dgm:pt>
    <dgm:pt modelId="{4120D5DC-DD44-4ED3-AF0A-0BE99D0418ED}" type="sibTrans" cxnId="{5D07A02B-2BCE-434C-8419-ECC9BA1FAD0D}">
      <dgm:prSet/>
      <dgm:spPr/>
      <dgm:t>
        <a:bodyPr/>
        <a:lstStyle/>
        <a:p>
          <a:endParaRPr lang="en-US"/>
        </a:p>
      </dgm:t>
    </dgm:pt>
    <dgm:pt modelId="{B5F47EE0-9D6E-4EE1-94B4-A4A936E2EB89}">
      <dgm:prSet phldrT="[Texto]" phldr="0" custT="1"/>
      <dgm:spPr/>
      <dgm:t>
        <a:bodyPr/>
        <a:lstStyle/>
        <a:p>
          <a:r>
            <a:rPr lang="es-MX" sz="2400" b="1">
              <a:solidFill>
                <a:schemeClr val="tx1">
                  <a:lumMod val="95000"/>
                  <a:lumOff val="5000"/>
                </a:schemeClr>
              </a:solidFill>
            </a:rPr>
            <a:t>Inversión</a:t>
          </a:r>
          <a:endParaRPr lang="en-US" sz="2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835717F-1EF6-4CD7-8624-4F48BCDB08BF}" type="parTrans" cxnId="{3E013460-2681-48A4-839A-33C82171EB4E}">
      <dgm:prSet/>
      <dgm:spPr/>
      <dgm:t>
        <a:bodyPr/>
        <a:lstStyle/>
        <a:p>
          <a:endParaRPr lang="en-US"/>
        </a:p>
      </dgm:t>
    </dgm:pt>
    <dgm:pt modelId="{0A01A6D2-341C-47A9-B080-A7AAA6C6D3DB}" type="sibTrans" cxnId="{3E013460-2681-48A4-839A-33C82171EB4E}">
      <dgm:prSet/>
      <dgm:spPr/>
      <dgm:t>
        <a:bodyPr/>
        <a:lstStyle/>
        <a:p>
          <a:endParaRPr lang="en-US"/>
        </a:p>
      </dgm:t>
    </dgm:pt>
    <dgm:pt modelId="{B8A825A7-0FEC-48B7-A42E-3B5565586F95}">
      <dgm:prSet phldrT="[Texto]" phldr="0"/>
      <dgm:spPr/>
      <dgm:t>
        <a:bodyPr/>
        <a:lstStyle/>
        <a:p>
          <a:r>
            <a:rPr lang="es-ES" b="1" dirty="0">
              <a:solidFill>
                <a:schemeClr val="tx1">
                  <a:lumMod val="95000"/>
                  <a:lumOff val="5000"/>
                </a:schemeClr>
              </a:solidFill>
            </a:rPr>
            <a:t>Sistema financiera y declaración de los carteles como organizaciones terrorista</a:t>
          </a:r>
          <a:endParaRPr lang="en-US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7434AC1-A3F0-437B-9EEB-788A6B5C7C55}" type="parTrans" cxnId="{8184EF09-B473-4D48-BA8B-81A3C6884131}">
      <dgm:prSet/>
      <dgm:spPr/>
      <dgm:t>
        <a:bodyPr/>
        <a:lstStyle/>
        <a:p>
          <a:endParaRPr lang="en-US"/>
        </a:p>
      </dgm:t>
    </dgm:pt>
    <dgm:pt modelId="{C14D426B-9808-46DA-9128-6B20F582C4FC}" type="sibTrans" cxnId="{8184EF09-B473-4D48-BA8B-81A3C6884131}">
      <dgm:prSet/>
      <dgm:spPr/>
      <dgm:t>
        <a:bodyPr/>
        <a:lstStyle/>
        <a:p>
          <a:endParaRPr lang="en-US"/>
        </a:p>
      </dgm:t>
    </dgm:pt>
    <dgm:pt modelId="{29A6EE11-0A1B-47E0-BC21-478DDE34FD77}" type="pres">
      <dgm:prSet presAssocID="{78F200CF-AD21-4A19-A03A-6194AC2E23C3}" presName="diagram" presStyleCnt="0">
        <dgm:presLayoutVars>
          <dgm:dir/>
          <dgm:resizeHandles val="exact"/>
        </dgm:presLayoutVars>
      </dgm:prSet>
      <dgm:spPr/>
    </dgm:pt>
    <dgm:pt modelId="{2A47CC86-7598-4628-8B06-9AE29394096C}" type="pres">
      <dgm:prSet presAssocID="{B65CFD10-1A9C-4D5A-AD98-A7CCDBF8A4D0}" presName="node" presStyleLbl="node1" presStyleIdx="0" presStyleCnt="6" custLinFactNeighborX="1261" custLinFactNeighborY="526">
        <dgm:presLayoutVars>
          <dgm:bulletEnabled val="1"/>
        </dgm:presLayoutVars>
      </dgm:prSet>
      <dgm:spPr/>
    </dgm:pt>
    <dgm:pt modelId="{9ED79F58-9B44-4458-81D4-F9903D64C606}" type="pres">
      <dgm:prSet presAssocID="{04440B76-187E-4390-9538-591B0893A86E}" presName="sibTrans" presStyleCnt="0"/>
      <dgm:spPr/>
    </dgm:pt>
    <dgm:pt modelId="{86C778E1-ACCD-4E18-AC99-C22F18634F60}" type="pres">
      <dgm:prSet presAssocID="{59AF3B21-E950-40D3-A2DA-C7FBD01DEBCE}" presName="node" presStyleLbl="node1" presStyleIdx="1" presStyleCnt="6" custLinFactNeighborX="-4415">
        <dgm:presLayoutVars>
          <dgm:bulletEnabled val="1"/>
        </dgm:presLayoutVars>
      </dgm:prSet>
      <dgm:spPr/>
    </dgm:pt>
    <dgm:pt modelId="{8FB4845B-88C0-488E-85C2-E44121F9757C}" type="pres">
      <dgm:prSet presAssocID="{4AA547A9-FC48-45BB-8EF7-31FA5F0A0F59}" presName="sibTrans" presStyleCnt="0"/>
      <dgm:spPr/>
    </dgm:pt>
    <dgm:pt modelId="{A669D006-0DA6-400E-9AE7-7A3C84A45A68}" type="pres">
      <dgm:prSet presAssocID="{C09F0D18-AC47-47E3-A0FE-206F1247A0C7}" presName="node" presStyleLbl="node1" presStyleIdx="2" presStyleCnt="6" custLinFactX="-100000" custLinFactY="22462" custLinFactNeighborX="-126739" custLinFactNeighborY="100000">
        <dgm:presLayoutVars>
          <dgm:bulletEnabled val="1"/>
        </dgm:presLayoutVars>
      </dgm:prSet>
      <dgm:spPr/>
    </dgm:pt>
    <dgm:pt modelId="{D4F1120D-20DD-4C58-BD32-F70CFEE8648C}" type="pres">
      <dgm:prSet presAssocID="{5FE96F89-72E1-4F36-8384-BCC6A8DCF834}" presName="sibTrans" presStyleCnt="0"/>
      <dgm:spPr/>
    </dgm:pt>
    <dgm:pt modelId="{534EEA94-C545-4C3C-8425-94FFD3E0C151}" type="pres">
      <dgm:prSet presAssocID="{9FB07ABE-28F6-466E-9B4C-E47F91316099}" presName="node" presStyleLbl="node1" presStyleIdx="3" presStyleCnt="6" custLinFactX="6216" custLinFactNeighborX="100000" custLinFactNeighborY="8409">
        <dgm:presLayoutVars>
          <dgm:bulletEnabled val="1"/>
        </dgm:presLayoutVars>
      </dgm:prSet>
      <dgm:spPr/>
    </dgm:pt>
    <dgm:pt modelId="{4F933820-BC67-46B1-92C5-49141E2A566B}" type="pres">
      <dgm:prSet presAssocID="{4120D5DC-DD44-4ED3-AF0A-0BE99D0418ED}" presName="sibTrans" presStyleCnt="0"/>
      <dgm:spPr/>
    </dgm:pt>
    <dgm:pt modelId="{07F441E7-42BA-48A0-BCCD-4950734CD88A}" type="pres">
      <dgm:prSet presAssocID="{B5F47EE0-9D6E-4EE1-94B4-A4A936E2EB89}" presName="node" presStyleLbl="node1" presStyleIdx="4" presStyleCnt="6" custLinFactX="1202" custLinFactNeighborX="100000" custLinFactNeighborY="4730">
        <dgm:presLayoutVars>
          <dgm:bulletEnabled val="1"/>
        </dgm:presLayoutVars>
      </dgm:prSet>
      <dgm:spPr/>
    </dgm:pt>
    <dgm:pt modelId="{3B781ED6-5254-4716-930A-02016012705B}" type="pres">
      <dgm:prSet presAssocID="{0A01A6D2-341C-47A9-B080-A7AAA6C6D3DB}" presName="sibTrans" presStyleCnt="0"/>
      <dgm:spPr/>
    </dgm:pt>
    <dgm:pt modelId="{F87F1266-29E1-4118-AE17-1AC0EBB05DC3}" type="pres">
      <dgm:prSet presAssocID="{B8A825A7-0FEC-48B7-A42E-3B5565586F95}" presName="node" presStyleLbl="node1" presStyleIdx="5" presStyleCnt="6" custLinFactY="-15882" custLinFactNeighborX="-8798" custLinFactNeighborY="-100000">
        <dgm:presLayoutVars>
          <dgm:bulletEnabled val="1"/>
        </dgm:presLayoutVars>
      </dgm:prSet>
      <dgm:spPr/>
    </dgm:pt>
  </dgm:ptLst>
  <dgm:cxnLst>
    <dgm:cxn modelId="{8184EF09-B473-4D48-BA8B-81A3C6884131}" srcId="{78F200CF-AD21-4A19-A03A-6194AC2E23C3}" destId="{B8A825A7-0FEC-48B7-A42E-3B5565586F95}" srcOrd="5" destOrd="0" parTransId="{77434AC1-A3F0-437B-9EEB-788A6B5C7C55}" sibTransId="{C14D426B-9808-46DA-9128-6B20F582C4FC}"/>
    <dgm:cxn modelId="{60457A10-91A0-4FBB-B4FC-96519E0BAC4E}" type="presOf" srcId="{78F200CF-AD21-4A19-A03A-6194AC2E23C3}" destId="{29A6EE11-0A1B-47E0-BC21-478DDE34FD77}" srcOrd="0" destOrd="0" presId="urn:microsoft.com/office/officeart/2005/8/layout/default"/>
    <dgm:cxn modelId="{74158E21-408F-4EA9-B2BB-422F22A0D102}" type="presOf" srcId="{B65CFD10-1A9C-4D5A-AD98-A7CCDBF8A4D0}" destId="{2A47CC86-7598-4628-8B06-9AE29394096C}" srcOrd="0" destOrd="0" presId="urn:microsoft.com/office/officeart/2005/8/layout/default"/>
    <dgm:cxn modelId="{5D07A02B-2BCE-434C-8419-ECC9BA1FAD0D}" srcId="{78F200CF-AD21-4A19-A03A-6194AC2E23C3}" destId="{9FB07ABE-28F6-466E-9B4C-E47F91316099}" srcOrd="3" destOrd="0" parTransId="{74FBC433-30C7-4200-8659-C058ACB59765}" sibTransId="{4120D5DC-DD44-4ED3-AF0A-0BE99D0418ED}"/>
    <dgm:cxn modelId="{7A393537-6BB7-42D1-BCAC-AE7ECA0CB3BE}" srcId="{78F200CF-AD21-4A19-A03A-6194AC2E23C3}" destId="{C09F0D18-AC47-47E3-A0FE-206F1247A0C7}" srcOrd="2" destOrd="0" parTransId="{08A9BA2D-C3EA-4BB5-A8E5-4630EBDE815C}" sibTransId="{5FE96F89-72E1-4F36-8384-BCC6A8DCF834}"/>
    <dgm:cxn modelId="{3E013460-2681-48A4-839A-33C82171EB4E}" srcId="{78F200CF-AD21-4A19-A03A-6194AC2E23C3}" destId="{B5F47EE0-9D6E-4EE1-94B4-A4A936E2EB89}" srcOrd="4" destOrd="0" parTransId="{A835717F-1EF6-4CD7-8624-4F48BCDB08BF}" sibTransId="{0A01A6D2-341C-47A9-B080-A7AAA6C6D3DB}"/>
    <dgm:cxn modelId="{DB3ED141-7EE0-4BA7-93A6-9E4EF95AF69B}" srcId="{78F200CF-AD21-4A19-A03A-6194AC2E23C3}" destId="{59AF3B21-E950-40D3-A2DA-C7FBD01DEBCE}" srcOrd="1" destOrd="0" parTransId="{8E02FF86-487E-4696-BD67-300AAD6D0F2A}" sibTransId="{4AA547A9-FC48-45BB-8EF7-31FA5F0A0F59}"/>
    <dgm:cxn modelId="{4A8D1E63-AB8F-4B41-9EDC-737A8B75BE77}" srcId="{78F200CF-AD21-4A19-A03A-6194AC2E23C3}" destId="{B65CFD10-1A9C-4D5A-AD98-A7CCDBF8A4D0}" srcOrd="0" destOrd="0" parTransId="{C32EA8D4-D56A-4149-8C19-F44FD58E8DBF}" sibTransId="{04440B76-187E-4390-9538-591B0893A86E}"/>
    <dgm:cxn modelId="{93CF8F6E-667F-4AE9-88C0-174373DE6A3B}" type="presOf" srcId="{9FB07ABE-28F6-466E-9B4C-E47F91316099}" destId="{534EEA94-C545-4C3C-8425-94FFD3E0C151}" srcOrd="0" destOrd="0" presId="urn:microsoft.com/office/officeart/2005/8/layout/default"/>
    <dgm:cxn modelId="{E6206AC1-D303-4284-8FF2-A7C18FC24928}" type="presOf" srcId="{C09F0D18-AC47-47E3-A0FE-206F1247A0C7}" destId="{A669D006-0DA6-400E-9AE7-7A3C84A45A68}" srcOrd="0" destOrd="0" presId="urn:microsoft.com/office/officeart/2005/8/layout/default"/>
    <dgm:cxn modelId="{DE30C1E2-CDEE-45B0-9B63-B3CB34EE0849}" type="presOf" srcId="{B5F47EE0-9D6E-4EE1-94B4-A4A936E2EB89}" destId="{07F441E7-42BA-48A0-BCCD-4950734CD88A}" srcOrd="0" destOrd="0" presId="urn:microsoft.com/office/officeart/2005/8/layout/default"/>
    <dgm:cxn modelId="{CB8A2AEE-FDDB-46BA-9031-775FE2654448}" type="presOf" srcId="{59AF3B21-E950-40D3-A2DA-C7FBD01DEBCE}" destId="{86C778E1-ACCD-4E18-AC99-C22F18634F60}" srcOrd="0" destOrd="0" presId="urn:microsoft.com/office/officeart/2005/8/layout/default"/>
    <dgm:cxn modelId="{71E8CEFC-7930-4B53-A1A5-674D4CB44C9F}" type="presOf" srcId="{B8A825A7-0FEC-48B7-A42E-3B5565586F95}" destId="{F87F1266-29E1-4118-AE17-1AC0EBB05DC3}" srcOrd="0" destOrd="0" presId="urn:microsoft.com/office/officeart/2005/8/layout/default"/>
    <dgm:cxn modelId="{BAD566D6-2C86-4ABB-B383-1D31E8ED3C80}" type="presParOf" srcId="{29A6EE11-0A1B-47E0-BC21-478DDE34FD77}" destId="{2A47CC86-7598-4628-8B06-9AE29394096C}" srcOrd="0" destOrd="0" presId="urn:microsoft.com/office/officeart/2005/8/layout/default"/>
    <dgm:cxn modelId="{D6249018-17CD-4560-AA7B-475840C3532A}" type="presParOf" srcId="{29A6EE11-0A1B-47E0-BC21-478DDE34FD77}" destId="{9ED79F58-9B44-4458-81D4-F9903D64C606}" srcOrd="1" destOrd="0" presId="urn:microsoft.com/office/officeart/2005/8/layout/default"/>
    <dgm:cxn modelId="{B51F1ABF-E031-4769-9166-58C638E8E083}" type="presParOf" srcId="{29A6EE11-0A1B-47E0-BC21-478DDE34FD77}" destId="{86C778E1-ACCD-4E18-AC99-C22F18634F60}" srcOrd="2" destOrd="0" presId="urn:microsoft.com/office/officeart/2005/8/layout/default"/>
    <dgm:cxn modelId="{4C32792D-DEB6-4766-9724-19E6298279BA}" type="presParOf" srcId="{29A6EE11-0A1B-47E0-BC21-478DDE34FD77}" destId="{8FB4845B-88C0-488E-85C2-E44121F9757C}" srcOrd="3" destOrd="0" presId="urn:microsoft.com/office/officeart/2005/8/layout/default"/>
    <dgm:cxn modelId="{DEDA64CD-AF24-4E81-B5AB-C3B281C60806}" type="presParOf" srcId="{29A6EE11-0A1B-47E0-BC21-478DDE34FD77}" destId="{A669D006-0DA6-400E-9AE7-7A3C84A45A68}" srcOrd="4" destOrd="0" presId="urn:microsoft.com/office/officeart/2005/8/layout/default"/>
    <dgm:cxn modelId="{C55424CB-C828-4847-BB10-2B1062848D13}" type="presParOf" srcId="{29A6EE11-0A1B-47E0-BC21-478DDE34FD77}" destId="{D4F1120D-20DD-4C58-BD32-F70CFEE8648C}" srcOrd="5" destOrd="0" presId="urn:microsoft.com/office/officeart/2005/8/layout/default"/>
    <dgm:cxn modelId="{90C65312-635F-4059-BC0A-0E0362437D3E}" type="presParOf" srcId="{29A6EE11-0A1B-47E0-BC21-478DDE34FD77}" destId="{534EEA94-C545-4C3C-8425-94FFD3E0C151}" srcOrd="6" destOrd="0" presId="urn:microsoft.com/office/officeart/2005/8/layout/default"/>
    <dgm:cxn modelId="{3C6D45C0-2971-465D-841E-0B5A71B974E8}" type="presParOf" srcId="{29A6EE11-0A1B-47E0-BC21-478DDE34FD77}" destId="{4F933820-BC67-46B1-92C5-49141E2A566B}" srcOrd="7" destOrd="0" presId="urn:microsoft.com/office/officeart/2005/8/layout/default"/>
    <dgm:cxn modelId="{F732A473-B81C-430E-B326-CA28645D140D}" type="presParOf" srcId="{29A6EE11-0A1B-47E0-BC21-478DDE34FD77}" destId="{07F441E7-42BA-48A0-BCCD-4950734CD88A}" srcOrd="8" destOrd="0" presId="urn:microsoft.com/office/officeart/2005/8/layout/default"/>
    <dgm:cxn modelId="{791172BD-3F08-4833-BEF3-7E4F7F56F188}" type="presParOf" srcId="{29A6EE11-0A1B-47E0-BC21-478DDE34FD77}" destId="{3B781ED6-5254-4716-930A-02016012705B}" srcOrd="9" destOrd="0" presId="urn:microsoft.com/office/officeart/2005/8/layout/default"/>
    <dgm:cxn modelId="{A11A0C4C-84ED-430E-A284-039EF897B214}" type="presParOf" srcId="{29A6EE11-0A1B-47E0-BC21-478DDE34FD77}" destId="{F87F1266-29E1-4118-AE17-1AC0EBB05DC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5F3A-2961-4A79-8718-934B9A418C43}">
      <dsp:nvSpPr>
        <dsp:cNvPr id="0" name=""/>
        <dsp:cNvSpPr/>
      </dsp:nvSpPr>
      <dsp:spPr>
        <a:xfrm>
          <a:off x="1843782" y="633733"/>
          <a:ext cx="392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759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29577" y="677336"/>
        <a:ext cx="21167" cy="4233"/>
      </dsp:txXfrm>
    </dsp:sp>
    <dsp:sp modelId="{45D2CC12-F181-4385-9A78-42C0828232BA}">
      <dsp:nvSpPr>
        <dsp:cNvPr id="0" name=""/>
        <dsp:cNvSpPr/>
      </dsp:nvSpPr>
      <dsp:spPr>
        <a:xfrm>
          <a:off x="4889" y="127245"/>
          <a:ext cx="1840692" cy="1104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PIB</a:t>
          </a:r>
          <a:endParaRPr lang="en-US" sz="2000" b="1" kern="1200" dirty="0"/>
        </a:p>
      </dsp:txBody>
      <dsp:txXfrm>
        <a:off x="4889" y="127245"/>
        <a:ext cx="1840692" cy="1104415"/>
      </dsp:txXfrm>
    </dsp:sp>
    <dsp:sp modelId="{A80E6B0E-40D7-4F38-A049-C2CD31FBAB0C}">
      <dsp:nvSpPr>
        <dsp:cNvPr id="0" name=""/>
        <dsp:cNvSpPr/>
      </dsp:nvSpPr>
      <dsp:spPr>
        <a:xfrm>
          <a:off x="4107833" y="633733"/>
          <a:ext cx="392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759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93629" y="677336"/>
        <a:ext cx="21167" cy="4233"/>
      </dsp:txXfrm>
    </dsp:sp>
    <dsp:sp modelId="{BB81F42F-E020-4C10-A914-ABC294770195}">
      <dsp:nvSpPr>
        <dsp:cNvPr id="0" name=""/>
        <dsp:cNvSpPr/>
      </dsp:nvSpPr>
      <dsp:spPr>
        <a:xfrm>
          <a:off x="2268941" y="127245"/>
          <a:ext cx="1840692" cy="1104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Inflación</a:t>
          </a:r>
          <a:endParaRPr lang="en-US" sz="2000" b="1" kern="1200" dirty="0"/>
        </a:p>
      </dsp:txBody>
      <dsp:txXfrm>
        <a:off x="2268941" y="127245"/>
        <a:ext cx="1840692" cy="1104415"/>
      </dsp:txXfrm>
    </dsp:sp>
    <dsp:sp modelId="{D0A5583F-9FDF-4ECB-B91A-867E9CB5969B}">
      <dsp:nvSpPr>
        <dsp:cNvPr id="0" name=""/>
        <dsp:cNvSpPr/>
      </dsp:nvSpPr>
      <dsp:spPr>
        <a:xfrm>
          <a:off x="925235" y="1229861"/>
          <a:ext cx="4528103" cy="392759"/>
        </a:xfrm>
        <a:custGeom>
          <a:avLst/>
          <a:gdLst/>
          <a:ahLst/>
          <a:cxnLst/>
          <a:rect l="0" t="0" r="0" b="0"/>
          <a:pathLst>
            <a:path>
              <a:moveTo>
                <a:pt x="4528103" y="0"/>
              </a:moveTo>
              <a:lnTo>
                <a:pt x="4528103" y="213479"/>
              </a:lnTo>
              <a:lnTo>
                <a:pt x="0" y="213479"/>
              </a:lnTo>
              <a:lnTo>
                <a:pt x="0" y="392759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5591" y="1424123"/>
        <a:ext cx="227392" cy="4233"/>
      </dsp:txXfrm>
    </dsp:sp>
    <dsp:sp modelId="{7FDC1319-1A58-4E52-A445-6554AB584D72}">
      <dsp:nvSpPr>
        <dsp:cNvPr id="0" name=""/>
        <dsp:cNvSpPr/>
      </dsp:nvSpPr>
      <dsp:spPr>
        <a:xfrm>
          <a:off x="4532992" y="127245"/>
          <a:ext cx="1840692" cy="1104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Balance publico </a:t>
          </a:r>
          <a:endParaRPr lang="en-US" sz="2000" b="1" kern="1200" dirty="0"/>
        </a:p>
      </dsp:txBody>
      <dsp:txXfrm>
        <a:off x="4532992" y="127245"/>
        <a:ext cx="1840692" cy="1104415"/>
      </dsp:txXfrm>
    </dsp:sp>
    <dsp:sp modelId="{4EB62BBB-3D7C-4F2B-A23B-7C80CFC6B687}">
      <dsp:nvSpPr>
        <dsp:cNvPr id="0" name=""/>
        <dsp:cNvSpPr/>
      </dsp:nvSpPr>
      <dsp:spPr>
        <a:xfrm>
          <a:off x="1843782" y="2161508"/>
          <a:ext cx="392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759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029577" y="2205111"/>
        <a:ext cx="21167" cy="4233"/>
      </dsp:txXfrm>
    </dsp:sp>
    <dsp:sp modelId="{0761203B-4DB0-463C-AB47-C3483B31C46A}">
      <dsp:nvSpPr>
        <dsp:cNvPr id="0" name=""/>
        <dsp:cNvSpPr/>
      </dsp:nvSpPr>
      <dsp:spPr>
        <a:xfrm>
          <a:off x="4889" y="1655020"/>
          <a:ext cx="1840692" cy="1104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Tasa de política monetaria</a:t>
          </a:r>
          <a:endParaRPr lang="en-US" sz="2000" b="1" kern="1200" dirty="0"/>
        </a:p>
      </dsp:txBody>
      <dsp:txXfrm>
        <a:off x="4889" y="1655020"/>
        <a:ext cx="1840692" cy="1104415"/>
      </dsp:txXfrm>
    </dsp:sp>
    <dsp:sp modelId="{84666834-92F0-4B41-9108-D3BD7E52729E}">
      <dsp:nvSpPr>
        <dsp:cNvPr id="0" name=""/>
        <dsp:cNvSpPr/>
      </dsp:nvSpPr>
      <dsp:spPr>
        <a:xfrm>
          <a:off x="4107833" y="2161508"/>
          <a:ext cx="3927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2759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293629" y="2205111"/>
        <a:ext cx="21167" cy="4233"/>
      </dsp:txXfrm>
    </dsp:sp>
    <dsp:sp modelId="{C450D6F3-848F-48B7-9378-6B7FCED4288D}">
      <dsp:nvSpPr>
        <dsp:cNvPr id="0" name=""/>
        <dsp:cNvSpPr/>
      </dsp:nvSpPr>
      <dsp:spPr>
        <a:xfrm>
          <a:off x="2268941" y="1655020"/>
          <a:ext cx="1840692" cy="1104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Empleo afiliado al IMSS</a:t>
          </a:r>
          <a:endParaRPr lang="en-US" sz="2000" b="1" kern="1200" dirty="0"/>
        </a:p>
      </dsp:txBody>
      <dsp:txXfrm>
        <a:off x="2268941" y="1655020"/>
        <a:ext cx="1840692" cy="1104415"/>
      </dsp:txXfrm>
    </dsp:sp>
    <dsp:sp modelId="{B67B17C9-0E88-4B2D-B37E-685EA938F5A0}">
      <dsp:nvSpPr>
        <dsp:cNvPr id="0" name=""/>
        <dsp:cNvSpPr/>
      </dsp:nvSpPr>
      <dsp:spPr>
        <a:xfrm>
          <a:off x="925235" y="2757635"/>
          <a:ext cx="4528103" cy="392759"/>
        </a:xfrm>
        <a:custGeom>
          <a:avLst/>
          <a:gdLst/>
          <a:ahLst/>
          <a:cxnLst/>
          <a:rect l="0" t="0" r="0" b="0"/>
          <a:pathLst>
            <a:path>
              <a:moveTo>
                <a:pt x="4528103" y="0"/>
              </a:moveTo>
              <a:lnTo>
                <a:pt x="4528103" y="213479"/>
              </a:lnTo>
              <a:lnTo>
                <a:pt x="0" y="213479"/>
              </a:lnTo>
              <a:lnTo>
                <a:pt x="0" y="392759"/>
              </a:lnTo>
            </a:path>
          </a:pathLst>
        </a:custGeom>
        <a:noFill/>
        <a:ln w="9525" cap="flat" cmpd="sng" algn="ctr">
          <a:solidFill>
            <a:schemeClr val="tx1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075591" y="2951898"/>
        <a:ext cx="227392" cy="4233"/>
      </dsp:txXfrm>
    </dsp:sp>
    <dsp:sp modelId="{3A8105F1-C21D-4279-B730-6776594AF3F4}">
      <dsp:nvSpPr>
        <dsp:cNvPr id="0" name=""/>
        <dsp:cNvSpPr/>
      </dsp:nvSpPr>
      <dsp:spPr>
        <a:xfrm>
          <a:off x="4532992" y="1655020"/>
          <a:ext cx="1840692" cy="1104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 dirty="0"/>
            <a:t>Tipo de cambio </a:t>
          </a:r>
          <a:endParaRPr lang="en-US" sz="2000" b="1" kern="1200" dirty="0"/>
        </a:p>
      </dsp:txBody>
      <dsp:txXfrm>
        <a:off x="4532992" y="1655020"/>
        <a:ext cx="1840692" cy="1104415"/>
      </dsp:txXfrm>
    </dsp:sp>
    <dsp:sp modelId="{3AB63457-8B8A-4869-90AF-E09E1EFD8F93}">
      <dsp:nvSpPr>
        <dsp:cNvPr id="0" name=""/>
        <dsp:cNvSpPr/>
      </dsp:nvSpPr>
      <dsp:spPr>
        <a:xfrm>
          <a:off x="4889" y="3182794"/>
          <a:ext cx="1840692" cy="11044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b="1" kern="1200"/>
            <a:t>Cuenta corriente</a:t>
          </a:r>
          <a:endParaRPr lang="en-US" sz="2000" b="1" kern="1200" dirty="0"/>
        </a:p>
      </dsp:txBody>
      <dsp:txXfrm>
        <a:off x="4889" y="3182794"/>
        <a:ext cx="1840692" cy="1104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7CC86-7598-4628-8B06-9AE29394096C}">
      <dsp:nvSpPr>
        <dsp:cNvPr id="0" name=""/>
        <dsp:cNvSpPr/>
      </dsp:nvSpPr>
      <dsp:spPr>
        <a:xfrm>
          <a:off x="39316" y="939191"/>
          <a:ext cx="3117849" cy="18707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Migración y Aranceles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316" y="939191"/>
        <a:ext cx="3117849" cy="1870710"/>
      </dsp:txXfrm>
    </dsp:sp>
    <dsp:sp modelId="{86C778E1-ACCD-4E18-AC99-C22F18634F60}">
      <dsp:nvSpPr>
        <dsp:cNvPr id="0" name=""/>
        <dsp:cNvSpPr/>
      </dsp:nvSpPr>
      <dsp:spPr>
        <a:xfrm>
          <a:off x="3291981" y="929351"/>
          <a:ext cx="3117849" cy="1870710"/>
        </a:xfrm>
        <a:prstGeom prst="rect">
          <a:avLst/>
        </a:prstGeom>
        <a:solidFill>
          <a:schemeClr val="accent2">
            <a:hueOff val="936304"/>
            <a:satOff val="-1168"/>
            <a:lumOff val="2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Reforma judicial seguridad y gobernanza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291981" y="929351"/>
        <a:ext cx="3117849" cy="1870710"/>
      </dsp:txXfrm>
    </dsp:sp>
    <dsp:sp modelId="{A669D006-0DA6-400E-9AE7-7A3C84A45A68}">
      <dsp:nvSpPr>
        <dsp:cNvPr id="0" name=""/>
        <dsp:cNvSpPr/>
      </dsp:nvSpPr>
      <dsp:spPr>
        <a:xfrm>
          <a:off x="0" y="3220260"/>
          <a:ext cx="3117849" cy="1870710"/>
        </a:xfrm>
        <a:prstGeom prst="rect">
          <a:avLst/>
        </a:prstGeom>
        <a:solidFill>
          <a:schemeClr val="accent2">
            <a:hueOff val="1872608"/>
            <a:satOff val="-2336"/>
            <a:lumOff val="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solidFill>
                <a:schemeClr val="tx1">
                  <a:lumMod val="95000"/>
                  <a:lumOff val="5000"/>
                </a:schemeClr>
              </a:solidFill>
            </a:rPr>
            <a:t>Energía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0" y="3220260"/>
        <a:ext cx="3117849" cy="1870710"/>
      </dsp:txXfrm>
    </dsp:sp>
    <dsp:sp modelId="{534EEA94-C545-4C3C-8425-94FFD3E0C151}">
      <dsp:nvSpPr>
        <dsp:cNvPr id="0" name=""/>
        <dsp:cNvSpPr/>
      </dsp:nvSpPr>
      <dsp:spPr>
        <a:xfrm>
          <a:off x="3311655" y="3269154"/>
          <a:ext cx="3117849" cy="1870710"/>
        </a:xfrm>
        <a:prstGeom prst="rect">
          <a:avLst/>
        </a:prstGeom>
        <a:solidFill>
          <a:schemeClr val="accent2">
            <a:hueOff val="2808911"/>
            <a:satOff val="-3503"/>
            <a:lumOff val="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Empleo y Productividad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311655" y="3269154"/>
        <a:ext cx="3117849" cy="1870710"/>
      </dsp:txXfrm>
    </dsp:sp>
    <dsp:sp modelId="{07F441E7-42BA-48A0-BCCD-4950734CD88A}">
      <dsp:nvSpPr>
        <dsp:cNvPr id="0" name=""/>
        <dsp:cNvSpPr/>
      </dsp:nvSpPr>
      <dsp:spPr>
        <a:xfrm>
          <a:off x="6584961" y="3200331"/>
          <a:ext cx="3117849" cy="1870710"/>
        </a:xfrm>
        <a:prstGeom prst="rect">
          <a:avLst/>
        </a:prstGeom>
        <a:solidFill>
          <a:schemeClr val="accent2">
            <a:hueOff val="3745215"/>
            <a:satOff val="-4671"/>
            <a:lumOff val="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>
              <a:solidFill>
                <a:schemeClr val="tx1">
                  <a:lumMod val="95000"/>
                  <a:lumOff val="5000"/>
                </a:schemeClr>
              </a:solidFill>
            </a:rPr>
            <a:t>Inversión</a:t>
          </a:r>
          <a:endParaRPr lang="en-US" sz="24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84961" y="3200331"/>
        <a:ext cx="3117849" cy="1870710"/>
      </dsp:txXfrm>
    </dsp:sp>
    <dsp:sp modelId="{F87F1266-29E1-4118-AE17-1AC0EBB05DC3}">
      <dsp:nvSpPr>
        <dsp:cNvPr id="0" name=""/>
        <dsp:cNvSpPr/>
      </dsp:nvSpPr>
      <dsp:spPr>
        <a:xfrm>
          <a:off x="6584961" y="944030"/>
          <a:ext cx="3117849" cy="1870710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b="1" kern="1200" dirty="0">
              <a:solidFill>
                <a:schemeClr val="tx1">
                  <a:lumMod val="95000"/>
                  <a:lumOff val="5000"/>
                </a:schemeClr>
              </a:solidFill>
            </a:rPr>
            <a:t>Sistema financiera y declaración de los carteles como organizaciones terrorista</a:t>
          </a:r>
          <a:endParaRPr lang="en-US" sz="2500" b="1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6584961" y="944030"/>
        <a:ext cx="3117849" cy="18707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08797-8310-4F65-8752-02B9E2E2E4B1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23750-9C76-40D1-8FB5-987524BCD2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36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" name="Google Shape;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7BF22088-345E-3FA8-D142-E57BC575B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EB93EF07-8635-7170-C9AD-0EE69CB93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C45C66BB-6E78-D40E-8E8D-380FB5A250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9727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32B97A04-91C4-EEA8-FFD2-19AEEB932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BADB1C15-B01D-B7D6-0410-791AFD607C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5E10C408-ED5C-2D7C-DB7E-AF4755CCB7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15735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D138B45D-4B8C-A777-802D-5BC16B4CF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64306C02-7395-B3E0-1F71-043ACE86625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3664D9F5-147F-6AD7-F5D4-24BD6FDD83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7106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13683692-3E3A-FD21-B7DB-35E28DAF62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6665747A-547C-0FB6-D1B4-9198AAE6C1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C8437E38-D475-9D6B-CD38-B6E2BCF7860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99526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FC76BC6E-C530-0CE5-1D2A-6C35EE495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A370DCF6-7EB2-DF08-2F27-F0F824EF18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20028E67-08BE-428F-330D-5B06CA7B31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7154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472E9C9F-530C-5CB1-D380-CF0BE62C4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7DF35A20-B499-30C4-E46C-9A588970A6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CC5DCBB6-1349-B891-C814-F2460DE4847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92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7E3D942E-0C09-09AA-BB5F-20B848EE2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E229B8B2-5468-1E18-F7D8-4B4CB759BB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6B208112-26D9-A37C-FDD8-A9F901C2DE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82521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AC04B285-E8CD-F96E-86FD-3A1A31C85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842AF349-0691-87DB-3E3A-491A188E3B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7E786FEF-DB85-82B3-F433-A36D889A6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4754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DC083A08-7D74-7CFD-E369-F01A8C2BB9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BEF8055E-09C8-F5C0-9CF0-1FE6B7F0C05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79D365E7-F5B6-6F41-15E3-9653F213B4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0763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2273348D-922C-D7C2-D016-E5DE5FB87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AF100351-56E7-A8B6-8FC1-83C7F0013A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C7979EE9-04D1-D07F-5F6C-5561DE80B4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3760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>
          <a:extLst>
            <a:ext uri="{FF2B5EF4-FFF2-40B4-BE49-F238E27FC236}">
              <a16:creationId xmlns:a16="http://schemas.microsoft.com/office/drawing/2014/main" id="{B3EF520C-54E9-300B-95AD-C84B00DB4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>
            <a:extLst>
              <a:ext uri="{FF2B5EF4-FFF2-40B4-BE49-F238E27FC236}">
                <a16:creationId xmlns:a16="http://schemas.microsoft.com/office/drawing/2014/main" id="{F5FD3C36-E745-8292-6A1D-1543551576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5" name="Google Shape;55;p2:notes">
            <a:extLst>
              <a:ext uri="{FF2B5EF4-FFF2-40B4-BE49-F238E27FC236}">
                <a16:creationId xmlns:a16="http://schemas.microsoft.com/office/drawing/2014/main" id="{E8BCB135-1CE9-046F-2A3B-2D8905248B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762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obj">
  <p:cSld name="Title Slide">
    <p:bg>
      <p:bgPr>
        <a:solidFill>
          <a:schemeClr val="lt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86700" y="6410324"/>
            <a:ext cx="38290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43124"/>
            <a:ext cx="12191999" cy="471487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8"/>
          <p:cNvSpPr/>
          <p:nvPr/>
        </p:nvSpPr>
        <p:spPr>
          <a:xfrm>
            <a:off x="0" y="2133600"/>
            <a:ext cx="12192000" cy="4724400"/>
          </a:xfrm>
          <a:custGeom>
            <a:avLst/>
            <a:gdLst/>
            <a:ahLst/>
            <a:cxnLst/>
            <a:rect l="l" t="t" r="r" b="b"/>
            <a:pathLst>
              <a:path w="12192000" h="4724400" extrusionOk="0">
                <a:moveTo>
                  <a:pt x="12192000" y="0"/>
                </a:moveTo>
                <a:lnTo>
                  <a:pt x="0" y="0"/>
                </a:lnTo>
                <a:lnTo>
                  <a:pt x="0" y="4723892"/>
                </a:lnTo>
                <a:lnTo>
                  <a:pt x="12192000" y="472389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>
              <a:alpha val="59215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457200"/>
            <a:ext cx="2476500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8"/>
          <p:cNvSpPr txBox="1">
            <a:spLocks noGrp="1"/>
          </p:cNvSpPr>
          <p:nvPr>
            <p:ph type="ctrTitle"/>
          </p:nvPr>
        </p:nvSpPr>
        <p:spPr>
          <a:xfrm>
            <a:off x="3383661" y="3284473"/>
            <a:ext cx="5424677" cy="701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50" b="0" i="0">
                <a:solidFill>
                  <a:srgbClr val="124E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ubTitle" idx="1"/>
          </p:nvPr>
        </p:nvSpPr>
        <p:spPr>
          <a:xfrm>
            <a:off x="2518790" y="4199890"/>
            <a:ext cx="7154418" cy="1097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233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>
            <a:spLocks noGrp="1"/>
          </p:cNvSpPr>
          <p:nvPr>
            <p:ph type="title"/>
          </p:nvPr>
        </p:nvSpPr>
        <p:spPr>
          <a:xfrm>
            <a:off x="1310005" y="712088"/>
            <a:ext cx="9666604" cy="81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50" b="0" i="0">
                <a:solidFill>
                  <a:srgbClr val="124E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body" idx="1"/>
          </p:nvPr>
        </p:nvSpPr>
        <p:spPr>
          <a:xfrm>
            <a:off x="1402714" y="2492117"/>
            <a:ext cx="9305925" cy="181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5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1310005" y="712088"/>
            <a:ext cx="9666604" cy="81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50" b="0" i="0">
                <a:solidFill>
                  <a:srgbClr val="124E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24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title"/>
          </p:nvPr>
        </p:nvSpPr>
        <p:spPr>
          <a:xfrm>
            <a:off x="1310005" y="712088"/>
            <a:ext cx="9666604" cy="81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50" b="0" i="0">
                <a:solidFill>
                  <a:srgbClr val="124E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5918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4800" y="180975"/>
            <a:ext cx="95250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12191999" cy="61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38125" y="114300"/>
            <a:ext cx="1085850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86700" y="6410325"/>
            <a:ext cx="3819525" cy="23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7"/>
          <p:cNvSpPr txBox="1">
            <a:spLocks noGrp="1"/>
          </p:cNvSpPr>
          <p:nvPr>
            <p:ph type="title"/>
          </p:nvPr>
        </p:nvSpPr>
        <p:spPr>
          <a:xfrm>
            <a:off x="1310005" y="712088"/>
            <a:ext cx="9666604" cy="811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50" b="0" i="0" u="none" strike="noStrike" cap="none">
                <a:solidFill>
                  <a:srgbClr val="124E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body" idx="1"/>
          </p:nvPr>
        </p:nvSpPr>
        <p:spPr>
          <a:xfrm>
            <a:off x="1402714" y="2492117"/>
            <a:ext cx="9305925" cy="181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85409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>
            <a:spLocks noGrp="1"/>
          </p:cNvSpPr>
          <p:nvPr>
            <p:ph type="ctrTitle"/>
          </p:nvPr>
        </p:nvSpPr>
        <p:spPr>
          <a:xfrm>
            <a:off x="1746053" y="3199786"/>
            <a:ext cx="8903100" cy="220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26033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034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MX" sz="4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Dinámica empresarial en la nueva economía mundial: Perspectivas IMEF 2025 -2026</a:t>
            </a:r>
            <a:endParaRPr sz="4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"/>
          <p:cNvSpPr txBox="1">
            <a:spLocks noGrp="1"/>
          </p:cNvSpPr>
          <p:nvPr>
            <p:ph type="ctrTitle"/>
          </p:nvPr>
        </p:nvSpPr>
        <p:spPr>
          <a:xfrm>
            <a:off x="2094461" y="2502070"/>
            <a:ext cx="8003077" cy="324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/>
          <a:p>
            <a:pPr marL="26033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s-MX" sz="20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Instituto Mexicano de Ejecutivos de Finanzas, A.C.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52;p1">
            <a:extLst>
              <a:ext uri="{FF2B5EF4-FFF2-40B4-BE49-F238E27FC236}">
                <a16:creationId xmlns:a16="http://schemas.microsoft.com/office/drawing/2014/main" id="{C9E4477F-BBA9-4BF6-9581-03F6148097B4}"/>
              </a:ext>
            </a:extLst>
          </p:cNvPr>
          <p:cNvSpPr txBox="1">
            <a:spLocks/>
          </p:cNvSpPr>
          <p:nvPr/>
        </p:nvSpPr>
        <p:spPr>
          <a:xfrm>
            <a:off x="8312381" y="6288128"/>
            <a:ext cx="3361459" cy="293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50" b="0" i="0" u="none" strike="noStrike" cap="none">
                <a:solidFill>
                  <a:srgbClr val="124E7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6033" algn="ctr">
              <a:buSzPts val="1100"/>
            </a:pPr>
            <a:r>
              <a:rPr lang="es-ES" sz="1800" b="1" kern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 de octubre de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3DCBB444-F016-573B-B7F6-9C317CD3A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>
            <a:extLst>
              <a:ext uri="{FF2B5EF4-FFF2-40B4-BE49-F238E27FC236}">
                <a16:creationId xmlns:a16="http://schemas.microsoft.com/office/drawing/2014/main" id="{7BCA5668-5B10-CACD-E7B7-DC0692D21903}"/>
              </a:ext>
            </a:extLst>
          </p:cNvPr>
          <p:cNvSpPr txBox="1"/>
          <p:nvPr/>
        </p:nvSpPr>
        <p:spPr>
          <a:xfrm>
            <a:off x="5277739" y="3272483"/>
            <a:ext cx="16998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Gestión: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-635" algn="ctr" defTabSz="914400" rtl="0" eaLnBrk="1" fontAlgn="auto" latinLnBrk="0" hangingPunct="1">
              <a:lnSpc>
                <a:spcPct val="87400"/>
              </a:lnSpc>
              <a:spcBef>
                <a:spcPts val="9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Educación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Financiera e Inclusión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6" name="Tabla 55">
            <a:extLst>
              <a:ext uri="{FF2B5EF4-FFF2-40B4-BE49-F238E27FC236}">
                <a16:creationId xmlns:a16="http://schemas.microsoft.com/office/drawing/2014/main" id="{F95DE41D-1905-3D1F-F898-BD361BD7D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740100"/>
              </p:ext>
            </p:extLst>
          </p:nvPr>
        </p:nvGraphicFramePr>
        <p:xfrm>
          <a:off x="1728556" y="2012123"/>
          <a:ext cx="4286941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941">
                  <a:extLst>
                    <a:ext uri="{9D8B030D-6E8A-4147-A177-3AD203B41FA5}">
                      <a16:colId xmlns:a16="http://schemas.microsoft.com/office/drawing/2014/main" val="2099562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/>
                        <a:t>2026</a:t>
                      </a:r>
                      <a:endParaRPr lang="en-US" sz="1600" dirty="0"/>
                    </a:p>
                  </a:txBody>
                  <a:tcPr>
                    <a:solidFill>
                      <a:srgbClr val="0426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83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PIB:</a:t>
                      </a:r>
                      <a:r>
                        <a:rPr lang="en-US" sz="1600" dirty="0"/>
                        <a:t> +1.3% — </a:t>
                      </a:r>
                      <a:r>
                        <a:rPr lang="en-US" sz="1600" dirty="0" err="1"/>
                        <a:t>recuperación</a:t>
                      </a:r>
                      <a:r>
                        <a:rPr lang="en-US" sz="1600" dirty="0"/>
                        <a:t> gradual.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02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Inflación:</a:t>
                      </a:r>
                      <a:r>
                        <a:rPr lang="es-ES" sz="1600" dirty="0"/>
                        <a:t> 3.8% — tendencia a la baja.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8403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Déficit público:</a:t>
                      </a:r>
                      <a:r>
                        <a:rPr lang="es-ES" sz="1600" dirty="0"/>
                        <a:t> -3.5% a -3.7% del PIB.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077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Tasa de interés:</a:t>
                      </a:r>
                      <a:r>
                        <a:rPr lang="es-ES" sz="1600" dirty="0"/>
                        <a:t> 6.5%–6.75%.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34368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Empleo formal:</a:t>
                      </a:r>
                      <a:r>
                        <a:rPr lang="es-ES" sz="1600" dirty="0"/>
                        <a:t> +270 a +300 mil puestos.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613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dirty="0"/>
                        <a:t>Tipo de cambio:</a:t>
                      </a:r>
                      <a:r>
                        <a:rPr lang="es-ES" sz="1600" dirty="0"/>
                        <a:t> 19.95–20.40 pesos por dólar.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05586"/>
                  </a:ext>
                </a:extLst>
              </a:tr>
            </a:tbl>
          </a:graphicData>
        </a:graphic>
      </p:graphicFrame>
      <p:sp>
        <p:nvSpPr>
          <p:cNvPr id="58" name="CuadroTexto 57">
            <a:extLst>
              <a:ext uri="{FF2B5EF4-FFF2-40B4-BE49-F238E27FC236}">
                <a16:creationId xmlns:a16="http://schemas.microsoft.com/office/drawing/2014/main" id="{7EAF4C0D-E17A-8BAB-2CE7-A96C1F062C03}"/>
              </a:ext>
            </a:extLst>
          </p:cNvPr>
          <p:cNvSpPr txBox="1"/>
          <p:nvPr/>
        </p:nvSpPr>
        <p:spPr>
          <a:xfrm>
            <a:off x="4446158" y="617114"/>
            <a:ext cx="3299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Proyecciones 2026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6E4CB72-95AF-FD00-038D-324EF4A2F0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4" t="15529" r="46083" b="4395"/>
          <a:stretch/>
        </p:blipFill>
        <p:spPr bwMode="auto">
          <a:xfrm>
            <a:off x="6977539" y="1531208"/>
            <a:ext cx="3649326" cy="4170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93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C8138D85-3B5B-228C-DDA9-C61B20996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8CE98728-AE37-74BC-80FA-F2216377F36B}"/>
              </a:ext>
            </a:extLst>
          </p:cNvPr>
          <p:cNvSpPr txBox="1"/>
          <p:nvPr/>
        </p:nvSpPr>
        <p:spPr>
          <a:xfrm>
            <a:off x="1381760" y="433214"/>
            <a:ext cx="9428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RETOS ESTRUCTURALES Y SU IMPACTO EN LA DINÁMICA EMPRESARIAL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21" name="Diagrama 20">
            <a:extLst>
              <a:ext uri="{FF2B5EF4-FFF2-40B4-BE49-F238E27FC236}">
                <a16:creationId xmlns:a16="http://schemas.microsoft.com/office/drawing/2014/main" id="{1E162354-B659-A525-C2E3-66173D0511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222426"/>
              </p:ext>
            </p:extLst>
          </p:nvPr>
        </p:nvGraphicFramePr>
        <p:xfrm>
          <a:off x="1107440" y="1198881"/>
          <a:ext cx="9977120" cy="5911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845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A205423D-0665-AA8E-3A6C-0B46483B42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E226202-FCD7-6DF9-771F-EE428DB83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40" y="538480"/>
            <a:ext cx="8046720" cy="536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7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ADE32BE3-C24B-4F97-CC97-04BD736C0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>
            <a:extLst>
              <a:ext uri="{FF2B5EF4-FFF2-40B4-BE49-F238E27FC236}">
                <a16:creationId xmlns:a16="http://schemas.microsoft.com/office/drawing/2014/main" id="{C4ED9EE3-4C15-5FC1-9A27-11F316556D40}"/>
              </a:ext>
            </a:extLst>
          </p:cNvPr>
          <p:cNvSpPr txBox="1"/>
          <p:nvPr/>
        </p:nvSpPr>
        <p:spPr>
          <a:xfrm>
            <a:off x="1657985" y="5130101"/>
            <a:ext cx="1768475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Observatorio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7EF5406-A743-D086-1BCE-EAB80072DB77}"/>
              </a:ext>
            </a:extLst>
          </p:cNvPr>
          <p:cNvSpPr txBox="1"/>
          <p:nvPr/>
        </p:nvSpPr>
        <p:spPr>
          <a:xfrm>
            <a:off x="949960" y="1531578"/>
            <a:ext cx="10195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Fragilidad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económica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persistente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Los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indicadores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IMEF se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mantienen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debajo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del umbral de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expansión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mostrando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contracción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moderada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tanto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manufactura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servicios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977F654-B415-F7C2-39B5-A02BE570448B}"/>
              </a:ext>
            </a:extLst>
          </p:cNvPr>
          <p:cNvSpPr txBox="1"/>
          <p:nvPr/>
        </p:nvSpPr>
        <p:spPr>
          <a:xfrm>
            <a:off x="3065779" y="479681"/>
            <a:ext cx="5715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PERSPECTIVAS ECONÓMICAS 2025 Y EXPECTATIVAS 2026 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Picture 4" descr="Aumenta la proyección de crecimiento económico para México | LinkedIn">
            <a:extLst>
              <a:ext uri="{FF2B5EF4-FFF2-40B4-BE49-F238E27FC236}">
                <a16:creationId xmlns:a16="http://schemas.microsoft.com/office/drawing/2014/main" id="{B58BD03D-77CF-FD23-0DD3-4CDD5FF9F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569" y="2935921"/>
            <a:ext cx="4956951" cy="2788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8821D372-26D8-AD30-314A-E4393778AC04}"/>
              </a:ext>
            </a:extLst>
          </p:cNvPr>
          <p:cNvSpPr txBox="1"/>
          <p:nvPr/>
        </p:nvSpPr>
        <p:spPr>
          <a:xfrm>
            <a:off x="949960" y="2906460"/>
            <a:ext cx="533512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Arial" panose="020B0604020202020204" pitchFamily="34" charset="0"/>
              </a:rPr>
              <a:t>Inversión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débil</a:t>
            </a:r>
            <a:r>
              <a:rPr lang="en-US" altLang="en-US" b="1" dirty="0">
                <a:latin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</a:rPr>
              <a:t> La </a:t>
            </a:r>
            <a:r>
              <a:rPr lang="en-US" altLang="en-US" dirty="0" err="1">
                <a:latin typeface="Arial" panose="020B0604020202020204" pitchFamily="34" charset="0"/>
              </a:rPr>
              <a:t>falta</a:t>
            </a:r>
            <a:r>
              <a:rPr lang="en-US" altLang="en-US" dirty="0">
                <a:latin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</a:rPr>
              <a:t>certidumbre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regulatoria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sigue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limitando</a:t>
            </a:r>
            <a:r>
              <a:rPr lang="en-US" altLang="en-US" dirty="0">
                <a:latin typeface="Arial" panose="020B0604020202020204" pitchFamily="34" charset="0"/>
              </a:rPr>
              <a:t> la </a:t>
            </a:r>
            <a:r>
              <a:rPr lang="en-US" altLang="en-US" dirty="0" err="1">
                <a:latin typeface="Arial" panose="020B0604020202020204" pitchFamily="34" charset="0"/>
              </a:rPr>
              <a:t>expansión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productiva</a:t>
            </a:r>
            <a:r>
              <a:rPr lang="en-US" altLang="en-US" dirty="0">
                <a:latin typeface="Arial" panose="020B0604020202020204" pitchFamily="34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Arial" panose="020B0604020202020204" pitchFamily="34" charset="0"/>
              </a:rPr>
              <a:t>Oportunidades</a:t>
            </a:r>
            <a:r>
              <a:rPr lang="en-US" altLang="en-US" b="1" dirty="0">
                <a:latin typeface="Arial" panose="020B0604020202020204" pitchFamily="34" charset="0"/>
              </a:rPr>
              <a:t> del nearshoring:</a:t>
            </a:r>
            <a:r>
              <a:rPr lang="en-US" altLang="en-US" dirty="0">
                <a:latin typeface="Arial" panose="020B0604020202020204" pitchFamily="34" charset="0"/>
              </a:rPr>
              <a:t> Se </a:t>
            </a:r>
            <a:r>
              <a:rPr lang="en-US" altLang="en-US" dirty="0" err="1">
                <a:latin typeface="Arial" panose="020B0604020202020204" pitchFamily="34" charset="0"/>
              </a:rPr>
              <a:t>identifica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como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el</a:t>
            </a:r>
            <a:r>
              <a:rPr lang="en-US" altLang="en-US" dirty="0">
                <a:latin typeface="Arial" panose="020B0604020202020204" pitchFamily="34" charset="0"/>
              </a:rPr>
              <a:t> principal motor </a:t>
            </a:r>
            <a:r>
              <a:rPr lang="en-US" altLang="en-US" dirty="0" err="1">
                <a:latin typeface="Arial" panose="020B0604020202020204" pitchFamily="34" charset="0"/>
              </a:rPr>
              <a:t>potencial</a:t>
            </a:r>
            <a:r>
              <a:rPr lang="en-US" altLang="en-US" dirty="0">
                <a:latin typeface="Arial" panose="020B0604020202020204" pitchFamily="34" charset="0"/>
              </a:rPr>
              <a:t> para 2026.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 err="1">
                <a:latin typeface="Arial" panose="020B0604020202020204" pitchFamily="34" charset="0"/>
              </a:rPr>
              <a:t>Moderación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b="1" dirty="0" err="1">
                <a:latin typeface="Arial" panose="020B0604020202020204" pitchFamily="34" charset="0"/>
              </a:rPr>
              <a:t>inflacionaria</a:t>
            </a:r>
            <a:r>
              <a:rPr lang="en-US" altLang="en-US" b="1" dirty="0">
                <a:latin typeface="Arial" panose="020B0604020202020204" pitchFamily="34" charset="0"/>
              </a:rPr>
              <a:t> y </a:t>
            </a:r>
            <a:r>
              <a:rPr lang="en-US" altLang="en-US" b="1" dirty="0" err="1">
                <a:latin typeface="Arial" panose="020B0604020202020204" pitchFamily="34" charset="0"/>
              </a:rPr>
              <a:t>monetaria</a:t>
            </a:r>
            <a:r>
              <a:rPr lang="en-US" altLang="en-US" b="1" dirty="0">
                <a:latin typeface="Arial" panose="020B0604020202020204" pitchFamily="34" charset="0"/>
              </a:rPr>
              <a:t>:</a:t>
            </a:r>
            <a:r>
              <a:rPr lang="en-US" altLang="en-US" dirty="0">
                <a:latin typeface="Arial" panose="020B0604020202020204" pitchFamily="34" charset="0"/>
              </a:rPr>
              <a:t> Se </a:t>
            </a:r>
            <a:r>
              <a:rPr lang="en-US" altLang="en-US" dirty="0" err="1">
                <a:latin typeface="Arial" panose="020B0604020202020204" pitchFamily="34" charset="0"/>
              </a:rPr>
              <a:t>anticipa</a:t>
            </a:r>
            <a:r>
              <a:rPr lang="en-US" altLang="en-US" dirty="0">
                <a:latin typeface="Arial" panose="020B0604020202020204" pitchFamily="34" charset="0"/>
              </a:rPr>
              <a:t> un </a:t>
            </a:r>
            <a:r>
              <a:rPr lang="en-US" altLang="en-US" dirty="0" err="1">
                <a:latin typeface="Arial" panose="020B0604020202020204" pitchFamily="34" charset="0"/>
              </a:rPr>
              <a:t>entorno</a:t>
            </a:r>
            <a:r>
              <a:rPr lang="en-US" altLang="en-US" dirty="0">
                <a:latin typeface="Arial" panose="020B0604020202020204" pitchFamily="34" charset="0"/>
              </a:rPr>
              <a:t> de </a:t>
            </a:r>
            <a:r>
              <a:rPr lang="en-US" altLang="en-US" dirty="0" err="1">
                <a:latin typeface="Arial" panose="020B0604020202020204" pitchFamily="34" charset="0"/>
              </a:rPr>
              <a:t>tasas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más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bajas</a:t>
            </a:r>
            <a:r>
              <a:rPr lang="en-US" altLang="en-US" dirty="0">
                <a:latin typeface="Arial" panose="020B0604020202020204" pitchFamily="34" charset="0"/>
              </a:rPr>
              <a:t>, </a:t>
            </a:r>
            <a:r>
              <a:rPr lang="en-US" altLang="en-US" dirty="0" err="1">
                <a:latin typeface="Arial" panose="020B0604020202020204" pitchFamily="34" charset="0"/>
              </a:rPr>
              <a:t>pero</a:t>
            </a:r>
            <a:r>
              <a:rPr lang="en-US" altLang="en-US" dirty="0">
                <a:latin typeface="Arial" panose="020B0604020202020204" pitchFamily="34" charset="0"/>
              </a:rPr>
              <a:t> con cautela.</a:t>
            </a:r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79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A5D6DABA-81EC-250C-B29F-FDDEECA0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Gráfico, Gráfico de líneas&#10;&#10;El contenido generado por IA puede ser incorrecto.">
            <a:extLst>
              <a:ext uri="{FF2B5EF4-FFF2-40B4-BE49-F238E27FC236}">
                <a16:creationId xmlns:a16="http://schemas.microsoft.com/office/drawing/2014/main" id="{1D2FBC6F-22FB-4C85-C02D-AEE26D1A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23" y="1424586"/>
            <a:ext cx="9258153" cy="4744721"/>
          </a:xfrm>
          <a:prstGeom prst="rect">
            <a:avLst/>
          </a:prstGeom>
        </p:spPr>
      </p:pic>
      <p:pic>
        <p:nvPicPr>
          <p:cNvPr id="12" name="Imagen 11" descr="Gráfico&#10;&#10;El contenido generado por IA puede ser incorrecto.">
            <a:extLst>
              <a:ext uri="{FF2B5EF4-FFF2-40B4-BE49-F238E27FC236}">
                <a16:creationId xmlns:a16="http://schemas.microsoft.com/office/drawing/2014/main" id="{EC567DA8-197E-5A08-2F74-40108179A6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73" t="91740" b="1"/>
          <a:stretch>
            <a:fillRect/>
          </a:stretch>
        </p:blipFill>
        <p:spPr>
          <a:xfrm>
            <a:off x="7669944" y="6364534"/>
            <a:ext cx="4522056" cy="4934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3439F23-E405-2238-2B22-F474C82265DE}"/>
              </a:ext>
            </a:extLst>
          </p:cNvPr>
          <p:cNvSpPr txBox="1"/>
          <p:nvPr/>
        </p:nvSpPr>
        <p:spPr>
          <a:xfrm>
            <a:off x="3065779" y="479681"/>
            <a:ext cx="5715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INDICADOR IMEF 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5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86CA175E-79D7-F9BF-5397-08A4F99FA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">
            <a:extLst>
              <a:ext uri="{FF2B5EF4-FFF2-40B4-BE49-F238E27FC236}">
                <a16:creationId xmlns:a16="http://schemas.microsoft.com/office/drawing/2014/main" id="{D790015E-2ED2-7C21-B9C6-36B40F847B99}"/>
              </a:ext>
            </a:extLst>
          </p:cNvPr>
          <p:cNvSpPr txBox="1"/>
          <p:nvPr/>
        </p:nvSpPr>
        <p:spPr>
          <a:xfrm>
            <a:off x="1657985" y="5130101"/>
            <a:ext cx="1768475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Observatorio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2EECDCF-4E40-CEB6-F205-982EB6FBEF4F}"/>
              </a:ext>
            </a:extLst>
          </p:cNvPr>
          <p:cNvSpPr txBox="1"/>
          <p:nvPr/>
        </p:nvSpPr>
        <p:spPr>
          <a:xfrm>
            <a:off x="3033712" y="615295"/>
            <a:ext cx="612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Encuesta Mensual de Expectativas del IMEF (octubre 2025)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AE7BC1E6-580E-02DE-716C-AE54565778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9853259"/>
              </p:ext>
            </p:extLst>
          </p:nvPr>
        </p:nvGraphicFramePr>
        <p:xfrm>
          <a:off x="2906711" y="1727899"/>
          <a:ext cx="6378575" cy="441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7354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CCFDBBD8-C6F2-6D69-E195-95889A78B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>
            <a:extLst>
              <a:ext uri="{FF2B5EF4-FFF2-40B4-BE49-F238E27FC236}">
                <a16:creationId xmlns:a16="http://schemas.microsoft.com/office/drawing/2014/main" id="{D3DC6037-323B-B210-6303-F61311B86661}"/>
              </a:ext>
            </a:extLst>
          </p:cNvPr>
          <p:cNvSpPr txBox="1"/>
          <p:nvPr/>
        </p:nvSpPr>
        <p:spPr>
          <a:xfrm>
            <a:off x="5277739" y="3272483"/>
            <a:ext cx="16998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Gestión: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-635" algn="ctr" defTabSz="914400" rtl="0" eaLnBrk="1" fontAlgn="auto" latinLnBrk="0" hangingPunct="1">
              <a:lnSpc>
                <a:spcPct val="87400"/>
              </a:lnSpc>
              <a:spcBef>
                <a:spcPts val="9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Educación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Financiera e Inclusión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>
            <a:extLst>
              <a:ext uri="{FF2B5EF4-FFF2-40B4-BE49-F238E27FC236}">
                <a16:creationId xmlns:a16="http://schemas.microsoft.com/office/drawing/2014/main" id="{01A12FF8-37A4-DDAE-C9DD-557EAE29C320}"/>
              </a:ext>
            </a:extLst>
          </p:cNvPr>
          <p:cNvSpPr txBox="1"/>
          <p:nvPr/>
        </p:nvSpPr>
        <p:spPr>
          <a:xfrm>
            <a:off x="1657985" y="5130101"/>
            <a:ext cx="1768475" cy="391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Observatorio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3DACF7-2484-FF80-B7A0-ADC11DB30A87}"/>
              </a:ext>
            </a:extLst>
          </p:cNvPr>
          <p:cNvSpPr txBox="1"/>
          <p:nvPr/>
        </p:nvSpPr>
        <p:spPr>
          <a:xfrm>
            <a:off x="2994658" y="149306"/>
            <a:ext cx="15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PIB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10" name="object 59">
            <a:extLst>
              <a:ext uri="{FF2B5EF4-FFF2-40B4-BE49-F238E27FC236}">
                <a16:creationId xmlns:a16="http://schemas.microsoft.com/office/drawing/2014/main" id="{8B1FF4FD-A98B-C020-61D2-D3BB37B8C2EF}"/>
              </a:ext>
            </a:extLst>
          </p:cNvPr>
          <p:cNvGrpSpPr/>
          <p:nvPr/>
        </p:nvGrpSpPr>
        <p:grpSpPr>
          <a:xfrm>
            <a:off x="1617532" y="1416658"/>
            <a:ext cx="3886835" cy="2875280"/>
            <a:chOff x="1494453" y="1541244"/>
            <a:chExt cx="3886835" cy="2875280"/>
          </a:xfrm>
        </p:grpSpPr>
        <p:sp>
          <p:nvSpPr>
            <p:cNvPr id="11" name="object 60">
              <a:extLst>
                <a:ext uri="{FF2B5EF4-FFF2-40B4-BE49-F238E27FC236}">
                  <a16:creationId xmlns:a16="http://schemas.microsoft.com/office/drawing/2014/main" id="{7A712FB4-8A9E-48E0-6957-E43AD1ED6D97}"/>
                </a:ext>
              </a:extLst>
            </p:cNvPr>
            <p:cNvSpPr/>
            <p:nvPr/>
          </p:nvSpPr>
          <p:spPr>
            <a:xfrm>
              <a:off x="1679831" y="1553886"/>
              <a:ext cx="3698240" cy="2850515"/>
            </a:xfrm>
            <a:custGeom>
              <a:avLst/>
              <a:gdLst/>
              <a:ahLst/>
              <a:cxnLst/>
              <a:rect l="l" t="t" r="r" b="b"/>
              <a:pathLst>
                <a:path w="3698240" h="2850515">
                  <a:moveTo>
                    <a:pt x="0" y="0"/>
                  </a:moveTo>
                  <a:lnTo>
                    <a:pt x="0" y="2849975"/>
                  </a:lnTo>
                </a:path>
                <a:path w="3698240" h="2850515">
                  <a:moveTo>
                    <a:pt x="171118" y="0"/>
                  </a:moveTo>
                  <a:lnTo>
                    <a:pt x="171118" y="2849975"/>
                  </a:lnTo>
                </a:path>
                <a:path w="3698240" h="2850515">
                  <a:moveTo>
                    <a:pt x="351742" y="0"/>
                  </a:moveTo>
                  <a:lnTo>
                    <a:pt x="351742" y="2849975"/>
                  </a:lnTo>
                </a:path>
                <a:path w="3698240" h="2850515">
                  <a:moveTo>
                    <a:pt x="522822" y="0"/>
                  </a:moveTo>
                  <a:lnTo>
                    <a:pt x="522822" y="2849975"/>
                  </a:lnTo>
                </a:path>
                <a:path w="3698240" h="2850515">
                  <a:moveTo>
                    <a:pt x="703447" y="0"/>
                  </a:moveTo>
                  <a:lnTo>
                    <a:pt x="703447" y="2849975"/>
                  </a:lnTo>
                </a:path>
                <a:path w="3698240" h="2850515">
                  <a:moveTo>
                    <a:pt x="874565" y="0"/>
                  </a:moveTo>
                  <a:lnTo>
                    <a:pt x="874565" y="2849975"/>
                  </a:lnTo>
                </a:path>
                <a:path w="3698240" h="2850515">
                  <a:moveTo>
                    <a:pt x="1055190" y="0"/>
                  </a:moveTo>
                  <a:lnTo>
                    <a:pt x="1055190" y="2849975"/>
                  </a:lnTo>
                </a:path>
                <a:path w="3698240" h="2850515">
                  <a:moveTo>
                    <a:pt x="1226308" y="0"/>
                  </a:moveTo>
                  <a:lnTo>
                    <a:pt x="1226308" y="2849975"/>
                  </a:lnTo>
                </a:path>
                <a:path w="3698240" h="2850515">
                  <a:moveTo>
                    <a:pt x="1406933" y="0"/>
                  </a:moveTo>
                  <a:lnTo>
                    <a:pt x="1406933" y="2849975"/>
                  </a:lnTo>
                </a:path>
                <a:path w="3698240" h="2850515">
                  <a:moveTo>
                    <a:pt x="1578051" y="0"/>
                  </a:moveTo>
                  <a:lnTo>
                    <a:pt x="1578051" y="2849975"/>
                  </a:lnTo>
                </a:path>
                <a:path w="3698240" h="2850515">
                  <a:moveTo>
                    <a:pt x="1758675" y="0"/>
                  </a:moveTo>
                  <a:lnTo>
                    <a:pt x="1758675" y="2849975"/>
                  </a:lnTo>
                </a:path>
                <a:path w="3698240" h="2850515">
                  <a:moveTo>
                    <a:pt x="1929793" y="0"/>
                  </a:moveTo>
                  <a:lnTo>
                    <a:pt x="1929794" y="2849975"/>
                  </a:lnTo>
                </a:path>
                <a:path w="3698240" h="2850515">
                  <a:moveTo>
                    <a:pt x="2110418" y="0"/>
                  </a:moveTo>
                  <a:lnTo>
                    <a:pt x="2110418" y="2849975"/>
                  </a:lnTo>
                </a:path>
                <a:path w="3698240" h="2850515">
                  <a:moveTo>
                    <a:pt x="2291043" y="0"/>
                  </a:moveTo>
                  <a:lnTo>
                    <a:pt x="2291043" y="2849975"/>
                  </a:lnTo>
                </a:path>
                <a:path w="3698240" h="2850515">
                  <a:moveTo>
                    <a:pt x="2462161" y="0"/>
                  </a:moveTo>
                  <a:lnTo>
                    <a:pt x="2462161" y="2849975"/>
                  </a:lnTo>
                </a:path>
                <a:path w="3698240" h="2850515">
                  <a:moveTo>
                    <a:pt x="2642786" y="0"/>
                  </a:moveTo>
                  <a:lnTo>
                    <a:pt x="2642786" y="2849975"/>
                  </a:lnTo>
                </a:path>
                <a:path w="3698240" h="2850515">
                  <a:moveTo>
                    <a:pt x="2813904" y="0"/>
                  </a:moveTo>
                  <a:lnTo>
                    <a:pt x="2813904" y="2849975"/>
                  </a:lnTo>
                </a:path>
                <a:path w="3698240" h="2850515">
                  <a:moveTo>
                    <a:pt x="2994528" y="0"/>
                  </a:moveTo>
                  <a:lnTo>
                    <a:pt x="2994528" y="2849975"/>
                  </a:lnTo>
                </a:path>
                <a:path w="3698240" h="2850515">
                  <a:moveTo>
                    <a:pt x="3165647" y="0"/>
                  </a:moveTo>
                  <a:lnTo>
                    <a:pt x="3165647" y="2849975"/>
                  </a:lnTo>
                </a:path>
                <a:path w="3698240" h="2850515">
                  <a:moveTo>
                    <a:pt x="3346271" y="0"/>
                  </a:moveTo>
                  <a:lnTo>
                    <a:pt x="3346271" y="2849975"/>
                  </a:lnTo>
                </a:path>
                <a:path w="3698240" h="2850515">
                  <a:moveTo>
                    <a:pt x="3517389" y="0"/>
                  </a:moveTo>
                  <a:lnTo>
                    <a:pt x="3517389" y="2849975"/>
                  </a:lnTo>
                </a:path>
                <a:path w="3698240" h="2850515">
                  <a:moveTo>
                    <a:pt x="3698014" y="0"/>
                  </a:moveTo>
                  <a:lnTo>
                    <a:pt x="3698014" y="2849975"/>
                  </a:lnTo>
                </a:path>
              </a:pathLst>
            </a:custGeom>
            <a:ln w="633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1">
              <a:extLst>
                <a:ext uri="{FF2B5EF4-FFF2-40B4-BE49-F238E27FC236}">
                  <a16:creationId xmlns:a16="http://schemas.microsoft.com/office/drawing/2014/main" id="{621CDF61-6FE6-ABCC-B9F5-E304F6553C42}"/>
                </a:ext>
              </a:extLst>
            </p:cNvPr>
            <p:cNvSpPr/>
            <p:nvPr/>
          </p:nvSpPr>
          <p:spPr>
            <a:xfrm>
              <a:off x="1499206" y="1553886"/>
              <a:ext cx="3879215" cy="2850515"/>
            </a:xfrm>
            <a:custGeom>
              <a:avLst/>
              <a:gdLst/>
              <a:ahLst/>
              <a:cxnLst/>
              <a:rect l="l" t="t" r="r" b="b"/>
              <a:pathLst>
                <a:path w="3879215" h="2850515">
                  <a:moveTo>
                    <a:pt x="0" y="2849975"/>
                  </a:moveTo>
                  <a:lnTo>
                    <a:pt x="12" y="0"/>
                  </a:lnTo>
                </a:path>
                <a:path w="3879215" h="2850515">
                  <a:moveTo>
                    <a:pt x="0" y="2222986"/>
                  </a:moveTo>
                  <a:lnTo>
                    <a:pt x="3878639" y="2222986"/>
                  </a:lnTo>
                </a:path>
              </a:pathLst>
            </a:custGeom>
            <a:ln w="9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62">
              <a:extLst>
                <a:ext uri="{FF2B5EF4-FFF2-40B4-BE49-F238E27FC236}">
                  <a16:creationId xmlns:a16="http://schemas.microsoft.com/office/drawing/2014/main" id="{A652E939-0733-F92D-B419-43ADECD0B8E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8337" y="1541244"/>
              <a:ext cx="3793178" cy="2875285"/>
            </a:xfrm>
            <a:prstGeom prst="rect">
              <a:avLst/>
            </a:prstGeom>
          </p:spPr>
        </p:pic>
      </p:grpSp>
      <p:sp>
        <p:nvSpPr>
          <p:cNvPr id="14" name="object 64">
            <a:extLst>
              <a:ext uri="{FF2B5EF4-FFF2-40B4-BE49-F238E27FC236}">
                <a16:creationId xmlns:a16="http://schemas.microsoft.com/office/drawing/2014/main" id="{0B766BA0-2ACB-2159-84AB-2D4B2008E7D6}"/>
              </a:ext>
            </a:extLst>
          </p:cNvPr>
          <p:cNvSpPr txBox="1"/>
          <p:nvPr/>
        </p:nvSpPr>
        <p:spPr>
          <a:xfrm>
            <a:off x="1084594" y="1251877"/>
            <a:ext cx="492759" cy="320484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915"/>
              </a:spcBef>
            </a:pPr>
            <a:r>
              <a:rPr sz="1400" spc="-20" dirty="0">
                <a:latin typeface="Arial MT"/>
                <a:cs typeface="Arial MT"/>
              </a:rPr>
              <a:t>3.5%</a:t>
            </a:r>
            <a:endParaRPr sz="1400" dirty="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  <a:spcBef>
                <a:spcPts val="825"/>
              </a:spcBef>
            </a:pPr>
            <a:r>
              <a:rPr sz="1400" spc="-20" dirty="0">
                <a:latin typeface="Arial MT"/>
                <a:cs typeface="Arial MT"/>
              </a:rPr>
              <a:t>3.0%</a:t>
            </a:r>
            <a:endParaRPr sz="1400" dirty="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  <a:spcBef>
                <a:spcPts val="825"/>
              </a:spcBef>
            </a:pPr>
            <a:r>
              <a:rPr sz="1400" spc="-20" dirty="0">
                <a:latin typeface="Arial MT"/>
                <a:cs typeface="Arial MT"/>
              </a:rPr>
              <a:t>2.5%</a:t>
            </a:r>
            <a:endParaRPr sz="1400" dirty="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  <a:spcBef>
                <a:spcPts val="819"/>
              </a:spcBef>
            </a:pPr>
            <a:r>
              <a:rPr sz="1400" spc="-20" dirty="0">
                <a:latin typeface="Arial MT"/>
                <a:cs typeface="Arial MT"/>
              </a:rPr>
              <a:t>2.0%</a:t>
            </a:r>
            <a:endParaRPr sz="1400" dirty="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  <a:spcBef>
                <a:spcPts val="825"/>
              </a:spcBef>
            </a:pPr>
            <a:r>
              <a:rPr sz="1400" spc="-20" dirty="0">
                <a:latin typeface="Arial MT"/>
                <a:cs typeface="Arial MT"/>
              </a:rPr>
              <a:t>1.5%</a:t>
            </a:r>
            <a:endParaRPr sz="1400" dirty="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  <a:spcBef>
                <a:spcPts val="825"/>
              </a:spcBef>
            </a:pPr>
            <a:r>
              <a:rPr sz="1400" spc="-20" dirty="0">
                <a:latin typeface="Arial MT"/>
                <a:cs typeface="Arial MT"/>
              </a:rPr>
              <a:t>1.0%</a:t>
            </a:r>
            <a:endParaRPr sz="1400" dirty="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  <a:spcBef>
                <a:spcPts val="819"/>
              </a:spcBef>
            </a:pPr>
            <a:r>
              <a:rPr sz="1400" spc="-20" dirty="0">
                <a:latin typeface="Arial MT"/>
                <a:cs typeface="Arial MT"/>
              </a:rPr>
              <a:t>0.5%</a:t>
            </a:r>
            <a:endParaRPr sz="1400" dirty="0">
              <a:latin typeface="Arial MT"/>
              <a:cs typeface="Arial MT"/>
            </a:endParaRPr>
          </a:p>
          <a:p>
            <a:pPr marL="71755">
              <a:lnSpc>
                <a:spcPct val="100000"/>
              </a:lnSpc>
              <a:spcBef>
                <a:spcPts val="825"/>
              </a:spcBef>
            </a:pPr>
            <a:r>
              <a:rPr sz="1400" spc="-20" dirty="0">
                <a:latin typeface="Arial MT"/>
                <a:cs typeface="Arial MT"/>
              </a:rPr>
              <a:t>0.0%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0.5%</a:t>
            </a: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1.0%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5" name="object 65">
            <a:extLst>
              <a:ext uri="{FF2B5EF4-FFF2-40B4-BE49-F238E27FC236}">
                <a16:creationId xmlns:a16="http://schemas.microsoft.com/office/drawing/2014/main" id="{FFD39FD5-4142-799C-3500-D06DB7F88358}"/>
              </a:ext>
            </a:extLst>
          </p:cNvPr>
          <p:cNvSpPr txBox="1"/>
          <p:nvPr/>
        </p:nvSpPr>
        <p:spPr>
          <a:xfrm>
            <a:off x="1600912" y="4329635"/>
            <a:ext cx="3897629" cy="325755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12700" marR="5080" indent="24765" algn="just">
              <a:lnSpc>
                <a:spcPct val="96400"/>
              </a:lnSpc>
              <a:spcBef>
                <a:spcPts val="35"/>
              </a:spcBef>
            </a:pPr>
            <a:r>
              <a:rPr sz="1200" spc="-25" dirty="0">
                <a:latin typeface="Arial MT"/>
                <a:cs typeface="Arial MT"/>
              </a:rPr>
              <a:t>E24 F24 M24 A24 M24 J24 J24 A24 S24 O24 N24 D24 E25 F25 M25 A25 M25 J25 J25 A25 S25 O25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16" name="object 66">
            <a:extLst>
              <a:ext uri="{FF2B5EF4-FFF2-40B4-BE49-F238E27FC236}">
                <a16:creationId xmlns:a16="http://schemas.microsoft.com/office/drawing/2014/main" id="{0400F095-4873-F543-FB1A-09FD6C1A0E9C}"/>
              </a:ext>
            </a:extLst>
          </p:cNvPr>
          <p:cNvSpPr txBox="1"/>
          <p:nvPr/>
        </p:nvSpPr>
        <p:spPr>
          <a:xfrm>
            <a:off x="1617532" y="487071"/>
            <a:ext cx="3921125" cy="1300480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latin typeface="Calibri"/>
                <a:cs typeface="Calibri"/>
              </a:rPr>
              <a:t>Histórico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del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consenso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para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el</a:t>
            </a:r>
            <a:r>
              <a:rPr sz="2200" b="1" spc="-65" dirty="0">
                <a:latin typeface="Calibri"/>
                <a:cs typeface="Calibri"/>
              </a:rPr>
              <a:t> </a:t>
            </a:r>
            <a:r>
              <a:rPr sz="2200" b="1" spc="-25" dirty="0">
                <a:latin typeface="Calibri"/>
                <a:cs typeface="Calibri"/>
              </a:rPr>
              <a:t>PIB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1800" spc="-10" dirty="0">
                <a:latin typeface="Calibri"/>
                <a:cs typeface="Calibri"/>
              </a:rPr>
              <a:t>Crecimiento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real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promedio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año</a:t>
            </a:r>
            <a:endParaRPr sz="1800" dirty="0">
              <a:latin typeface="Calibri"/>
              <a:cs typeface="Calibri"/>
            </a:endParaRPr>
          </a:p>
          <a:p>
            <a:pPr marL="1951989">
              <a:lnSpc>
                <a:spcPct val="100000"/>
              </a:lnSpc>
              <a:spcBef>
                <a:spcPts val="2005"/>
              </a:spcBef>
              <a:tabLst>
                <a:tab pos="2991485" algn="l"/>
                <a:tab pos="3582670" algn="l"/>
              </a:tabLst>
            </a:pPr>
            <a:r>
              <a:rPr sz="1200" spc="-10" dirty="0">
                <a:latin typeface="Calibri"/>
                <a:cs typeface="Calibri"/>
              </a:rPr>
              <a:t>CONSENSO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5" dirty="0">
                <a:latin typeface="Calibri"/>
                <a:cs typeface="Calibri"/>
              </a:rPr>
              <a:t>Min</a:t>
            </a:r>
            <a:r>
              <a:rPr sz="1200" dirty="0">
                <a:latin typeface="Calibri"/>
                <a:cs typeface="Calibri"/>
              </a:rPr>
              <a:t>	</a:t>
            </a:r>
            <a:r>
              <a:rPr sz="1200" spc="-25" dirty="0">
                <a:latin typeface="Calibri"/>
                <a:cs typeface="Calibri"/>
              </a:rPr>
              <a:t>Max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7" name="object 69">
            <a:extLst>
              <a:ext uri="{FF2B5EF4-FFF2-40B4-BE49-F238E27FC236}">
                <a16:creationId xmlns:a16="http://schemas.microsoft.com/office/drawing/2014/main" id="{645B35A6-1A7B-A73D-C6A5-9CABBDC0C069}"/>
              </a:ext>
            </a:extLst>
          </p:cNvPr>
          <p:cNvSpPr txBox="1"/>
          <p:nvPr/>
        </p:nvSpPr>
        <p:spPr>
          <a:xfrm>
            <a:off x="424829" y="6370929"/>
            <a:ext cx="1319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Fuente: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 err="1">
                <a:latin typeface="Calibri"/>
                <a:cs typeface="Calibri"/>
              </a:rPr>
              <a:t>Encuesta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IMEF</a:t>
            </a:r>
            <a:endParaRPr sz="1100" dirty="0">
              <a:latin typeface="Calibri"/>
              <a:cs typeface="Calibri"/>
            </a:endParaRP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13AC018C-1A28-141B-3CB4-44E92E971E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343416"/>
              </p:ext>
            </p:extLst>
          </p:nvPr>
        </p:nvGraphicFramePr>
        <p:xfrm>
          <a:off x="1980982" y="4819994"/>
          <a:ext cx="3154045" cy="12426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8215">
                  <a:extLst>
                    <a:ext uri="{9D8B030D-6E8A-4147-A177-3AD203B41FA5}">
                      <a16:colId xmlns:a16="http://schemas.microsoft.com/office/drawing/2014/main" val="968041136"/>
                    </a:ext>
                  </a:extLst>
                </a:gridCol>
                <a:gridCol w="1077595">
                  <a:extLst>
                    <a:ext uri="{9D8B030D-6E8A-4147-A177-3AD203B41FA5}">
                      <a16:colId xmlns:a16="http://schemas.microsoft.com/office/drawing/2014/main" val="2206997604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14191382"/>
                    </a:ext>
                  </a:extLst>
                </a:gridCol>
              </a:tblGrid>
              <a:tr h="563245">
                <a:tc gridSpan="3"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70"/>
                        </a:spcBef>
                        <a:tabLst>
                          <a:tab pos="1274445" algn="l"/>
                          <a:tab pos="2400300" algn="l"/>
                        </a:tabLst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Indicador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sep-25</a:t>
                      </a:r>
                      <a:r>
                        <a:rPr sz="1650" baseline="5050" dirty="0">
                          <a:latin typeface="Arial MT"/>
                          <a:cs typeface="Arial MT"/>
                        </a:rPr>
                        <a:t>	</a:t>
                      </a:r>
                      <a:r>
                        <a:rPr sz="1650" spc="-15" baseline="5050" dirty="0">
                          <a:latin typeface="Arial MT"/>
                          <a:cs typeface="Arial MT"/>
                        </a:rPr>
                        <a:t>oct-</a:t>
                      </a:r>
                      <a:r>
                        <a:rPr sz="1650" spc="-37" baseline="5050" dirty="0">
                          <a:latin typeface="Arial MT"/>
                          <a:cs typeface="Arial MT"/>
                        </a:rPr>
                        <a:t>25</a:t>
                      </a:r>
                      <a:endParaRPr sz="1650" baseline="5050" dirty="0">
                        <a:latin typeface="Arial MT"/>
                        <a:cs typeface="Arial MT"/>
                      </a:endParaRPr>
                    </a:p>
                    <a:p>
                      <a:pPr marL="52705">
                        <a:lnSpc>
                          <a:spcPct val="100000"/>
                        </a:lnSpc>
                        <a:spcBef>
                          <a:spcPts val="560"/>
                        </a:spcBef>
                        <a:tabLst>
                          <a:tab pos="1263650" algn="l"/>
                          <a:tab pos="2378710" algn="l"/>
                        </a:tabLst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Mediana</a:t>
                      </a:r>
                      <a:r>
                        <a:rPr sz="1350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875" b="1" spc="-15" baseline="4444" dirty="0">
                          <a:latin typeface="Arial"/>
                          <a:cs typeface="Arial"/>
                        </a:rPr>
                        <a:t>0.50%</a:t>
                      </a:r>
                      <a:r>
                        <a:rPr sz="1875" b="1" baseline="4444" dirty="0">
                          <a:latin typeface="Arial"/>
                          <a:cs typeface="Arial"/>
                        </a:rPr>
                        <a:t>	</a:t>
                      </a:r>
                      <a:r>
                        <a:rPr sz="1875" b="1" spc="-30" baseline="4444" dirty="0">
                          <a:latin typeface="Arial"/>
                          <a:cs typeface="Arial"/>
                        </a:rPr>
                        <a:t>0.50%</a:t>
                      </a:r>
                      <a:endParaRPr sz="1875" baseline="4444" dirty="0">
                        <a:latin typeface="Arial"/>
                        <a:cs typeface="Arial"/>
                      </a:endParaRPr>
                    </a:p>
                  </a:txBody>
                  <a:tcPr marL="0" marR="0" marT="59690" marB="0">
                    <a:solidFill>
                      <a:srgbClr val="FFE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01241631"/>
                  </a:ext>
                </a:extLst>
              </a:tr>
              <a:tr h="222250">
                <a:tc>
                  <a:txBody>
                    <a:bodyPr/>
                    <a:lstStyle/>
                    <a:p>
                      <a:pPr marL="31750">
                        <a:lnSpc>
                          <a:spcPts val="1510"/>
                        </a:lnSpc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Promedio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ts val="1490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0.45%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490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0.52%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1282380"/>
                  </a:ext>
                </a:extLst>
              </a:tr>
              <a:tr h="219710">
                <a:tc>
                  <a:txBody>
                    <a:bodyPr/>
                    <a:lstStyle/>
                    <a:p>
                      <a:pPr marL="95250">
                        <a:lnSpc>
                          <a:spcPts val="1520"/>
                        </a:lnSpc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Mínimo</a:t>
                      </a:r>
                      <a:endParaRPr sz="135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>
                        <a:lnSpc>
                          <a:spcPct val="100000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-0.10%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-0.10%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601860340"/>
                  </a:ext>
                </a:extLst>
              </a:tr>
              <a:tr h="237490">
                <a:tc>
                  <a:txBody>
                    <a:bodyPr/>
                    <a:lstStyle/>
                    <a:p>
                      <a:pPr marL="84455">
                        <a:lnSpc>
                          <a:spcPts val="1555"/>
                        </a:lnSpc>
                      </a:pPr>
                      <a:r>
                        <a:rPr sz="1350" spc="-10" dirty="0">
                          <a:latin typeface="Calibri"/>
                          <a:cs typeface="Calibri"/>
                        </a:rPr>
                        <a:t>Máximo</a:t>
                      </a:r>
                      <a:endParaRPr sz="135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480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1.20%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1.90%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22906751"/>
                  </a:ext>
                </a:extLst>
              </a:tr>
            </a:tbl>
          </a:graphicData>
        </a:graphic>
      </p:graphicFrame>
      <p:sp>
        <p:nvSpPr>
          <p:cNvPr id="19" name="object 73">
            <a:extLst>
              <a:ext uri="{FF2B5EF4-FFF2-40B4-BE49-F238E27FC236}">
                <a16:creationId xmlns:a16="http://schemas.microsoft.com/office/drawing/2014/main" id="{BDC0EFCD-60C7-51F5-5572-9F54DD8E362C}"/>
              </a:ext>
            </a:extLst>
          </p:cNvPr>
          <p:cNvSpPr txBox="1"/>
          <p:nvPr/>
        </p:nvSpPr>
        <p:spPr>
          <a:xfrm>
            <a:off x="2023844" y="6007553"/>
            <a:ext cx="706120" cy="23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0" dirty="0">
                <a:latin typeface="Calibri"/>
                <a:cs typeface="Calibri"/>
              </a:rPr>
              <a:t>Coef.</a:t>
            </a:r>
            <a:r>
              <a:rPr sz="1350" spc="-25" dirty="0">
                <a:latin typeface="Calibri"/>
                <a:cs typeface="Calibri"/>
              </a:rPr>
              <a:t> </a:t>
            </a:r>
            <a:r>
              <a:rPr sz="1350" spc="-20" dirty="0">
                <a:latin typeface="Calibri"/>
                <a:cs typeface="Calibri"/>
              </a:rPr>
              <a:t>Var.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20" name="object 74">
            <a:extLst>
              <a:ext uri="{FF2B5EF4-FFF2-40B4-BE49-F238E27FC236}">
                <a16:creationId xmlns:a16="http://schemas.microsoft.com/office/drawing/2014/main" id="{BDBE2CD7-171A-232A-04E3-5F1341BE9244}"/>
              </a:ext>
            </a:extLst>
          </p:cNvPr>
          <p:cNvSpPr txBox="1"/>
          <p:nvPr/>
        </p:nvSpPr>
        <p:spPr>
          <a:xfrm>
            <a:off x="3222701" y="6020102"/>
            <a:ext cx="327025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20" dirty="0">
                <a:latin typeface="Arial MT"/>
                <a:cs typeface="Arial MT"/>
              </a:rPr>
              <a:t>0.59</a:t>
            </a:r>
            <a:endParaRPr sz="1250" dirty="0">
              <a:latin typeface="Arial MT"/>
              <a:cs typeface="Arial MT"/>
            </a:endParaRPr>
          </a:p>
        </p:txBody>
      </p:sp>
      <p:sp>
        <p:nvSpPr>
          <p:cNvPr id="21" name="object 75">
            <a:extLst>
              <a:ext uri="{FF2B5EF4-FFF2-40B4-BE49-F238E27FC236}">
                <a16:creationId xmlns:a16="http://schemas.microsoft.com/office/drawing/2014/main" id="{F0172519-0040-8CCE-42AC-D9539F65EEC1}"/>
              </a:ext>
            </a:extLst>
          </p:cNvPr>
          <p:cNvSpPr txBox="1"/>
          <p:nvPr/>
        </p:nvSpPr>
        <p:spPr>
          <a:xfrm>
            <a:off x="4365307" y="6020102"/>
            <a:ext cx="327025" cy="2178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50" spc="-20" dirty="0">
                <a:latin typeface="Arial MT"/>
                <a:cs typeface="Arial MT"/>
              </a:rPr>
              <a:t>0.57</a:t>
            </a:r>
            <a:endParaRPr sz="1250" dirty="0">
              <a:latin typeface="Arial MT"/>
              <a:cs typeface="Arial MT"/>
            </a:endParaRPr>
          </a:p>
        </p:txBody>
      </p:sp>
      <p:grpSp>
        <p:nvGrpSpPr>
          <p:cNvPr id="22" name="object 60">
            <a:extLst>
              <a:ext uri="{FF2B5EF4-FFF2-40B4-BE49-F238E27FC236}">
                <a16:creationId xmlns:a16="http://schemas.microsoft.com/office/drawing/2014/main" id="{C812D53D-69F9-3AAB-BF56-73AA6C0D5D07}"/>
              </a:ext>
            </a:extLst>
          </p:cNvPr>
          <p:cNvGrpSpPr/>
          <p:nvPr/>
        </p:nvGrpSpPr>
        <p:grpSpPr>
          <a:xfrm>
            <a:off x="6843711" y="1429935"/>
            <a:ext cx="3917315" cy="2849880"/>
            <a:chOff x="1469071" y="1608007"/>
            <a:chExt cx="3917315" cy="2849880"/>
          </a:xfrm>
        </p:grpSpPr>
        <p:sp>
          <p:nvSpPr>
            <p:cNvPr id="23" name="object 61">
              <a:extLst>
                <a:ext uri="{FF2B5EF4-FFF2-40B4-BE49-F238E27FC236}">
                  <a16:creationId xmlns:a16="http://schemas.microsoft.com/office/drawing/2014/main" id="{E6720A95-C711-D567-F855-299F63BD81EE}"/>
                </a:ext>
              </a:extLst>
            </p:cNvPr>
            <p:cNvSpPr/>
            <p:nvPr/>
          </p:nvSpPr>
          <p:spPr>
            <a:xfrm>
              <a:off x="1654465" y="1612770"/>
              <a:ext cx="3726815" cy="2840355"/>
            </a:xfrm>
            <a:custGeom>
              <a:avLst/>
              <a:gdLst/>
              <a:ahLst/>
              <a:cxnLst/>
              <a:rect l="l" t="t" r="r" b="b"/>
              <a:pathLst>
                <a:path w="3726815" h="2840354">
                  <a:moveTo>
                    <a:pt x="0" y="0"/>
                  </a:moveTo>
                  <a:lnTo>
                    <a:pt x="0" y="2840124"/>
                  </a:lnTo>
                </a:path>
                <a:path w="3726815" h="2840354">
                  <a:moveTo>
                    <a:pt x="171125" y="0"/>
                  </a:moveTo>
                  <a:lnTo>
                    <a:pt x="171125" y="2840124"/>
                  </a:lnTo>
                </a:path>
                <a:path w="3726815" h="2840354">
                  <a:moveTo>
                    <a:pt x="351757" y="0"/>
                  </a:moveTo>
                  <a:lnTo>
                    <a:pt x="351757" y="2840124"/>
                  </a:lnTo>
                </a:path>
                <a:path w="3726815" h="2840354">
                  <a:moveTo>
                    <a:pt x="532351" y="0"/>
                  </a:moveTo>
                  <a:lnTo>
                    <a:pt x="532351" y="2840124"/>
                  </a:lnTo>
                </a:path>
                <a:path w="3726815" h="2840354">
                  <a:moveTo>
                    <a:pt x="703476" y="0"/>
                  </a:moveTo>
                  <a:lnTo>
                    <a:pt x="703476" y="2840124"/>
                  </a:lnTo>
                </a:path>
                <a:path w="3726815" h="2840354">
                  <a:moveTo>
                    <a:pt x="884108" y="0"/>
                  </a:moveTo>
                  <a:lnTo>
                    <a:pt x="884108" y="2840124"/>
                  </a:lnTo>
                </a:path>
                <a:path w="3726815" h="2840354">
                  <a:moveTo>
                    <a:pt x="1064740" y="0"/>
                  </a:moveTo>
                  <a:lnTo>
                    <a:pt x="1064740" y="2840124"/>
                  </a:lnTo>
                </a:path>
                <a:path w="3726815" h="2840354">
                  <a:moveTo>
                    <a:pt x="1235865" y="0"/>
                  </a:moveTo>
                  <a:lnTo>
                    <a:pt x="1235865" y="2840124"/>
                  </a:lnTo>
                </a:path>
                <a:path w="3726815" h="2840354">
                  <a:moveTo>
                    <a:pt x="1416497" y="0"/>
                  </a:moveTo>
                  <a:lnTo>
                    <a:pt x="1416497" y="2840124"/>
                  </a:lnTo>
                </a:path>
                <a:path w="3726815" h="2840354">
                  <a:moveTo>
                    <a:pt x="1597129" y="0"/>
                  </a:moveTo>
                  <a:lnTo>
                    <a:pt x="1597129" y="2840124"/>
                  </a:lnTo>
                </a:path>
                <a:path w="3726815" h="2840354">
                  <a:moveTo>
                    <a:pt x="1768254" y="0"/>
                  </a:moveTo>
                  <a:lnTo>
                    <a:pt x="1768254" y="2840124"/>
                  </a:lnTo>
                </a:path>
                <a:path w="3726815" h="2840354">
                  <a:moveTo>
                    <a:pt x="1948886" y="0"/>
                  </a:moveTo>
                  <a:lnTo>
                    <a:pt x="1948887" y="2840124"/>
                  </a:lnTo>
                </a:path>
                <a:path w="3726815" h="2840354">
                  <a:moveTo>
                    <a:pt x="2129519" y="0"/>
                  </a:moveTo>
                  <a:lnTo>
                    <a:pt x="2129519" y="2840124"/>
                  </a:lnTo>
                </a:path>
                <a:path w="3726815" h="2840354">
                  <a:moveTo>
                    <a:pt x="2300644" y="0"/>
                  </a:moveTo>
                  <a:lnTo>
                    <a:pt x="2300644" y="2840124"/>
                  </a:lnTo>
                </a:path>
                <a:path w="3726815" h="2840354">
                  <a:moveTo>
                    <a:pt x="2481276" y="0"/>
                  </a:moveTo>
                  <a:lnTo>
                    <a:pt x="2481276" y="2840124"/>
                  </a:lnTo>
                </a:path>
                <a:path w="3726815" h="2840354">
                  <a:moveTo>
                    <a:pt x="2661908" y="0"/>
                  </a:moveTo>
                  <a:lnTo>
                    <a:pt x="2661908" y="2840124"/>
                  </a:lnTo>
                </a:path>
                <a:path w="3726815" h="2840354">
                  <a:moveTo>
                    <a:pt x="2833033" y="0"/>
                  </a:moveTo>
                  <a:lnTo>
                    <a:pt x="2833033" y="2840124"/>
                  </a:lnTo>
                </a:path>
                <a:path w="3726815" h="2840354">
                  <a:moveTo>
                    <a:pt x="3013665" y="0"/>
                  </a:moveTo>
                  <a:lnTo>
                    <a:pt x="3013665" y="2840124"/>
                  </a:lnTo>
                </a:path>
                <a:path w="3726815" h="2840354">
                  <a:moveTo>
                    <a:pt x="3194297" y="0"/>
                  </a:moveTo>
                  <a:lnTo>
                    <a:pt x="3194297" y="2840124"/>
                  </a:lnTo>
                </a:path>
                <a:path w="3726815" h="2840354">
                  <a:moveTo>
                    <a:pt x="3365422" y="0"/>
                  </a:moveTo>
                  <a:lnTo>
                    <a:pt x="3365422" y="2840124"/>
                  </a:lnTo>
                </a:path>
                <a:path w="3726815" h="2840354">
                  <a:moveTo>
                    <a:pt x="3546054" y="0"/>
                  </a:moveTo>
                  <a:lnTo>
                    <a:pt x="3546054" y="2840124"/>
                  </a:lnTo>
                </a:path>
                <a:path w="3726815" h="2840354">
                  <a:moveTo>
                    <a:pt x="3726686" y="0"/>
                  </a:moveTo>
                  <a:lnTo>
                    <a:pt x="3726686" y="2840124"/>
                  </a:lnTo>
                </a:path>
              </a:pathLst>
            </a:custGeom>
            <a:ln w="633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2">
              <a:extLst>
                <a:ext uri="{FF2B5EF4-FFF2-40B4-BE49-F238E27FC236}">
                  <a16:creationId xmlns:a16="http://schemas.microsoft.com/office/drawing/2014/main" id="{EEEC324D-D053-7135-4585-E29965F5FF7E}"/>
                </a:ext>
              </a:extLst>
            </p:cNvPr>
            <p:cNvSpPr/>
            <p:nvPr/>
          </p:nvSpPr>
          <p:spPr>
            <a:xfrm>
              <a:off x="1473833" y="1612770"/>
              <a:ext cx="3907790" cy="2840355"/>
            </a:xfrm>
            <a:custGeom>
              <a:avLst/>
              <a:gdLst/>
              <a:ahLst/>
              <a:cxnLst/>
              <a:rect l="l" t="t" r="r" b="b"/>
              <a:pathLst>
                <a:path w="3907790" h="2840354">
                  <a:moveTo>
                    <a:pt x="0" y="2840124"/>
                  </a:moveTo>
                  <a:lnTo>
                    <a:pt x="12" y="0"/>
                  </a:lnTo>
                </a:path>
                <a:path w="3907790" h="2840354">
                  <a:moveTo>
                    <a:pt x="0" y="2840124"/>
                  </a:moveTo>
                  <a:lnTo>
                    <a:pt x="3907318" y="2840124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63">
              <a:extLst>
                <a:ext uri="{FF2B5EF4-FFF2-40B4-BE49-F238E27FC236}">
                  <a16:creationId xmlns:a16="http://schemas.microsoft.com/office/drawing/2014/main" id="{F551D6D6-5318-08D6-B6A8-9CBECE4082FE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3560" y="3594186"/>
              <a:ext cx="3831259" cy="323018"/>
            </a:xfrm>
            <a:prstGeom prst="rect">
              <a:avLst/>
            </a:prstGeom>
          </p:spPr>
        </p:pic>
        <p:sp>
          <p:nvSpPr>
            <p:cNvPr id="26" name="object 64">
              <a:extLst>
                <a:ext uri="{FF2B5EF4-FFF2-40B4-BE49-F238E27FC236}">
                  <a16:creationId xmlns:a16="http://schemas.microsoft.com/office/drawing/2014/main" id="{C8729A27-5AB6-06BE-4037-9776DCE6372F}"/>
                </a:ext>
              </a:extLst>
            </p:cNvPr>
            <p:cNvSpPr/>
            <p:nvPr/>
          </p:nvSpPr>
          <p:spPr>
            <a:xfrm>
              <a:off x="1564149" y="4049188"/>
              <a:ext cx="3726815" cy="237490"/>
            </a:xfrm>
            <a:custGeom>
              <a:avLst/>
              <a:gdLst/>
              <a:ahLst/>
              <a:cxnLst/>
              <a:rect l="l" t="t" r="r" b="b"/>
              <a:pathLst>
                <a:path w="3726815" h="237489">
                  <a:moveTo>
                    <a:pt x="0" y="75991"/>
                  </a:moveTo>
                  <a:lnTo>
                    <a:pt x="171125" y="161482"/>
                  </a:lnTo>
                  <a:lnTo>
                    <a:pt x="351757" y="161482"/>
                  </a:lnTo>
                  <a:lnTo>
                    <a:pt x="532414" y="161482"/>
                  </a:lnTo>
                  <a:lnTo>
                    <a:pt x="703539" y="161482"/>
                  </a:lnTo>
                  <a:lnTo>
                    <a:pt x="884171" y="9498"/>
                  </a:lnTo>
                  <a:lnTo>
                    <a:pt x="1064803" y="0"/>
                  </a:lnTo>
                  <a:lnTo>
                    <a:pt x="1235929" y="0"/>
                  </a:lnTo>
                  <a:lnTo>
                    <a:pt x="1416561" y="0"/>
                  </a:lnTo>
                  <a:lnTo>
                    <a:pt x="1597193" y="0"/>
                  </a:lnTo>
                  <a:lnTo>
                    <a:pt x="1777825" y="0"/>
                  </a:lnTo>
                  <a:lnTo>
                    <a:pt x="1948950" y="0"/>
                  </a:lnTo>
                  <a:lnTo>
                    <a:pt x="2129582" y="0"/>
                  </a:lnTo>
                  <a:lnTo>
                    <a:pt x="2310214" y="237474"/>
                  </a:lnTo>
                  <a:lnTo>
                    <a:pt x="2481339" y="161482"/>
                  </a:lnTo>
                  <a:lnTo>
                    <a:pt x="2661971" y="161482"/>
                  </a:lnTo>
                  <a:lnTo>
                    <a:pt x="2842603" y="161482"/>
                  </a:lnTo>
                  <a:lnTo>
                    <a:pt x="3013728" y="75991"/>
                  </a:lnTo>
                  <a:lnTo>
                    <a:pt x="3194360" y="0"/>
                  </a:lnTo>
                  <a:lnTo>
                    <a:pt x="3374993" y="0"/>
                  </a:lnTo>
                  <a:lnTo>
                    <a:pt x="3546118" y="0"/>
                  </a:lnTo>
                  <a:lnTo>
                    <a:pt x="3726750" y="0"/>
                  </a:lnTo>
                </a:path>
              </a:pathLst>
            </a:custGeom>
            <a:ln w="15831">
              <a:solidFill>
                <a:srgbClr val="BE0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65">
              <a:extLst>
                <a:ext uri="{FF2B5EF4-FFF2-40B4-BE49-F238E27FC236}">
                  <a16:creationId xmlns:a16="http://schemas.microsoft.com/office/drawing/2014/main" id="{FB863637-E162-9E4F-4DA2-D618B99DA649}"/>
                </a:ext>
              </a:extLst>
            </p:cNvPr>
            <p:cNvSpPr/>
            <p:nvPr/>
          </p:nvSpPr>
          <p:spPr>
            <a:xfrm>
              <a:off x="1564149" y="1617456"/>
              <a:ext cx="3726815" cy="1861820"/>
            </a:xfrm>
            <a:custGeom>
              <a:avLst/>
              <a:gdLst/>
              <a:ahLst/>
              <a:cxnLst/>
              <a:rect l="l" t="t" r="r" b="b"/>
              <a:pathLst>
                <a:path w="3726815" h="1861820">
                  <a:moveTo>
                    <a:pt x="0" y="1861794"/>
                  </a:moveTo>
                  <a:lnTo>
                    <a:pt x="171125" y="1861794"/>
                  </a:lnTo>
                  <a:lnTo>
                    <a:pt x="351757" y="1700312"/>
                  </a:lnTo>
                  <a:lnTo>
                    <a:pt x="532414" y="1700312"/>
                  </a:lnTo>
                  <a:lnTo>
                    <a:pt x="703539" y="1700312"/>
                  </a:lnTo>
                  <a:lnTo>
                    <a:pt x="884171" y="1700312"/>
                  </a:lnTo>
                  <a:lnTo>
                    <a:pt x="1064803" y="1700312"/>
                  </a:lnTo>
                  <a:lnTo>
                    <a:pt x="1235928" y="1700312"/>
                  </a:lnTo>
                  <a:lnTo>
                    <a:pt x="1416561" y="968893"/>
                  </a:lnTo>
                  <a:lnTo>
                    <a:pt x="1597193" y="968893"/>
                  </a:lnTo>
                  <a:lnTo>
                    <a:pt x="1777825" y="1215866"/>
                  </a:lnTo>
                  <a:lnTo>
                    <a:pt x="1948950" y="398956"/>
                  </a:lnTo>
                  <a:lnTo>
                    <a:pt x="2129582" y="398956"/>
                  </a:lnTo>
                  <a:lnTo>
                    <a:pt x="2310214" y="560438"/>
                  </a:lnTo>
                  <a:lnTo>
                    <a:pt x="2481339" y="1291857"/>
                  </a:lnTo>
                  <a:lnTo>
                    <a:pt x="2661971" y="0"/>
                  </a:lnTo>
                  <a:lnTo>
                    <a:pt x="2842603" y="1215866"/>
                  </a:lnTo>
                  <a:lnTo>
                    <a:pt x="3013728" y="1291857"/>
                  </a:lnTo>
                  <a:lnTo>
                    <a:pt x="3194360" y="1291857"/>
                  </a:lnTo>
                  <a:lnTo>
                    <a:pt x="3374993" y="1291857"/>
                  </a:lnTo>
                  <a:lnTo>
                    <a:pt x="3546118" y="1291857"/>
                  </a:lnTo>
                  <a:lnTo>
                    <a:pt x="3726750" y="1700313"/>
                  </a:lnTo>
                </a:path>
              </a:pathLst>
            </a:custGeom>
            <a:ln w="15834">
              <a:solidFill>
                <a:srgbClr val="0071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66">
            <a:extLst>
              <a:ext uri="{FF2B5EF4-FFF2-40B4-BE49-F238E27FC236}">
                <a16:creationId xmlns:a16="http://schemas.microsoft.com/office/drawing/2014/main" id="{1B8753BD-0063-19F3-66C1-8E0D7E122895}"/>
              </a:ext>
            </a:extLst>
          </p:cNvPr>
          <p:cNvSpPr txBox="1"/>
          <p:nvPr/>
        </p:nvSpPr>
        <p:spPr>
          <a:xfrm>
            <a:off x="10685163" y="3205838"/>
            <a:ext cx="530860" cy="2654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550" spc="-10" dirty="0">
                <a:latin typeface="Calibri"/>
                <a:cs typeface="Calibri"/>
              </a:rPr>
              <a:t>4.00%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9" name="object 67">
            <a:extLst>
              <a:ext uri="{FF2B5EF4-FFF2-40B4-BE49-F238E27FC236}">
                <a16:creationId xmlns:a16="http://schemas.microsoft.com/office/drawing/2014/main" id="{024303E3-34E1-E1C9-086B-26330F54152C}"/>
              </a:ext>
            </a:extLst>
          </p:cNvPr>
          <p:cNvSpPr txBox="1"/>
          <p:nvPr/>
        </p:nvSpPr>
        <p:spPr>
          <a:xfrm>
            <a:off x="6273938" y="4141131"/>
            <a:ext cx="4337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0" dirty="0">
                <a:latin typeface="Arial MT"/>
                <a:cs typeface="Arial MT"/>
              </a:rPr>
              <a:t>3.0%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0" name="object 68">
            <a:extLst>
              <a:ext uri="{FF2B5EF4-FFF2-40B4-BE49-F238E27FC236}">
                <a16:creationId xmlns:a16="http://schemas.microsoft.com/office/drawing/2014/main" id="{D2E1A3FA-E760-DEC7-3E06-27977A90218C}"/>
              </a:ext>
            </a:extLst>
          </p:cNvPr>
          <p:cNvSpPr txBox="1"/>
          <p:nvPr/>
        </p:nvSpPr>
        <p:spPr>
          <a:xfrm>
            <a:off x="6273938" y="3734575"/>
            <a:ext cx="4337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0" dirty="0">
                <a:latin typeface="Arial MT"/>
                <a:cs typeface="Arial MT"/>
              </a:rPr>
              <a:t>3.5%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1" name="object 69">
            <a:extLst>
              <a:ext uri="{FF2B5EF4-FFF2-40B4-BE49-F238E27FC236}">
                <a16:creationId xmlns:a16="http://schemas.microsoft.com/office/drawing/2014/main" id="{51A00E90-0B1D-538D-6248-ACD3B5939D41}"/>
              </a:ext>
            </a:extLst>
          </p:cNvPr>
          <p:cNvSpPr txBox="1"/>
          <p:nvPr/>
        </p:nvSpPr>
        <p:spPr>
          <a:xfrm>
            <a:off x="6273938" y="3328020"/>
            <a:ext cx="4337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0" dirty="0">
                <a:latin typeface="Arial MT"/>
                <a:cs typeface="Arial MT"/>
              </a:rPr>
              <a:t>4.0%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70">
            <a:extLst>
              <a:ext uri="{FF2B5EF4-FFF2-40B4-BE49-F238E27FC236}">
                <a16:creationId xmlns:a16="http://schemas.microsoft.com/office/drawing/2014/main" id="{417BB864-35AA-19EE-2FD9-0ACB1431AA73}"/>
              </a:ext>
            </a:extLst>
          </p:cNvPr>
          <p:cNvSpPr txBox="1"/>
          <p:nvPr/>
        </p:nvSpPr>
        <p:spPr>
          <a:xfrm>
            <a:off x="6273938" y="2921439"/>
            <a:ext cx="43370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0" dirty="0">
                <a:latin typeface="Arial MT"/>
                <a:cs typeface="Arial MT"/>
              </a:rPr>
              <a:t>4.5%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71">
            <a:extLst>
              <a:ext uri="{FF2B5EF4-FFF2-40B4-BE49-F238E27FC236}">
                <a16:creationId xmlns:a16="http://schemas.microsoft.com/office/drawing/2014/main" id="{E5F3912A-02CD-8FBF-77F5-67171376C983}"/>
              </a:ext>
            </a:extLst>
          </p:cNvPr>
          <p:cNvSpPr txBox="1"/>
          <p:nvPr/>
        </p:nvSpPr>
        <p:spPr>
          <a:xfrm>
            <a:off x="6273938" y="2515201"/>
            <a:ext cx="43370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20" dirty="0">
                <a:latin typeface="Arial MT"/>
                <a:cs typeface="Arial MT"/>
              </a:rPr>
              <a:t>5.0%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72">
            <a:extLst>
              <a:ext uri="{FF2B5EF4-FFF2-40B4-BE49-F238E27FC236}">
                <a16:creationId xmlns:a16="http://schemas.microsoft.com/office/drawing/2014/main" id="{5037EBAB-B435-9A0D-02D0-F71EE221CE4A}"/>
              </a:ext>
            </a:extLst>
          </p:cNvPr>
          <p:cNvSpPr txBox="1"/>
          <p:nvPr/>
        </p:nvSpPr>
        <p:spPr>
          <a:xfrm>
            <a:off x="6273938" y="2108645"/>
            <a:ext cx="43370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20" dirty="0">
                <a:latin typeface="Arial MT"/>
                <a:cs typeface="Arial MT"/>
              </a:rPr>
              <a:t>5.5%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73">
            <a:extLst>
              <a:ext uri="{FF2B5EF4-FFF2-40B4-BE49-F238E27FC236}">
                <a16:creationId xmlns:a16="http://schemas.microsoft.com/office/drawing/2014/main" id="{3ED803A1-E776-04A7-5D33-E01FEB64D24D}"/>
              </a:ext>
            </a:extLst>
          </p:cNvPr>
          <p:cNvSpPr txBox="1"/>
          <p:nvPr/>
        </p:nvSpPr>
        <p:spPr>
          <a:xfrm>
            <a:off x="6273938" y="1702090"/>
            <a:ext cx="43370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20" dirty="0">
                <a:latin typeface="Arial MT"/>
                <a:cs typeface="Arial MT"/>
              </a:rPr>
              <a:t>6.0%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74">
            <a:extLst>
              <a:ext uri="{FF2B5EF4-FFF2-40B4-BE49-F238E27FC236}">
                <a16:creationId xmlns:a16="http://schemas.microsoft.com/office/drawing/2014/main" id="{560F00C4-EDCF-BC3F-20E0-BE7E9186C594}"/>
              </a:ext>
            </a:extLst>
          </p:cNvPr>
          <p:cNvSpPr txBox="1"/>
          <p:nvPr/>
        </p:nvSpPr>
        <p:spPr>
          <a:xfrm>
            <a:off x="6273938" y="1295535"/>
            <a:ext cx="43370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20" dirty="0">
                <a:latin typeface="Arial MT"/>
                <a:cs typeface="Arial MT"/>
              </a:rPr>
              <a:t>6.5%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75">
            <a:extLst>
              <a:ext uri="{FF2B5EF4-FFF2-40B4-BE49-F238E27FC236}">
                <a16:creationId xmlns:a16="http://schemas.microsoft.com/office/drawing/2014/main" id="{EBAE2417-B274-ECB2-6A21-E79264B62377}"/>
              </a:ext>
            </a:extLst>
          </p:cNvPr>
          <p:cNvSpPr txBox="1"/>
          <p:nvPr/>
        </p:nvSpPr>
        <p:spPr>
          <a:xfrm>
            <a:off x="6831224" y="4353186"/>
            <a:ext cx="3930650" cy="32575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 marR="5080" indent="24765" algn="just">
              <a:lnSpc>
                <a:spcPct val="97300"/>
              </a:lnSpc>
              <a:spcBef>
                <a:spcPts val="25"/>
              </a:spcBef>
            </a:pPr>
            <a:r>
              <a:rPr sz="1200" spc="-25" dirty="0">
                <a:latin typeface="Arial MT"/>
                <a:cs typeface="Arial MT"/>
              </a:rPr>
              <a:t>E24 F24 M24 A24 M24 J24 J24 A24 S24 O24 N24 D24 E25 F25 M25 A25 M25 J25 J25 A25 S25 O25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38" name="object 76">
            <a:extLst>
              <a:ext uri="{FF2B5EF4-FFF2-40B4-BE49-F238E27FC236}">
                <a16:creationId xmlns:a16="http://schemas.microsoft.com/office/drawing/2014/main" id="{17BA05E6-9C6B-E7CC-92E2-15BD0F4791B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95477" y="1501125"/>
            <a:ext cx="237673" cy="85494"/>
          </a:xfrm>
          <a:prstGeom prst="rect">
            <a:avLst/>
          </a:prstGeom>
        </p:spPr>
      </p:pic>
      <p:sp>
        <p:nvSpPr>
          <p:cNvPr id="39" name="object 77">
            <a:extLst>
              <a:ext uri="{FF2B5EF4-FFF2-40B4-BE49-F238E27FC236}">
                <a16:creationId xmlns:a16="http://schemas.microsoft.com/office/drawing/2014/main" id="{2A48ADC7-65DF-B4D1-72C0-774EC42C9DE6}"/>
              </a:ext>
            </a:extLst>
          </p:cNvPr>
          <p:cNvSpPr txBox="1"/>
          <p:nvPr/>
        </p:nvSpPr>
        <p:spPr>
          <a:xfrm>
            <a:off x="7446145" y="1423201"/>
            <a:ext cx="71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CONSENSO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78">
            <a:extLst>
              <a:ext uri="{FF2B5EF4-FFF2-40B4-BE49-F238E27FC236}">
                <a16:creationId xmlns:a16="http://schemas.microsoft.com/office/drawing/2014/main" id="{9590D6EE-693F-0A7E-F0EE-53E3C1E40843}"/>
              </a:ext>
            </a:extLst>
          </p:cNvPr>
          <p:cNvGrpSpPr/>
          <p:nvPr/>
        </p:nvGrpSpPr>
        <p:grpSpPr>
          <a:xfrm>
            <a:off x="7195477" y="1782929"/>
            <a:ext cx="238125" cy="262890"/>
            <a:chOff x="1820837" y="1961001"/>
            <a:chExt cx="238125" cy="262890"/>
          </a:xfrm>
        </p:grpSpPr>
        <p:sp>
          <p:nvSpPr>
            <p:cNvPr id="41" name="object 79">
              <a:extLst>
                <a:ext uri="{FF2B5EF4-FFF2-40B4-BE49-F238E27FC236}">
                  <a16:creationId xmlns:a16="http://schemas.microsoft.com/office/drawing/2014/main" id="{71FB9413-60D0-86E4-3ED6-EA9A2EA188A3}"/>
                </a:ext>
              </a:extLst>
            </p:cNvPr>
            <p:cNvSpPr/>
            <p:nvPr/>
          </p:nvSpPr>
          <p:spPr>
            <a:xfrm>
              <a:off x="1820837" y="1968917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673" y="0"/>
                  </a:lnTo>
                </a:path>
              </a:pathLst>
            </a:custGeom>
            <a:ln w="15831">
              <a:solidFill>
                <a:srgbClr val="BE0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80">
              <a:extLst>
                <a:ext uri="{FF2B5EF4-FFF2-40B4-BE49-F238E27FC236}">
                  <a16:creationId xmlns:a16="http://schemas.microsoft.com/office/drawing/2014/main" id="{ADD6D4F0-9B11-D58E-E743-2C0EEBD901BB}"/>
                </a:ext>
              </a:extLst>
            </p:cNvPr>
            <p:cNvSpPr/>
            <p:nvPr/>
          </p:nvSpPr>
          <p:spPr>
            <a:xfrm>
              <a:off x="1820837" y="2215890"/>
              <a:ext cx="238125" cy="0"/>
            </a:xfrm>
            <a:custGeom>
              <a:avLst/>
              <a:gdLst/>
              <a:ahLst/>
              <a:cxnLst/>
              <a:rect l="l" t="t" r="r" b="b"/>
              <a:pathLst>
                <a:path w="238125">
                  <a:moveTo>
                    <a:pt x="0" y="0"/>
                  </a:moveTo>
                  <a:lnTo>
                    <a:pt x="237673" y="0"/>
                  </a:lnTo>
                </a:path>
              </a:pathLst>
            </a:custGeom>
            <a:ln w="15831">
              <a:solidFill>
                <a:srgbClr val="0071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81">
            <a:extLst>
              <a:ext uri="{FF2B5EF4-FFF2-40B4-BE49-F238E27FC236}">
                <a16:creationId xmlns:a16="http://schemas.microsoft.com/office/drawing/2014/main" id="{F03185E6-19D7-4592-63C0-2036633E0B5F}"/>
              </a:ext>
            </a:extLst>
          </p:cNvPr>
          <p:cNvSpPr txBox="1"/>
          <p:nvPr/>
        </p:nvSpPr>
        <p:spPr>
          <a:xfrm>
            <a:off x="7446145" y="1605326"/>
            <a:ext cx="291465" cy="51562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200" spc="-25" dirty="0">
                <a:latin typeface="Calibri"/>
                <a:cs typeface="Calibri"/>
              </a:rPr>
              <a:t>Min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200" spc="-25" dirty="0">
                <a:latin typeface="Calibri"/>
                <a:cs typeface="Calibri"/>
              </a:rPr>
              <a:t>Max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7" name="object 83">
            <a:extLst>
              <a:ext uri="{FF2B5EF4-FFF2-40B4-BE49-F238E27FC236}">
                <a16:creationId xmlns:a16="http://schemas.microsoft.com/office/drawing/2014/main" id="{4A762C44-D422-0946-2995-3124AF38AE19}"/>
              </a:ext>
            </a:extLst>
          </p:cNvPr>
          <p:cNvSpPr txBox="1"/>
          <p:nvPr/>
        </p:nvSpPr>
        <p:spPr>
          <a:xfrm>
            <a:off x="6769545" y="490843"/>
            <a:ext cx="4535170" cy="862965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2200" b="1" dirty="0">
                <a:latin typeface="Calibri"/>
                <a:cs typeface="Calibri"/>
              </a:rPr>
              <a:t>Histórico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del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consenso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para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la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inflación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10"/>
              </a:spcBef>
            </a:pPr>
            <a:r>
              <a:rPr sz="1800" dirty="0">
                <a:latin typeface="Calibri"/>
                <a:cs typeface="Calibri"/>
              </a:rPr>
              <a:t>Por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ciento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anual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cierre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año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9557602-AFAE-59E4-52E4-82A01A0BDC33}"/>
              </a:ext>
            </a:extLst>
          </p:cNvPr>
          <p:cNvSpPr txBox="1"/>
          <p:nvPr/>
        </p:nvSpPr>
        <p:spPr>
          <a:xfrm>
            <a:off x="8354058" y="166093"/>
            <a:ext cx="1534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Inflación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96">
            <a:extLst>
              <a:ext uri="{FF2B5EF4-FFF2-40B4-BE49-F238E27FC236}">
                <a16:creationId xmlns:a16="http://schemas.microsoft.com/office/drawing/2014/main" id="{5F9FF863-E5F1-8D87-D264-653CE846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98811"/>
              </p:ext>
            </p:extLst>
          </p:nvPr>
        </p:nvGraphicFramePr>
        <p:xfrm>
          <a:off x="7433150" y="4872295"/>
          <a:ext cx="4391657" cy="5803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47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9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marL="23177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Indicador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57150" marB="0"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sep-</a:t>
                      </a:r>
                      <a:r>
                        <a:rPr sz="1250" spc="-25" dirty="0">
                          <a:latin typeface="Arial MT"/>
                          <a:cs typeface="Arial MT"/>
                        </a:rPr>
                        <a:t>25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oct-</a:t>
                      </a:r>
                      <a:r>
                        <a:rPr sz="1250" spc="-25" dirty="0">
                          <a:latin typeface="Arial MT"/>
                          <a:cs typeface="Arial MT"/>
                        </a:rPr>
                        <a:t>25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63500" marB="0">
                    <a:solidFill>
                      <a:srgbClr val="FFEBE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04">
                <a:tc>
                  <a:txBody>
                    <a:bodyPr/>
                    <a:lstStyle/>
                    <a:p>
                      <a:pPr marL="241935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Mediana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</a:pPr>
                      <a:r>
                        <a:rPr sz="1250" b="1" spc="-10" dirty="0">
                          <a:latin typeface="Arial"/>
                          <a:cs typeface="Arial"/>
                        </a:rPr>
                        <a:t>4.00%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1250" b="1" spc="-10" dirty="0">
                          <a:latin typeface="Arial"/>
                          <a:cs typeface="Arial"/>
                        </a:rPr>
                        <a:t>4.00%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>
                      <a:noFill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9" name="object 87">
            <a:extLst>
              <a:ext uri="{FF2B5EF4-FFF2-40B4-BE49-F238E27FC236}">
                <a16:creationId xmlns:a16="http://schemas.microsoft.com/office/drawing/2014/main" id="{BFC7E2A6-2C6A-04F9-5642-65D9CB94F863}"/>
              </a:ext>
            </a:extLst>
          </p:cNvPr>
          <p:cNvSpPr txBox="1"/>
          <p:nvPr/>
        </p:nvSpPr>
        <p:spPr>
          <a:xfrm>
            <a:off x="7679688" y="5382335"/>
            <a:ext cx="67437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-10" dirty="0">
                <a:latin typeface="Calibri"/>
                <a:cs typeface="Calibri"/>
              </a:rPr>
              <a:t>Promedio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0" name="object 88">
            <a:extLst>
              <a:ext uri="{FF2B5EF4-FFF2-40B4-BE49-F238E27FC236}">
                <a16:creationId xmlns:a16="http://schemas.microsoft.com/office/drawing/2014/main" id="{1402E25C-7170-6BC2-43DA-BD6DC815389C}"/>
              </a:ext>
            </a:extLst>
          </p:cNvPr>
          <p:cNvSpPr txBox="1"/>
          <p:nvPr/>
        </p:nvSpPr>
        <p:spPr>
          <a:xfrm>
            <a:off x="8902750" y="5393195"/>
            <a:ext cx="46228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20" dirty="0">
                <a:latin typeface="Arial MT"/>
                <a:cs typeface="Arial MT"/>
              </a:rPr>
              <a:t>4.00%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61" name="object 89">
            <a:extLst>
              <a:ext uri="{FF2B5EF4-FFF2-40B4-BE49-F238E27FC236}">
                <a16:creationId xmlns:a16="http://schemas.microsoft.com/office/drawing/2014/main" id="{C9679D0D-26C8-A67B-C9EE-DDAA81E45246}"/>
              </a:ext>
            </a:extLst>
          </p:cNvPr>
          <p:cNvSpPr txBox="1"/>
          <p:nvPr/>
        </p:nvSpPr>
        <p:spPr>
          <a:xfrm>
            <a:off x="9999540" y="5393195"/>
            <a:ext cx="462280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50" spc="-20" dirty="0">
                <a:latin typeface="Arial MT"/>
                <a:cs typeface="Arial MT"/>
              </a:rPr>
              <a:t>3.93%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62" name="object 90">
            <a:extLst>
              <a:ext uri="{FF2B5EF4-FFF2-40B4-BE49-F238E27FC236}">
                <a16:creationId xmlns:a16="http://schemas.microsoft.com/office/drawing/2014/main" id="{B4FE62E9-6F87-5B97-FC0B-81DBBF0EF1D6}"/>
              </a:ext>
            </a:extLst>
          </p:cNvPr>
          <p:cNvSpPr/>
          <p:nvPr/>
        </p:nvSpPr>
        <p:spPr>
          <a:xfrm>
            <a:off x="7460445" y="628452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4" h="634">
                <a:moveTo>
                  <a:pt x="10511" y="0"/>
                </a:moveTo>
                <a:lnTo>
                  <a:pt x="0" y="0"/>
                </a:lnTo>
                <a:lnTo>
                  <a:pt x="0" y="134"/>
                </a:lnTo>
                <a:lnTo>
                  <a:pt x="10511" y="134"/>
                </a:lnTo>
                <a:lnTo>
                  <a:pt x="105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91">
            <a:extLst>
              <a:ext uri="{FF2B5EF4-FFF2-40B4-BE49-F238E27FC236}">
                <a16:creationId xmlns:a16="http://schemas.microsoft.com/office/drawing/2014/main" id="{A0238945-84EA-630E-C9A9-0C72EBB94751}"/>
              </a:ext>
            </a:extLst>
          </p:cNvPr>
          <p:cNvSpPr/>
          <p:nvPr/>
        </p:nvSpPr>
        <p:spPr>
          <a:xfrm>
            <a:off x="8567606" y="628452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4">
                <a:moveTo>
                  <a:pt x="10511" y="0"/>
                </a:moveTo>
                <a:lnTo>
                  <a:pt x="0" y="0"/>
                </a:lnTo>
                <a:lnTo>
                  <a:pt x="0" y="134"/>
                </a:lnTo>
                <a:lnTo>
                  <a:pt x="10511" y="134"/>
                </a:lnTo>
                <a:lnTo>
                  <a:pt x="105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92">
            <a:extLst>
              <a:ext uri="{FF2B5EF4-FFF2-40B4-BE49-F238E27FC236}">
                <a16:creationId xmlns:a16="http://schemas.microsoft.com/office/drawing/2014/main" id="{AD4EA26B-4B79-1733-C495-6959DC223203}"/>
              </a:ext>
            </a:extLst>
          </p:cNvPr>
          <p:cNvSpPr/>
          <p:nvPr/>
        </p:nvSpPr>
        <p:spPr>
          <a:xfrm>
            <a:off x="9674766" y="628452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4">
                <a:moveTo>
                  <a:pt x="10511" y="0"/>
                </a:moveTo>
                <a:lnTo>
                  <a:pt x="0" y="0"/>
                </a:lnTo>
                <a:lnTo>
                  <a:pt x="0" y="134"/>
                </a:lnTo>
                <a:lnTo>
                  <a:pt x="10511" y="134"/>
                </a:lnTo>
                <a:lnTo>
                  <a:pt x="105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93">
            <a:extLst>
              <a:ext uri="{FF2B5EF4-FFF2-40B4-BE49-F238E27FC236}">
                <a16:creationId xmlns:a16="http://schemas.microsoft.com/office/drawing/2014/main" id="{AE723C62-A4B3-0392-46B0-C7A68EE80F29}"/>
              </a:ext>
            </a:extLst>
          </p:cNvPr>
          <p:cNvSpPr/>
          <p:nvPr/>
        </p:nvSpPr>
        <p:spPr>
          <a:xfrm>
            <a:off x="10781926" y="6284527"/>
            <a:ext cx="10795" cy="635"/>
          </a:xfrm>
          <a:custGeom>
            <a:avLst/>
            <a:gdLst/>
            <a:ahLst/>
            <a:cxnLst/>
            <a:rect l="l" t="t" r="r" b="b"/>
            <a:pathLst>
              <a:path w="10795" h="634">
                <a:moveTo>
                  <a:pt x="10511" y="0"/>
                </a:moveTo>
                <a:lnTo>
                  <a:pt x="0" y="0"/>
                </a:lnTo>
                <a:lnTo>
                  <a:pt x="0" y="134"/>
                </a:lnTo>
                <a:lnTo>
                  <a:pt x="10511" y="134"/>
                </a:lnTo>
                <a:lnTo>
                  <a:pt x="10511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6" name="object 97">
            <a:extLst>
              <a:ext uri="{FF2B5EF4-FFF2-40B4-BE49-F238E27FC236}">
                <a16:creationId xmlns:a16="http://schemas.microsoft.com/office/drawing/2014/main" id="{6DC41256-933A-BCCA-9FD4-527C67364F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584065"/>
              </p:ext>
            </p:extLst>
          </p:nvPr>
        </p:nvGraphicFramePr>
        <p:xfrm>
          <a:off x="7656641" y="5556360"/>
          <a:ext cx="3648074" cy="6244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6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5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0624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Mínimo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3.50%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3.50%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16">
                <a:tc>
                  <a:txBody>
                    <a:bodyPr/>
                    <a:lstStyle/>
                    <a:p>
                      <a:pPr marL="94615">
                        <a:lnSpc>
                          <a:spcPts val="142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Máximo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ts val="1415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4.90%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ts val="1415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4.40%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451">
                <a:tc>
                  <a:txBody>
                    <a:bodyPr/>
                    <a:lstStyle/>
                    <a:p>
                      <a:pPr marL="31750">
                        <a:lnSpc>
                          <a:spcPts val="151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Coef.</a:t>
                      </a:r>
                      <a:r>
                        <a:rPr sz="13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Var.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3340" algn="ctr">
                        <a:lnSpc>
                          <a:spcPct val="100000"/>
                        </a:lnSpc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0.06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0.05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836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2FF543BE-DC82-B8FF-4791-1CAFAD6201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>
            <a:extLst>
              <a:ext uri="{FF2B5EF4-FFF2-40B4-BE49-F238E27FC236}">
                <a16:creationId xmlns:a16="http://schemas.microsoft.com/office/drawing/2014/main" id="{7C76A5A9-5588-3951-C62D-158A7F0667FA}"/>
              </a:ext>
            </a:extLst>
          </p:cNvPr>
          <p:cNvSpPr txBox="1"/>
          <p:nvPr/>
        </p:nvSpPr>
        <p:spPr>
          <a:xfrm>
            <a:off x="5277739" y="3272483"/>
            <a:ext cx="16998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Gestión: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-635" algn="ctr" defTabSz="914400" rtl="0" eaLnBrk="1" fontAlgn="auto" latinLnBrk="0" hangingPunct="1">
              <a:lnSpc>
                <a:spcPct val="87400"/>
              </a:lnSpc>
              <a:spcBef>
                <a:spcPts val="9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Educación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Financiera e Inclusión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51185AD-3574-446D-9BBE-09DBC7F8091E}"/>
              </a:ext>
            </a:extLst>
          </p:cNvPr>
          <p:cNvSpPr txBox="1"/>
          <p:nvPr/>
        </p:nvSpPr>
        <p:spPr>
          <a:xfrm>
            <a:off x="2038959" y="472523"/>
            <a:ext cx="2735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Balance público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object 69">
            <a:extLst>
              <a:ext uri="{FF2B5EF4-FFF2-40B4-BE49-F238E27FC236}">
                <a16:creationId xmlns:a16="http://schemas.microsoft.com/office/drawing/2014/main" id="{75C37674-3C93-8E7B-F6B0-92DA4F15EDC4}"/>
              </a:ext>
            </a:extLst>
          </p:cNvPr>
          <p:cNvSpPr txBox="1"/>
          <p:nvPr/>
        </p:nvSpPr>
        <p:spPr>
          <a:xfrm>
            <a:off x="237010" y="6558361"/>
            <a:ext cx="1319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Fuente: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 err="1">
                <a:latin typeface="Calibri"/>
                <a:cs typeface="Calibri"/>
              </a:rPr>
              <a:t>Encuesta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IMEF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4E376678-FE25-D0C8-7E68-BFCB358977E5}"/>
              </a:ext>
            </a:extLst>
          </p:cNvPr>
          <p:cNvSpPr txBox="1"/>
          <p:nvPr/>
        </p:nvSpPr>
        <p:spPr>
          <a:xfrm>
            <a:off x="6858803" y="460361"/>
            <a:ext cx="4371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Tasa de política monetaria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pSp>
        <p:nvGrpSpPr>
          <p:cNvPr id="2" name="object 69">
            <a:extLst>
              <a:ext uri="{FF2B5EF4-FFF2-40B4-BE49-F238E27FC236}">
                <a16:creationId xmlns:a16="http://schemas.microsoft.com/office/drawing/2014/main" id="{6E9B335B-F08C-7DC4-D798-11169736B373}"/>
              </a:ext>
            </a:extLst>
          </p:cNvPr>
          <p:cNvGrpSpPr/>
          <p:nvPr/>
        </p:nvGrpSpPr>
        <p:grpSpPr>
          <a:xfrm>
            <a:off x="1380663" y="1679252"/>
            <a:ext cx="3822065" cy="2907030"/>
            <a:chOff x="1472021" y="1495930"/>
            <a:chExt cx="3822065" cy="2907030"/>
          </a:xfrm>
        </p:grpSpPr>
        <p:sp>
          <p:nvSpPr>
            <p:cNvPr id="3" name="object 70">
              <a:extLst>
                <a:ext uri="{FF2B5EF4-FFF2-40B4-BE49-F238E27FC236}">
                  <a16:creationId xmlns:a16="http://schemas.microsoft.com/office/drawing/2014/main" id="{2B265818-5169-6A22-000C-92B4E000437C}"/>
                </a:ext>
              </a:extLst>
            </p:cNvPr>
            <p:cNvSpPr/>
            <p:nvPr/>
          </p:nvSpPr>
          <p:spPr>
            <a:xfrm>
              <a:off x="1647898" y="1500692"/>
              <a:ext cx="3641090" cy="2897505"/>
            </a:xfrm>
            <a:custGeom>
              <a:avLst/>
              <a:gdLst/>
              <a:ahLst/>
              <a:cxnLst/>
              <a:rect l="l" t="t" r="r" b="b"/>
              <a:pathLst>
                <a:path w="3641090" h="2897504">
                  <a:moveTo>
                    <a:pt x="0" y="0"/>
                  </a:moveTo>
                  <a:lnTo>
                    <a:pt x="0" y="2897189"/>
                  </a:lnTo>
                </a:path>
                <a:path w="3641090" h="2897504">
                  <a:moveTo>
                    <a:pt x="171114" y="0"/>
                  </a:moveTo>
                  <a:lnTo>
                    <a:pt x="171114" y="2897189"/>
                  </a:lnTo>
                </a:path>
                <a:path w="3641090" h="2897504">
                  <a:moveTo>
                    <a:pt x="342229" y="0"/>
                  </a:moveTo>
                  <a:lnTo>
                    <a:pt x="342229" y="2897189"/>
                  </a:lnTo>
                </a:path>
                <a:path w="3641090" h="2897504">
                  <a:moveTo>
                    <a:pt x="522812" y="0"/>
                  </a:moveTo>
                  <a:lnTo>
                    <a:pt x="522812" y="2897189"/>
                  </a:lnTo>
                </a:path>
                <a:path w="3641090" h="2897504">
                  <a:moveTo>
                    <a:pt x="693926" y="0"/>
                  </a:moveTo>
                  <a:lnTo>
                    <a:pt x="693926" y="2897189"/>
                  </a:lnTo>
                </a:path>
                <a:path w="3641090" h="2897504">
                  <a:moveTo>
                    <a:pt x="865041" y="0"/>
                  </a:moveTo>
                  <a:lnTo>
                    <a:pt x="865041" y="2897189"/>
                  </a:lnTo>
                </a:path>
                <a:path w="3641090" h="2897504">
                  <a:moveTo>
                    <a:pt x="1036155" y="0"/>
                  </a:moveTo>
                  <a:lnTo>
                    <a:pt x="1036155" y="2897189"/>
                  </a:lnTo>
                </a:path>
                <a:path w="3641090" h="2897504">
                  <a:moveTo>
                    <a:pt x="1216776" y="0"/>
                  </a:moveTo>
                  <a:lnTo>
                    <a:pt x="1216776" y="2897189"/>
                  </a:lnTo>
                </a:path>
                <a:path w="3641090" h="2897504">
                  <a:moveTo>
                    <a:pt x="1387891" y="0"/>
                  </a:moveTo>
                  <a:lnTo>
                    <a:pt x="1387891" y="2897189"/>
                  </a:lnTo>
                </a:path>
                <a:path w="3641090" h="2897504">
                  <a:moveTo>
                    <a:pt x="1559005" y="0"/>
                  </a:moveTo>
                  <a:lnTo>
                    <a:pt x="1559005" y="2897189"/>
                  </a:lnTo>
                </a:path>
                <a:path w="3641090" h="2897504">
                  <a:moveTo>
                    <a:pt x="1730120" y="0"/>
                  </a:moveTo>
                  <a:lnTo>
                    <a:pt x="1730120" y="2897189"/>
                  </a:lnTo>
                </a:path>
                <a:path w="3641090" h="2897504">
                  <a:moveTo>
                    <a:pt x="1910741" y="0"/>
                  </a:moveTo>
                  <a:lnTo>
                    <a:pt x="1910741" y="2897189"/>
                  </a:lnTo>
                </a:path>
                <a:path w="3641090" h="2897504">
                  <a:moveTo>
                    <a:pt x="2081855" y="0"/>
                  </a:moveTo>
                  <a:lnTo>
                    <a:pt x="2081856" y="2897189"/>
                  </a:lnTo>
                </a:path>
                <a:path w="3641090" h="2897504">
                  <a:moveTo>
                    <a:pt x="2252970" y="0"/>
                  </a:moveTo>
                  <a:lnTo>
                    <a:pt x="2252970" y="2897189"/>
                  </a:lnTo>
                </a:path>
                <a:path w="3641090" h="2897504">
                  <a:moveTo>
                    <a:pt x="2424085" y="0"/>
                  </a:moveTo>
                  <a:lnTo>
                    <a:pt x="2424085" y="2897189"/>
                  </a:lnTo>
                </a:path>
                <a:path w="3641090" h="2897504">
                  <a:moveTo>
                    <a:pt x="2604706" y="0"/>
                  </a:moveTo>
                  <a:lnTo>
                    <a:pt x="2604706" y="2897189"/>
                  </a:lnTo>
                </a:path>
                <a:path w="3641090" h="2897504">
                  <a:moveTo>
                    <a:pt x="2775820" y="0"/>
                  </a:moveTo>
                  <a:lnTo>
                    <a:pt x="2775820" y="2897189"/>
                  </a:lnTo>
                </a:path>
                <a:path w="3641090" h="2897504">
                  <a:moveTo>
                    <a:pt x="2946935" y="0"/>
                  </a:moveTo>
                  <a:lnTo>
                    <a:pt x="2946935" y="2897189"/>
                  </a:lnTo>
                </a:path>
                <a:path w="3641090" h="2897504">
                  <a:moveTo>
                    <a:pt x="3118049" y="0"/>
                  </a:moveTo>
                  <a:lnTo>
                    <a:pt x="3118049" y="2897189"/>
                  </a:lnTo>
                </a:path>
                <a:path w="3641090" h="2897504">
                  <a:moveTo>
                    <a:pt x="3289164" y="0"/>
                  </a:moveTo>
                  <a:lnTo>
                    <a:pt x="3289164" y="2897189"/>
                  </a:lnTo>
                </a:path>
                <a:path w="3641090" h="2897504">
                  <a:moveTo>
                    <a:pt x="3469785" y="0"/>
                  </a:moveTo>
                  <a:lnTo>
                    <a:pt x="3469785" y="2897189"/>
                  </a:lnTo>
                </a:path>
                <a:path w="3641090" h="2897504">
                  <a:moveTo>
                    <a:pt x="3640899" y="0"/>
                  </a:moveTo>
                  <a:lnTo>
                    <a:pt x="3640899" y="2897189"/>
                  </a:lnTo>
                </a:path>
              </a:pathLst>
            </a:custGeom>
            <a:ln w="633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71">
              <a:extLst>
                <a:ext uri="{FF2B5EF4-FFF2-40B4-BE49-F238E27FC236}">
                  <a16:creationId xmlns:a16="http://schemas.microsoft.com/office/drawing/2014/main" id="{53542A97-F1F7-40A1-72CF-9AE76D0B97E5}"/>
                </a:ext>
              </a:extLst>
            </p:cNvPr>
            <p:cNvSpPr/>
            <p:nvPr/>
          </p:nvSpPr>
          <p:spPr>
            <a:xfrm>
              <a:off x="1476783" y="1500692"/>
              <a:ext cx="3812540" cy="2897505"/>
            </a:xfrm>
            <a:custGeom>
              <a:avLst/>
              <a:gdLst/>
              <a:ahLst/>
              <a:cxnLst/>
              <a:rect l="l" t="t" r="r" b="b"/>
              <a:pathLst>
                <a:path w="3812540" h="2897504">
                  <a:moveTo>
                    <a:pt x="0" y="2897189"/>
                  </a:moveTo>
                  <a:lnTo>
                    <a:pt x="12" y="0"/>
                  </a:lnTo>
                </a:path>
                <a:path w="3812540" h="2897504">
                  <a:moveTo>
                    <a:pt x="0" y="0"/>
                  </a:moveTo>
                  <a:lnTo>
                    <a:pt x="3812014" y="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72">
              <a:extLst>
                <a:ext uri="{FF2B5EF4-FFF2-40B4-BE49-F238E27FC236}">
                  <a16:creationId xmlns:a16="http://schemas.microsoft.com/office/drawing/2014/main" id="{808CD014-00A4-0A82-C3B8-488E3125DA4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3682" y="2019916"/>
              <a:ext cx="3745516" cy="981453"/>
            </a:xfrm>
            <a:prstGeom prst="rect">
              <a:avLst/>
            </a:prstGeom>
          </p:spPr>
        </p:pic>
        <p:sp>
          <p:nvSpPr>
            <p:cNvPr id="7" name="object 73">
              <a:extLst>
                <a:ext uri="{FF2B5EF4-FFF2-40B4-BE49-F238E27FC236}">
                  <a16:creationId xmlns:a16="http://schemas.microsoft.com/office/drawing/2014/main" id="{548EA5CB-0070-0D37-2252-2D9ABFB018AE}"/>
                </a:ext>
              </a:extLst>
            </p:cNvPr>
            <p:cNvSpPr/>
            <p:nvPr/>
          </p:nvSpPr>
          <p:spPr>
            <a:xfrm>
              <a:off x="1557587" y="3433706"/>
              <a:ext cx="3641090" cy="579755"/>
            </a:xfrm>
            <a:custGeom>
              <a:avLst/>
              <a:gdLst/>
              <a:ahLst/>
              <a:cxnLst/>
              <a:rect l="l" t="t" r="r" b="b"/>
              <a:pathLst>
                <a:path w="3641090" h="579754">
                  <a:moveTo>
                    <a:pt x="0" y="56994"/>
                  </a:moveTo>
                  <a:lnTo>
                    <a:pt x="180620" y="332482"/>
                  </a:lnTo>
                  <a:lnTo>
                    <a:pt x="351735" y="332482"/>
                  </a:lnTo>
                  <a:lnTo>
                    <a:pt x="522850" y="332482"/>
                  </a:lnTo>
                  <a:lnTo>
                    <a:pt x="693990" y="332482"/>
                  </a:lnTo>
                  <a:lnTo>
                    <a:pt x="874610" y="332482"/>
                  </a:lnTo>
                  <a:lnTo>
                    <a:pt x="1045725" y="484469"/>
                  </a:lnTo>
                  <a:lnTo>
                    <a:pt x="1216840" y="142487"/>
                  </a:lnTo>
                  <a:lnTo>
                    <a:pt x="1387954" y="0"/>
                  </a:lnTo>
                  <a:lnTo>
                    <a:pt x="1559069" y="0"/>
                  </a:lnTo>
                  <a:lnTo>
                    <a:pt x="1739690" y="0"/>
                  </a:lnTo>
                  <a:lnTo>
                    <a:pt x="1910804" y="0"/>
                  </a:lnTo>
                  <a:lnTo>
                    <a:pt x="2081919" y="0"/>
                  </a:lnTo>
                  <a:lnTo>
                    <a:pt x="2253033" y="579460"/>
                  </a:lnTo>
                  <a:lnTo>
                    <a:pt x="2433654" y="0"/>
                  </a:lnTo>
                  <a:lnTo>
                    <a:pt x="2604769" y="0"/>
                  </a:lnTo>
                  <a:lnTo>
                    <a:pt x="2775884" y="0"/>
                  </a:lnTo>
                  <a:lnTo>
                    <a:pt x="2946998" y="0"/>
                  </a:lnTo>
                  <a:lnTo>
                    <a:pt x="3127619" y="0"/>
                  </a:lnTo>
                  <a:lnTo>
                    <a:pt x="3298734" y="0"/>
                  </a:lnTo>
                  <a:lnTo>
                    <a:pt x="3469848" y="0"/>
                  </a:lnTo>
                  <a:lnTo>
                    <a:pt x="3640963" y="0"/>
                  </a:lnTo>
                </a:path>
              </a:pathLst>
            </a:custGeom>
            <a:ln w="15832">
              <a:solidFill>
                <a:srgbClr val="BE0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74">
            <a:extLst>
              <a:ext uri="{FF2B5EF4-FFF2-40B4-BE49-F238E27FC236}">
                <a16:creationId xmlns:a16="http://schemas.microsoft.com/office/drawing/2014/main" id="{3C62D9AB-E1B7-E16C-9003-6F4553643D30}"/>
              </a:ext>
            </a:extLst>
          </p:cNvPr>
          <p:cNvSpPr txBox="1"/>
          <p:nvPr/>
        </p:nvSpPr>
        <p:spPr>
          <a:xfrm>
            <a:off x="5143671" y="3077642"/>
            <a:ext cx="58674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40" dirty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sz="1550" spc="-20" dirty="0">
                <a:solidFill>
                  <a:srgbClr val="404040"/>
                </a:solidFill>
                <a:latin typeface="Calibri"/>
                <a:cs typeface="Calibri"/>
              </a:rPr>
              <a:t>4.00%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9" name="object 75">
            <a:extLst>
              <a:ext uri="{FF2B5EF4-FFF2-40B4-BE49-F238E27FC236}">
                <a16:creationId xmlns:a16="http://schemas.microsoft.com/office/drawing/2014/main" id="{D1EEFF95-81DB-AAB5-13C4-C95ED6476434}"/>
              </a:ext>
            </a:extLst>
          </p:cNvPr>
          <p:cNvSpPr txBox="1"/>
          <p:nvPr/>
        </p:nvSpPr>
        <p:spPr>
          <a:xfrm>
            <a:off x="749450" y="4447827"/>
            <a:ext cx="49085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7.0%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9" name="object 76">
            <a:extLst>
              <a:ext uri="{FF2B5EF4-FFF2-40B4-BE49-F238E27FC236}">
                <a16:creationId xmlns:a16="http://schemas.microsoft.com/office/drawing/2014/main" id="{73EB738D-5640-3287-98D1-A1E04900A444}"/>
              </a:ext>
            </a:extLst>
          </p:cNvPr>
          <p:cNvSpPr txBox="1"/>
          <p:nvPr/>
        </p:nvSpPr>
        <p:spPr>
          <a:xfrm>
            <a:off x="749450" y="3963687"/>
            <a:ext cx="49085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6.0%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0" name="object 77">
            <a:extLst>
              <a:ext uri="{FF2B5EF4-FFF2-40B4-BE49-F238E27FC236}">
                <a16:creationId xmlns:a16="http://schemas.microsoft.com/office/drawing/2014/main" id="{95313917-C64F-207E-6B87-85605EAC7F95}"/>
              </a:ext>
            </a:extLst>
          </p:cNvPr>
          <p:cNvSpPr txBox="1"/>
          <p:nvPr/>
        </p:nvSpPr>
        <p:spPr>
          <a:xfrm>
            <a:off x="749450" y="3479509"/>
            <a:ext cx="490855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5.0%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1" name="object 78">
            <a:extLst>
              <a:ext uri="{FF2B5EF4-FFF2-40B4-BE49-F238E27FC236}">
                <a16:creationId xmlns:a16="http://schemas.microsoft.com/office/drawing/2014/main" id="{A16B7095-CDEF-42A2-6079-30A464332431}"/>
              </a:ext>
            </a:extLst>
          </p:cNvPr>
          <p:cNvSpPr txBox="1"/>
          <p:nvPr/>
        </p:nvSpPr>
        <p:spPr>
          <a:xfrm>
            <a:off x="749450" y="2994736"/>
            <a:ext cx="4908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4.0%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2" name="object 79">
            <a:extLst>
              <a:ext uri="{FF2B5EF4-FFF2-40B4-BE49-F238E27FC236}">
                <a16:creationId xmlns:a16="http://schemas.microsoft.com/office/drawing/2014/main" id="{FC606C35-EE7C-D184-9FD8-D887A5D46AE6}"/>
              </a:ext>
            </a:extLst>
          </p:cNvPr>
          <p:cNvSpPr txBox="1"/>
          <p:nvPr/>
        </p:nvSpPr>
        <p:spPr>
          <a:xfrm>
            <a:off x="749450" y="2510659"/>
            <a:ext cx="4908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3.0%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3" name="object 80">
            <a:extLst>
              <a:ext uri="{FF2B5EF4-FFF2-40B4-BE49-F238E27FC236}">
                <a16:creationId xmlns:a16="http://schemas.microsoft.com/office/drawing/2014/main" id="{387376E7-D899-F3D0-09B6-044BA6F01187}"/>
              </a:ext>
            </a:extLst>
          </p:cNvPr>
          <p:cNvSpPr txBox="1"/>
          <p:nvPr/>
        </p:nvSpPr>
        <p:spPr>
          <a:xfrm>
            <a:off x="749450" y="2026456"/>
            <a:ext cx="4908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2.0%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4" name="object 81">
            <a:extLst>
              <a:ext uri="{FF2B5EF4-FFF2-40B4-BE49-F238E27FC236}">
                <a16:creationId xmlns:a16="http://schemas.microsoft.com/office/drawing/2014/main" id="{4101190B-0A1A-EFCA-6FAB-9EC6787D59D0}"/>
              </a:ext>
            </a:extLst>
          </p:cNvPr>
          <p:cNvSpPr txBox="1"/>
          <p:nvPr/>
        </p:nvSpPr>
        <p:spPr>
          <a:xfrm>
            <a:off x="749450" y="1542379"/>
            <a:ext cx="49085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1.0%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5" name="object 82">
            <a:extLst>
              <a:ext uri="{FF2B5EF4-FFF2-40B4-BE49-F238E27FC236}">
                <a16:creationId xmlns:a16="http://schemas.microsoft.com/office/drawing/2014/main" id="{22D5E141-99D0-B053-6BA5-36E4F4B9A68C}"/>
              </a:ext>
            </a:extLst>
          </p:cNvPr>
          <p:cNvSpPr txBox="1"/>
          <p:nvPr/>
        </p:nvSpPr>
        <p:spPr>
          <a:xfrm>
            <a:off x="1363740" y="4659533"/>
            <a:ext cx="3843654" cy="325755"/>
          </a:xfrm>
          <a:prstGeom prst="rect">
            <a:avLst/>
          </a:prstGeom>
        </p:spPr>
        <p:txBody>
          <a:bodyPr vert="vert270" wrap="square" lIns="0" tIns="6985" rIns="0" bIns="0" rtlCol="0">
            <a:spAutoFit/>
          </a:bodyPr>
          <a:lstStyle/>
          <a:p>
            <a:pPr marL="12700" marR="5080" indent="24765" algn="just">
              <a:lnSpc>
                <a:spcPct val="95000"/>
              </a:lnSpc>
              <a:spcBef>
                <a:spcPts val="55"/>
              </a:spcBef>
            </a:pPr>
            <a:r>
              <a:rPr sz="1200" spc="-25" dirty="0">
                <a:latin typeface="Arial MT"/>
                <a:cs typeface="Arial MT"/>
              </a:rPr>
              <a:t>E24 F24 M24 A24 M24 J24 J24 A24 S24 O24 N24 D24 E25 F25 M25 A25 M25 J25 J25 A25 S25 O25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56" name="object 83">
            <a:extLst>
              <a:ext uri="{FF2B5EF4-FFF2-40B4-BE49-F238E27FC236}">
                <a16:creationId xmlns:a16="http://schemas.microsoft.com/office/drawing/2014/main" id="{28298129-3ECF-C316-36B3-2DC60CCF277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025299" y="4305727"/>
            <a:ext cx="237659" cy="85495"/>
          </a:xfrm>
          <a:prstGeom prst="rect">
            <a:avLst/>
          </a:prstGeom>
        </p:spPr>
      </p:pic>
      <p:sp>
        <p:nvSpPr>
          <p:cNvPr id="59" name="object 84">
            <a:extLst>
              <a:ext uri="{FF2B5EF4-FFF2-40B4-BE49-F238E27FC236}">
                <a16:creationId xmlns:a16="http://schemas.microsoft.com/office/drawing/2014/main" id="{44DB5B41-51B5-9FB8-E0DB-55EF5A5333D4}"/>
              </a:ext>
            </a:extLst>
          </p:cNvPr>
          <p:cNvSpPr txBox="1"/>
          <p:nvPr/>
        </p:nvSpPr>
        <p:spPr>
          <a:xfrm>
            <a:off x="3277509" y="4232513"/>
            <a:ext cx="7175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CONSENSO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85">
            <a:extLst>
              <a:ext uri="{FF2B5EF4-FFF2-40B4-BE49-F238E27FC236}">
                <a16:creationId xmlns:a16="http://schemas.microsoft.com/office/drawing/2014/main" id="{08F44693-5CA8-E12F-0ECF-38058C8BE82A}"/>
              </a:ext>
            </a:extLst>
          </p:cNvPr>
          <p:cNvSpPr/>
          <p:nvPr/>
        </p:nvSpPr>
        <p:spPr>
          <a:xfrm>
            <a:off x="4061492" y="4357974"/>
            <a:ext cx="238125" cy="0"/>
          </a:xfrm>
          <a:custGeom>
            <a:avLst/>
            <a:gdLst/>
            <a:ahLst/>
            <a:cxnLst/>
            <a:rect l="l" t="t" r="r" b="b"/>
            <a:pathLst>
              <a:path w="238125">
                <a:moveTo>
                  <a:pt x="0" y="0"/>
                </a:moveTo>
                <a:lnTo>
                  <a:pt x="237659" y="0"/>
                </a:lnTo>
              </a:path>
            </a:pathLst>
          </a:custGeom>
          <a:ln w="15831">
            <a:solidFill>
              <a:srgbClr val="BE0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86">
            <a:extLst>
              <a:ext uri="{FF2B5EF4-FFF2-40B4-BE49-F238E27FC236}">
                <a16:creationId xmlns:a16="http://schemas.microsoft.com/office/drawing/2014/main" id="{F5FF01F5-3CF2-BB1C-5F46-15BF3B11BA79}"/>
              </a:ext>
            </a:extLst>
          </p:cNvPr>
          <p:cNvSpPr txBox="1"/>
          <p:nvPr/>
        </p:nvSpPr>
        <p:spPr>
          <a:xfrm>
            <a:off x="4318773" y="4232513"/>
            <a:ext cx="2679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87">
            <a:extLst>
              <a:ext uri="{FF2B5EF4-FFF2-40B4-BE49-F238E27FC236}">
                <a16:creationId xmlns:a16="http://schemas.microsoft.com/office/drawing/2014/main" id="{E7CE9428-2F18-2291-C3DB-526373F8CA94}"/>
              </a:ext>
            </a:extLst>
          </p:cNvPr>
          <p:cNvSpPr/>
          <p:nvPr/>
        </p:nvSpPr>
        <p:spPr>
          <a:xfrm>
            <a:off x="4650887" y="4357974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165" y="0"/>
                </a:lnTo>
              </a:path>
            </a:pathLst>
          </a:custGeom>
          <a:ln w="15831">
            <a:solidFill>
              <a:srgbClr val="007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88">
            <a:extLst>
              <a:ext uri="{FF2B5EF4-FFF2-40B4-BE49-F238E27FC236}">
                <a16:creationId xmlns:a16="http://schemas.microsoft.com/office/drawing/2014/main" id="{DD85BE93-41C2-2348-2DCF-6DCD2787EF4D}"/>
              </a:ext>
            </a:extLst>
          </p:cNvPr>
          <p:cNvSpPr txBox="1"/>
          <p:nvPr/>
        </p:nvSpPr>
        <p:spPr>
          <a:xfrm>
            <a:off x="4911337" y="4232513"/>
            <a:ext cx="29146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Max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9" name="object 92">
            <a:extLst>
              <a:ext uri="{FF2B5EF4-FFF2-40B4-BE49-F238E27FC236}">
                <a16:creationId xmlns:a16="http://schemas.microsoft.com/office/drawing/2014/main" id="{3AA45D64-42B2-572C-B9F1-79CCCB930BD0}"/>
              </a:ext>
            </a:extLst>
          </p:cNvPr>
          <p:cNvSpPr txBox="1"/>
          <p:nvPr/>
        </p:nvSpPr>
        <p:spPr>
          <a:xfrm>
            <a:off x="813787" y="864547"/>
            <a:ext cx="4872990" cy="81470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2000" b="1" dirty="0">
                <a:latin typeface="Calibri"/>
                <a:cs typeface="Calibri"/>
              </a:rPr>
              <a:t>Histórico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consenso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balance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público</a:t>
            </a:r>
            <a:endParaRPr sz="2000" dirty="0">
              <a:latin typeface="Calibri"/>
              <a:cs typeface="Calibri"/>
            </a:endParaRPr>
          </a:p>
          <a:p>
            <a:pPr marL="2540" algn="ctr">
              <a:lnSpc>
                <a:spcPct val="100000"/>
              </a:lnSpc>
              <a:spcBef>
                <a:spcPts val="820"/>
              </a:spcBef>
            </a:pPr>
            <a:r>
              <a:rPr sz="1700" dirty="0">
                <a:latin typeface="Calibri"/>
                <a:cs typeface="Calibri"/>
              </a:rPr>
              <a:t>Por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ciento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del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PIB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anual</a:t>
            </a:r>
            <a:endParaRPr sz="1700" dirty="0">
              <a:latin typeface="Calibri"/>
              <a:cs typeface="Calibri"/>
            </a:endParaRPr>
          </a:p>
        </p:txBody>
      </p:sp>
      <p:sp>
        <p:nvSpPr>
          <p:cNvPr id="70" name="object 94">
            <a:extLst>
              <a:ext uri="{FF2B5EF4-FFF2-40B4-BE49-F238E27FC236}">
                <a16:creationId xmlns:a16="http://schemas.microsoft.com/office/drawing/2014/main" id="{89ADFDDB-F894-9C42-7722-2F0388013A3D}"/>
              </a:ext>
            </a:extLst>
          </p:cNvPr>
          <p:cNvSpPr txBox="1"/>
          <p:nvPr/>
        </p:nvSpPr>
        <p:spPr>
          <a:xfrm>
            <a:off x="1748316" y="5063534"/>
            <a:ext cx="3321685" cy="318135"/>
          </a:xfrm>
          <a:prstGeom prst="rect">
            <a:avLst/>
          </a:prstGeom>
          <a:solidFill>
            <a:srgbClr val="FFEBE7"/>
          </a:solidFill>
        </p:spPr>
        <p:txBody>
          <a:bodyPr vert="horz" wrap="square" lIns="0" tIns="46355" rIns="0" bIns="0" rtlCol="0">
            <a:spAutoFit/>
          </a:bodyPr>
          <a:lstStyle/>
          <a:p>
            <a:pPr marL="231775">
              <a:lnSpc>
                <a:spcPct val="100000"/>
              </a:lnSpc>
              <a:spcBef>
                <a:spcPts val="365"/>
              </a:spcBef>
              <a:tabLst>
                <a:tab pos="1423035" algn="l"/>
                <a:tab pos="2551430" algn="l"/>
              </a:tabLst>
            </a:pPr>
            <a:r>
              <a:rPr sz="1300" spc="-10" dirty="0">
                <a:latin typeface="Calibri"/>
                <a:cs typeface="Calibri"/>
              </a:rPr>
              <a:t>Indicador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250" spc="-20" dirty="0">
                <a:latin typeface="Arial MT"/>
                <a:cs typeface="Arial MT"/>
              </a:rPr>
              <a:t>sep-</a:t>
            </a:r>
            <a:r>
              <a:rPr sz="1250" spc="-25" dirty="0">
                <a:latin typeface="Arial MT"/>
                <a:cs typeface="Arial MT"/>
              </a:rPr>
              <a:t>25</a:t>
            </a:r>
            <a:r>
              <a:rPr sz="1250" dirty="0">
                <a:latin typeface="Arial MT"/>
                <a:cs typeface="Arial MT"/>
              </a:rPr>
              <a:t>	</a:t>
            </a:r>
            <a:r>
              <a:rPr sz="1250" spc="-10" dirty="0">
                <a:latin typeface="Arial MT"/>
                <a:cs typeface="Arial MT"/>
              </a:rPr>
              <a:t>oct-</a:t>
            </a:r>
            <a:r>
              <a:rPr sz="1250" spc="-25" dirty="0">
                <a:latin typeface="Arial MT"/>
                <a:cs typeface="Arial MT"/>
              </a:rPr>
              <a:t>25</a:t>
            </a:r>
            <a:endParaRPr sz="1250" dirty="0">
              <a:latin typeface="Arial MT"/>
              <a:cs typeface="Arial MT"/>
            </a:endParaRPr>
          </a:p>
        </p:txBody>
      </p:sp>
      <p:graphicFrame>
        <p:nvGraphicFramePr>
          <p:cNvPr id="71" name="object 105">
            <a:extLst>
              <a:ext uri="{FF2B5EF4-FFF2-40B4-BE49-F238E27FC236}">
                <a16:creationId xmlns:a16="http://schemas.microsoft.com/office/drawing/2014/main" id="{C71334F1-9FC7-1CC0-5318-1268FF705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528398"/>
              </p:ext>
            </p:extLst>
          </p:nvPr>
        </p:nvGraphicFramePr>
        <p:xfrm>
          <a:off x="1911231" y="5638247"/>
          <a:ext cx="6981281" cy="9201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8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4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38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48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6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9554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Promedio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-3.96%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16510" marB="0"/>
                </a:tc>
                <a:tc gridSpan="4">
                  <a:txBody>
                    <a:bodyPr/>
                    <a:lstStyle/>
                    <a:p>
                      <a:pPr marL="308610">
                        <a:lnSpc>
                          <a:spcPts val="1325"/>
                        </a:lnSpc>
                        <a:tabLst>
                          <a:tab pos="1862455" algn="l"/>
                        </a:tabLst>
                      </a:pPr>
                      <a:r>
                        <a:rPr sz="1875" spc="-15" baseline="-13333" dirty="0">
                          <a:latin typeface="Arial MT"/>
                          <a:cs typeface="Arial MT"/>
                        </a:rPr>
                        <a:t>-4.05%</a:t>
                      </a:r>
                      <a:r>
                        <a:rPr sz="1875" baseline="-13333" dirty="0">
                          <a:latin typeface="Arial MT"/>
                          <a:cs typeface="Arial MT"/>
                        </a:rPr>
                        <a:t>	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60">
                <a:tc>
                  <a:txBody>
                    <a:bodyPr/>
                    <a:lstStyle/>
                    <a:p>
                      <a:pPr marL="105410">
                        <a:lnSpc>
                          <a:spcPts val="1420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Mínimo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1410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-5.00%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410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-5.00%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870" algn="ctr">
                        <a:lnSpc>
                          <a:spcPts val="1400"/>
                        </a:lnSpc>
                        <a:spcBef>
                          <a:spcPts val="28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400"/>
                        </a:lnSpc>
                        <a:spcBef>
                          <a:spcPts val="28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89535" algn="ctr">
                        <a:lnSpc>
                          <a:spcPts val="1400"/>
                        </a:lnSpc>
                        <a:spcBef>
                          <a:spcPts val="28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">
                <a:tc>
                  <a:txBody>
                    <a:bodyPr/>
                    <a:lstStyle/>
                    <a:p>
                      <a:pPr marL="94615">
                        <a:lnSpc>
                          <a:spcPts val="138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Máximo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ts val="1375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-3.20%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ts val="1375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-3.50%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68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333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775">
                <a:tc>
                  <a:txBody>
                    <a:bodyPr/>
                    <a:lstStyle/>
                    <a:p>
                      <a:pPr marL="31750">
                        <a:lnSpc>
                          <a:spcPts val="146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Coef.</a:t>
                      </a:r>
                      <a:r>
                        <a:rPr sz="13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Var.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ts val="1450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50" spc="-20" dirty="0">
                          <a:latin typeface="Arial MT"/>
                          <a:cs typeface="Arial MT"/>
                        </a:rPr>
                        <a:t>0.10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ts val="1450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50" spc="-20" dirty="0">
                          <a:latin typeface="Arial MT"/>
                          <a:cs typeface="Arial MT"/>
                        </a:rPr>
                        <a:t>0.10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7465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8890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2" name="object 95">
            <a:extLst>
              <a:ext uri="{FF2B5EF4-FFF2-40B4-BE49-F238E27FC236}">
                <a16:creationId xmlns:a16="http://schemas.microsoft.com/office/drawing/2014/main" id="{1E844B73-4C95-BAF9-10BD-ADCFBC3FD5DA}"/>
              </a:ext>
            </a:extLst>
          </p:cNvPr>
          <p:cNvSpPr txBox="1"/>
          <p:nvPr/>
        </p:nvSpPr>
        <p:spPr>
          <a:xfrm>
            <a:off x="1947800" y="5392007"/>
            <a:ext cx="623570" cy="22923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300" spc="-10" dirty="0">
                <a:latin typeface="Calibri"/>
                <a:cs typeface="Calibri"/>
              </a:rPr>
              <a:t>Mediana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73" name="object 96">
            <a:extLst>
              <a:ext uri="{FF2B5EF4-FFF2-40B4-BE49-F238E27FC236}">
                <a16:creationId xmlns:a16="http://schemas.microsoft.com/office/drawing/2014/main" id="{2717827E-8D38-71C9-70F1-68108A54E6DF}"/>
              </a:ext>
            </a:extLst>
          </p:cNvPr>
          <p:cNvSpPr txBox="1"/>
          <p:nvPr/>
        </p:nvSpPr>
        <p:spPr>
          <a:xfrm>
            <a:off x="3161128" y="5398674"/>
            <a:ext cx="1622425" cy="21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9505" algn="l"/>
              </a:tabLst>
            </a:pPr>
            <a:r>
              <a:rPr sz="1250" b="1" spc="-10" dirty="0">
                <a:latin typeface="Arial"/>
                <a:cs typeface="Arial"/>
              </a:rPr>
              <a:t>-3.90%</a:t>
            </a:r>
            <a:r>
              <a:rPr sz="1250" b="1" dirty="0">
                <a:latin typeface="Arial"/>
                <a:cs typeface="Arial"/>
              </a:rPr>
              <a:t>	</a:t>
            </a:r>
            <a:r>
              <a:rPr sz="1250" b="1" spc="-10" dirty="0">
                <a:latin typeface="Arial"/>
                <a:cs typeface="Arial"/>
              </a:rPr>
              <a:t>-</a:t>
            </a:r>
            <a:r>
              <a:rPr sz="1250" b="1" spc="-20" dirty="0">
                <a:latin typeface="Arial"/>
                <a:cs typeface="Arial"/>
              </a:rPr>
              <a:t>4.00%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74" name="object 12">
            <a:extLst>
              <a:ext uri="{FF2B5EF4-FFF2-40B4-BE49-F238E27FC236}">
                <a16:creationId xmlns:a16="http://schemas.microsoft.com/office/drawing/2014/main" id="{F5F75B7A-C602-6416-33BF-91E5FC2181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97630" y="939150"/>
            <a:ext cx="6334108" cy="618246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177925" marR="5080" indent="-216535" algn="ctr">
              <a:lnSpc>
                <a:spcPct val="97700"/>
              </a:lnSpc>
              <a:spcBef>
                <a:spcPts val="285"/>
              </a:spcBef>
            </a:pPr>
            <a:r>
              <a:rPr sz="1800" b="1" spc="-10" dirty="0">
                <a:solidFill>
                  <a:schemeClr val="tx1"/>
                </a:solidFill>
                <a:latin typeface="Calibri"/>
                <a:cs typeface="Calibri"/>
              </a:rPr>
              <a:t>Histórico</a:t>
            </a:r>
            <a:r>
              <a:rPr sz="1800" b="1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del</a:t>
            </a:r>
            <a:r>
              <a:rPr sz="1800" b="1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consenso</a:t>
            </a:r>
            <a:r>
              <a:rPr sz="18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para</a:t>
            </a:r>
            <a:r>
              <a:rPr sz="18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chemeClr val="tx1"/>
                </a:solidFill>
                <a:latin typeface="Calibri"/>
                <a:cs typeface="Calibri"/>
              </a:rPr>
              <a:t>la 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tasa</a:t>
            </a:r>
            <a:r>
              <a:rPr sz="1800" b="1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800" b="1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chemeClr val="tx1"/>
                </a:solidFill>
                <a:latin typeface="Calibri"/>
                <a:cs typeface="Calibri"/>
              </a:rPr>
              <a:t>política</a:t>
            </a:r>
            <a:r>
              <a:rPr sz="1800" b="1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800" b="1" spc="-10" dirty="0" err="1">
                <a:solidFill>
                  <a:schemeClr val="tx1"/>
                </a:solidFill>
                <a:latin typeface="Calibri"/>
                <a:cs typeface="Calibri"/>
              </a:rPr>
              <a:t>monetaria</a:t>
            </a:r>
            <a:r>
              <a:rPr sz="1800" b="1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br>
              <a:rPr lang="es-MX" sz="1800" b="1" spc="-10" dirty="0">
                <a:solidFill>
                  <a:schemeClr val="tx1"/>
                </a:solidFill>
              </a:rPr>
            </a:b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Por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ciento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anual</a:t>
            </a:r>
            <a:r>
              <a:rPr sz="17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al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cierre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de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año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8" name="object 5">
            <a:extLst>
              <a:ext uri="{FF2B5EF4-FFF2-40B4-BE49-F238E27FC236}">
                <a16:creationId xmlns:a16="http://schemas.microsoft.com/office/drawing/2014/main" id="{96589493-1476-9CDE-6C7B-2D3CECCEC954}"/>
              </a:ext>
            </a:extLst>
          </p:cNvPr>
          <p:cNvSpPr txBox="1"/>
          <p:nvPr/>
        </p:nvSpPr>
        <p:spPr>
          <a:xfrm>
            <a:off x="6427447" y="4371397"/>
            <a:ext cx="4349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0" dirty="0">
                <a:latin typeface="Arial MT"/>
                <a:cs typeface="Arial MT"/>
              </a:rPr>
              <a:t>5.0%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9" name="object 6">
            <a:extLst>
              <a:ext uri="{FF2B5EF4-FFF2-40B4-BE49-F238E27FC236}">
                <a16:creationId xmlns:a16="http://schemas.microsoft.com/office/drawing/2014/main" id="{2D3BFA69-0DF3-1155-F74E-8EEC7DF7B55F}"/>
              </a:ext>
            </a:extLst>
          </p:cNvPr>
          <p:cNvSpPr txBox="1"/>
          <p:nvPr/>
        </p:nvSpPr>
        <p:spPr>
          <a:xfrm>
            <a:off x="6427447" y="3836278"/>
            <a:ext cx="43434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20" dirty="0">
                <a:latin typeface="Arial MT"/>
                <a:cs typeface="Arial MT"/>
              </a:rPr>
              <a:t>6.0%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0" name="object 7">
            <a:extLst>
              <a:ext uri="{FF2B5EF4-FFF2-40B4-BE49-F238E27FC236}">
                <a16:creationId xmlns:a16="http://schemas.microsoft.com/office/drawing/2014/main" id="{926382D1-AA2D-1BC5-40BA-72D0DEE9A041}"/>
              </a:ext>
            </a:extLst>
          </p:cNvPr>
          <p:cNvSpPr txBox="1"/>
          <p:nvPr/>
        </p:nvSpPr>
        <p:spPr>
          <a:xfrm>
            <a:off x="6427447" y="3300171"/>
            <a:ext cx="4349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0" dirty="0">
                <a:latin typeface="Arial MT"/>
                <a:cs typeface="Arial MT"/>
              </a:rPr>
              <a:t>7.0%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1" name="object 8">
            <a:extLst>
              <a:ext uri="{FF2B5EF4-FFF2-40B4-BE49-F238E27FC236}">
                <a16:creationId xmlns:a16="http://schemas.microsoft.com/office/drawing/2014/main" id="{FA73CF0C-914B-6164-AC5A-03D6614A1C29}"/>
              </a:ext>
            </a:extLst>
          </p:cNvPr>
          <p:cNvSpPr txBox="1"/>
          <p:nvPr/>
        </p:nvSpPr>
        <p:spPr>
          <a:xfrm>
            <a:off x="6427447" y="2764420"/>
            <a:ext cx="43497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20" dirty="0">
                <a:latin typeface="Arial MT"/>
                <a:cs typeface="Arial MT"/>
              </a:rPr>
              <a:t>8.0%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2" name="object 9">
            <a:extLst>
              <a:ext uri="{FF2B5EF4-FFF2-40B4-BE49-F238E27FC236}">
                <a16:creationId xmlns:a16="http://schemas.microsoft.com/office/drawing/2014/main" id="{7A27FA84-7305-4DBB-2DC4-6F26C8B20E3E}"/>
              </a:ext>
            </a:extLst>
          </p:cNvPr>
          <p:cNvSpPr txBox="1"/>
          <p:nvPr/>
        </p:nvSpPr>
        <p:spPr>
          <a:xfrm>
            <a:off x="6427447" y="2229364"/>
            <a:ext cx="434340" cy="2425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400" spc="-20" dirty="0">
                <a:latin typeface="Arial MT"/>
                <a:cs typeface="Arial MT"/>
              </a:rPr>
              <a:t>9.0%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3" name="object 10">
            <a:extLst>
              <a:ext uri="{FF2B5EF4-FFF2-40B4-BE49-F238E27FC236}">
                <a16:creationId xmlns:a16="http://schemas.microsoft.com/office/drawing/2014/main" id="{4E6CA525-4E03-46C6-3D18-1B98FE5E4724}"/>
              </a:ext>
            </a:extLst>
          </p:cNvPr>
          <p:cNvSpPr txBox="1"/>
          <p:nvPr/>
        </p:nvSpPr>
        <p:spPr>
          <a:xfrm>
            <a:off x="6328578" y="1693296"/>
            <a:ext cx="530225" cy="2432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-10" dirty="0">
                <a:latin typeface="Arial MT"/>
                <a:cs typeface="Arial MT"/>
              </a:rPr>
              <a:t>10.0%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84" name="object 11">
            <a:extLst>
              <a:ext uri="{FF2B5EF4-FFF2-40B4-BE49-F238E27FC236}">
                <a16:creationId xmlns:a16="http://schemas.microsoft.com/office/drawing/2014/main" id="{1A62FA41-FDE8-C50F-6B9C-BE168BC7FA31}"/>
              </a:ext>
            </a:extLst>
          </p:cNvPr>
          <p:cNvSpPr txBox="1"/>
          <p:nvPr/>
        </p:nvSpPr>
        <p:spPr>
          <a:xfrm>
            <a:off x="6980590" y="4583456"/>
            <a:ext cx="3747770" cy="325755"/>
          </a:xfrm>
          <a:prstGeom prst="rect">
            <a:avLst/>
          </a:prstGeom>
        </p:spPr>
        <p:txBody>
          <a:bodyPr vert="vert270" wrap="square" lIns="0" tIns="12065" rIns="0" bIns="0" rtlCol="0">
            <a:spAutoFit/>
          </a:bodyPr>
          <a:lstStyle/>
          <a:p>
            <a:pPr marL="12700" marR="5080" indent="24765" algn="just">
              <a:lnSpc>
                <a:spcPct val="92500"/>
              </a:lnSpc>
              <a:spcBef>
                <a:spcPts val="95"/>
              </a:spcBef>
            </a:pPr>
            <a:r>
              <a:rPr sz="1200" spc="-25" dirty="0">
                <a:latin typeface="Arial MT"/>
                <a:cs typeface="Arial MT"/>
              </a:rPr>
              <a:t>E24 F24 M24 A24 M24 J24 J24 A24 S24 O24 N24 D24 E25 F25 M25 A25 M25 J25 J25 A25 S25 O25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5" name="object 35">
            <a:extLst>
              <a:ext uri="{FF2B5EF4-FFF2-40B4-BE49-F238E27FC236}">
                <a16:creationId xmlns:a16="http://schemas.microsoft.com/office/drawing/2014/main" id="{009AFF3F-631F-451F-0C80-B72F1665264D}"/>
              </a:ext>
            </a:extLst>
          </p:cNvPr>
          <p:cNvSpPr txBox="1"/>
          <p:nvPr/>
        </p:nvSpPr>
        <p:spPr>
          <a:xfrm>
            <a:off x="7348059" y="4961379"/>
            <a:ext cx="3095625" cy="306070"/>
          </a:xfrm>
          <a:prstGeom prst="rect">
            <a:avLst/>
          </a:prstGeom>
          <a:solidFill>
            <a:srgbClr val="FFEBE7"/>
          </a:solidFill>
        </p:spPr>
        <p:txBody>
          <a:bodyPr vert="horz" wrap="square" lIns="0" tIns="48260" rIns="0" bIns="0" rtlCol="0">
            <a:spAutoFit/>
          </a:bodyPr>
          <a:lstStyle/>
          <a:p>
            <a:pPr marL="215900">
              <a:lnSpc>
                <a:spcPct val="100000"/>
              </a:lnSpc>
              <a:spcBef>
                <a:spcPts val="380"/>
              </a:spcBef>
              <a:tabLst>
                <a:tab pos="1326515" algn="l"/>
                <a:tab pos="2378075" algn="l"/>
              </a:tabLst>
            </a:pPr>
            <a:r>
              <a:rPr sz="1250" spc="-10" dirty="0">
                <a:latin typeface="Calibri"/>
                <a:cs typeface="Calibri"/>
              </a:rPr>
              <a:t>Indicador</a:t>
            </a:r>
            <a:r>
              <a:rPr sz="1250" dirty="0">
                <a:latin typeface="Calibri"/>
                <a:cs typeface="Calibri"/>
              </a:rPr>
              <a:t>	</a:t>
            </a:r>
            <a:r>
              <a:rPr sz="1150" spc="-10" dirty="0">
                <a:latin typeface="Arial MT"/>
                <a:cs typeface="Arial MT"/>
              </a:rPr>
              <a:t>sep-</a:t>
            </a:r>
            <a:r>
              <a:rPr sz="1150" spc="-25" dirty="0">
                <a:latin typeface="Arial MT"/>
                <a:cs typeface="Arial MT"/>
              </a:rPr>
              <a:t>25</a:t>
            </a:r>
            <a:r>
              <a:rPr sz="1150" dirty="0">
                <a:latin typeface="Arial MT"/>
                <a:cs typeface="Arial MT"/>
              </a:rPr>
              <a:t>	</a:t>
            </a:r>
            <a:r>
              <a:rPr sz="1150" spc="-10" dirty="0">
                <a:latin typeface="Arial MT"/>
                <a:cs typeface="Arial MT"/>
              </a:rPr>
              <a:t>oct-</a:t>
            </a:r>
            <a:r>
              <a:rPr sz="1150" spc="-25" dirty="0">
                <a:latin typeface="Arial MT"/>
                <a:cs typeface="Arial MT"/>
              </a:rPr>
              <a:t>25</a:t>
            </a:r>
            <a:endParaRPr sz="1150" dirty="0">
              <a:latin typeface="Arial MT"/>
              <a:cs typeface="Arial MT"/>
            </a:endParaRPr>
          </a:p>
        </p:txBody>
      </p:sp>
      <p:sp>
        <p:nvSpPr>
          <p:cNvPr id="86" name="object 36">
            <a:extLst>
              <a:ext uri="{FF2B5EF4-FFF2-40B4-BE49-F238E27FC236}">
                <a16:creationId xmlns:a16="http://schemas.microsoft.com/office/drawing/2014/main" id="{7429FCD1-BEB4-6F2F-DEB4-DD501C93E050}"/>
              </a:ext>
            </a:extLst>
          </p:cNvPr>
          <p:cNvSpPr txBox="1"/>
          <p:nvPr/>
        </p:nvSpPr>
        <p:spPr>
          <a:xfrm>
            <a:off x="7555507" y="5298198"/>
            <a:ext cx="629920" cy="440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">
              <a:lnSpc>
                <a:spcPct val="108700"/>
              </a:lnSpc>
              <a:spcBef>
                <a:spcPts val="100"/>
              </a:spcBef>
            </a:pPr>
            <a:r>
              <a:rPr sz="1250" spc="-10" dirty="0">
                <a:latin typeface="Calibri"/>
                <a:cs typeface="Calibri"/>
              </a:rPr>
              <a:t>Mediana </a:t>
            </a:r>
            <a:r>
              <a:rPr sz="1250" spc="-40" dirty="0">
                <a:latin typeface="Calibri"/>
                <a:cs typeface="Calibri"/>
              </a:rPr>
              <a:t>Promedio</a:t>
            </a:r>
            <a:endParaRPr sz="1250" dirty="0">
              <a:latin typeface="Calibri"/>
              <a:cs typeface="Calibri"/>
            </a:endParaRPr>
          </a:p>
        </p:txBody>
      </p:sp>
      <p:sp>
        <p:nvSpPr>
          <p:cNvPr id="87" name="object 37">
            <a:extLst>
              <a:ext uri="{FF2B5EF4-FFF2-40B4-BE49-F238E27FC236}">
                <a16:creationId xmlns:a16="http://schemas.microsoft.com/office/drawing/2014/main" id="{28178F1C-7F66-99BB-1111-1FF2C6B4581F}"/>
              </a:ext>
            </a:extLst>
          </p:cNvPr>
          <p:cNvSpPr txBox="1"/>
          <p:nvPr/>
        </p:nvSpPr>
        <p:spPr>
          <a:xfrm>
            <a:off x="8695362" y="5276646"/>
            <a:ext cx="432434" cy="4591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150" b="1" spc="-10" dirty="0">
                <a:latin typeface="Arial"/>
                <a:cs typeface="Arial"/>
              </a:rPr>
              <a:t>7.25%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spc="-10" dirty="0">
                <a:latin typeface="Arial MT"/>
                <a:cs typeface="Arial MT"/>
              </a:rPr>
              <a:t>7.24%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88" name="object 38">
            <a:extLst>
              <a:ext uri="{FF2B5EF4-FFF2-40B4-BE49-F238E27FC236}">
                <a16:creationId xmlns:a16="http://schemas.microsoft.com/office/drawing/2014/main" id="{C277B5FB-42B0-1E02-610D-43AADCF227E9}"/>
              </a:ext>
            </a:extLst>
          </p:cNvPr>
          <p:cNvSpPr txBox="1"/>
          <p:nvPr/>
        </p:nvSpPr>
        <p:spPr>
          <a:xfrm>
            <a:off x="9717535" y="5276646"/>
            <a:ext cx="432434" cy="45910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150" b="1" spc="-10" dirty="0">
                <a:latin typeface="Arial"/>
                <a:cs typeface="Arial"/>
              </a:rPr>
              <a:t>7.00%</a:t>
            </a: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150" spc="-10" dirty="0">
                <a:latin typeface="Arial MT"/>
                <a:cs typeface="Arial MT"/>
              </a:rPr>
              <a:t>7.09%</a:t>
            </a:r>
            <a:endParaRPr sz="1150">
              <a:latin typeface="Arial MT"/>
              <a:cs typeface="Arial MT"/>
            </a:endParaRPr>
          </a:p>
        </p:txBody>
      </p:sp>
      <p:sp>
        <p:nvSpPr>
          <p:cNvPr id="89" name="object 47">
            <a:extLst>
              <a:ext uri="{FF2B5EF4-FFF2-40B4-BE49-F238E27FC236}">
                <a16:creationId xmlns:a16="http://schemas.microsoft.com/office/drawing/2014/main" id="{70D9F6AC-EED9-5D9E-36D4-18ADA958C2C8}"/>
              </a:ext>
            </a:extLst>
          </p:cNvPr>
          <p:cNvSpPr txBox="1"/>
          <p:nvPr/>
        </p:nvSpPr>
        <p:spPr>
          <a:xfrm>
            <a:off x="8740112" y="6094612"/>
            <a:ext cx="304800" cy="1911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spc="-20" dirty="0">
                <a:latin typeface="Arial MT"/>
                <a:cs typeface="Arial MT"/>
              </a:rPr>
              <a:t>0.03</a:t>
            </a:r>
            <a:endParaRPr sz="1150" dirty="0">
              <a:latin typeface="Arial MT"/>
              <a:cs typeface="Arial MT"/>
            </a:endParaRPr>
          </a:p>
        </p:txBody>
      </p:sp>
      <p:sp>
        <p:nvSpPr>
          <p:cNvPr id="90" name="object 48">
            <a:extLst>
              <a:ext uri="{FF2B5EF4-FFF2-40B4-BE49-F238E27FC236}">
                <a16:creationId xmlns:a16="http://schemas.microsoft.com/office/drawing/2014/main" id="{AA373964-B006-FAE5-2B74-4455141DF7B7}"/>
              </a:ext>
            </a:extLst>
          </p:cNvPr>
          <p:cNvSpPr txBox="1"/>
          <p:nvPr/>
        </p:nvSpPr>
        <p:spPr>
          <a:xfrm>
            <a:off x="9781352" y="6105545"/>
            <a:ext cx="304800" cy="19113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150" spc="-20" dirty="0">
                <a:latin typeface="Arial MT"/>
                <a:cs typeface="Arial MT"/>
              </a:rPr>
              <a:t>0.02</a:t>
            </a:r>
            <a:endParaRPr sz="1150" dirty="0">
              <a:latin typeface="Arial MT"/>
              <a:cs typeface="Arial MT"/>
            </a:endParaRPr>
          </a:p>
        </p:txBody>
      </p:sp>
      <p:sp>
        <p:nvSpPr>
          <p:cNvPr id="91" name="object 49">
            <a:extLst>
              <a:ext uri="{FF2B5EF4-FFF2-40B4-BE49-F238E27FC236}">
                <a16:creationId xmlns:a16="http://schemas.microsoft.com/office/drawing/2014/main" id="{37586DB8-2DA4-9F81-82CB-7352D285A235}"/>
              </a:ext>
            </a:extLst>
          </p:cNvPr>
          <p:cNvSpPr txBox="1"/>
          <p:nvPr/>
        </p:nvSpPr>
        <p:spPr>
          <a:xfrm>
            <a:off x="7555507" y="6152408"/>
            <a:ext cx="654685" cy="183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80"/>
              </a:lnSpc>
            </a:pPr>
            <a:r>
              <a:rPr sz="1250" dirty="0">
                <a:latin typeface="Calibri"/>
                <a:cs typeface="Calibri"/>
              </a:rPr>
              <a:t>Coef.</a:t>
            </a:r>
            <a:r>
              <a:rPr sz="1250" spc="-40" dirty="0">
                <a:latin typeface="Calibri"/>
                <a:cs typeface="Calibri"/>
              </a:rPr>
              <a:t> </a:t>
            </a:r>
            <a:r>
              <a:rPr sz="1250" spc="-20" dirty="0">
                <a:latin typeface="Calibri"/>
                <a:cs typeface="Calibri"/>
              </a:rPr>
              <a:t>Var.</a:t>
            </a:r>
            <a:endParaRPr sz="1250">
              <a:latin typeface="Calibri"/>
              <a:cs typeface="Calibri"/>
            </a:endParaRPr>
          </a:p>
        </p:txBody>
      </p:sp>
      <p:graphicFrame>
        <p:nvGraphicFramePr>
          <p:cNvPr id="92" name="object 39">
            <a:extLst>
              <a:ext uri="{FF2B5EF4-FFF2-40B4-BE49-F238E27FC236}">
                <a16:creationId xmlns:a16="http://schemas.microsoft.com/office/drawing/2014/main" id="{3A411202-E4B2-E0B0-6581-654F3FC9B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10095"/>
              </p:ext>
            </p:extLst>
          </p:nvPr>
        </p:nvGraphicFramePr>
        <p:xfrm>
          <a:off x="7584528" y="5709178"/>
          <a:ext cx="3793490" cy="443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4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20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3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1615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Mínimo</a:t>
                      </a:r>
                      <a:endParaRPr sz="1250" dirty="0">
                        <a:latin typeface="Calibri"/>
                        <a:cs typeface="Calibri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7.00%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7.00%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196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615">
                <a:tc>
                  <a:txBody>
                    <a:bodyPr/>
                    <a:lstStyle/>
                    <a:p>
                      <a:pPr marL="31750">
                        <a:lnSpc>
                          <a:spcPts val="1435"/>
                        </a:lnSpc>
                      </a:pPr>
                      <a:r>
                        <a:rPr sz="1250" spc="-10" dirty="0">
                          <a:latin typeface="Calibri"/>
                          <a:cs typeface="Calibri"/>
                        </a:rPr>
                        <a:t>Máximo</a:t>
                      </a:r>
                      <a:endParaRPr sz="125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8.00%</a:t>
                      </a:r>
                      <a:endParaRPr sz="1150">
                        <a:latin typeface="Arial MT"/>
                        <a:cs typeface="Arial MT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 marL="30734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150" spc="-10" dirty="0">
                          <a:latin typeface="Arial MT"/>
                          <a:cs typeface="Arial MT"/>
                        </a:rPr>
                        <a:t>7.50%</a:t>
                      </a:r>
                      <a:endParaRPr sz="1150" dirty="0">
                        <a:latin typeface="Arial MT"/>
                        <a:cs typeface="Arial MT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95" name="object 2">
            <a:extLst>
              <a:ext uri="{FF2B5EF4-FFF2-40B4-BE49-F238E27FC236}">
                <a16:creationId xmlns:a16="http://schemas.microsoft.com/office/drawing/2014/main" id="{D97198E0-802F-3468-4AB3-E0E40AD5C3C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9192" y="1895709"/>
            <a:ext cx="3650566" cy="2552118"/>
          </a:xfrm>
          <a:prstGeom prst="rect">
            <a:avLst/>
          </a:prstGeom>
        </p:spPr>
      </p:pic>
      <p:graphicFrame>
        <p:nvGraphicFramePr>
          <p:cNvPr id="96" name="object 3">
            <a:extLst>
              <a:ext uri="{FF2B5EF4-FFF2-40B4-BE49-F238E27FC236}">
                <a16:creationId xmlns:a16="http://schemas.microsoft.com/office/drawing/2014/main" id="{A132C054-B57D-0FDC-B67F-B59864622D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446499"/>
              </p:ext>
            </p:extLst>
          </p:nvPr>
        </p:nvGraphicFramePr>
        <p:xfrm>
          <a:off x="6888809" y="1579497"/>
          <a:ext cx="4165593" cy="2903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4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97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87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84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7842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7842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18896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2581522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19050">
                      <a:solidFill>
                        <a:srgbClr val="00717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048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70485">
                        <a:lnSpc>
                          <a:spcPct val="147800"/>
                        </a:lnSpc>
                        <a:spcBef>
                          <a:spcPts val="5"/>
                        </a:spcBef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C M M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R="12065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5" dirty="0">
                          <a:latin typeface="Calibri"/>
                          <a:cs typeface="Calibri"/>
                        </a:rPr>
                        <a:t>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3020" marR="1206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in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33020" marR="25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sz="1200" spc="-40" dirty="0">
                          <a:latin typeface="Calibri"/>
                          <a:cs typeface="Calibri"/>
                        </a:rPr>
                        <a:t>ax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14604"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SE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25" dirty="0">
                          <a:latin typeface="Calibri"/>
                          <a:cs typeface="Calibri"/>
                        </a:rPr>
                        <a:t>NS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200" spc="-50" dirty="0">
                          <a:latin typeface="Calibri"/>
                          <a:cs typeface="Calibri"/>
                        </a:rPr>
                        <a:t>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98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T w="19050">
                      <a:solidFill>
                        <a:srgbClr val="00717B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D9D9D9"/>
                      </a:solidFill>
                      <a:prstDash val="solid"/>
                    </a:lnL>
                    <a:lnR w="6350">
                      <a:solidFill>
                        <a:srgbClr val="D9D9D9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520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A99F5020-8973-B203-CD94-D06D89EB54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>
            <a:extLst>
              <a:ext uri="{FF2B5EF4-FFF2-40B4-BE49-F238E27FC236}">
                <a16:creationId xmlns:a16="http://schemas.microsoft.com/office/drawing/2014/main" id="{D4CE67A3-85EB-7B24-638F-2D9B34672F29}"/>
              </a:ext>
            </a:extLst>
          </p:cNvPr>
          <p:cNvSpPr txBox="1"/>
          <p:nvPr/>
        </p:nvSpPr>
        <p:spPr>
          <a:xfrm>
            <a:off x="5277739" y="3272483"/>
            <a:ext cx="16998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Gestión: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-635" algn="ctr" defTabSz="914400" rtl="0" eaLnBrk="1" fontAlgn="auto" latinLnBrk="0" hangingPunct="1">
              <a:lnSpc>
                <a:spcPct val="87400"/>
              </a:lnSpc>
              <a:spcBef>
                <a:spcPts val="9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Educación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Financiera e Inclusión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201298-AFEC-1DC2-BB39-3D6DB760CF41}"/>
              </a:ext>
            </a:extLst>
          </p:cNvPr>
          <p:cNvSpPr txBox="1"/>
          <p:nvPr/>
        </p:nvSpPr>
        <p:spPr>
          <a:xfrm>
            <a:off x="1586692" y="481109"/>
            <a:ext cx="418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Empleo afiliado al IMSS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object 69">
            <a:extLst>
              <a:ext uri="{FF2B5EF4-FFF2-40B4-BE49-F238E27FC236}">
                <a16:creationId xmlns:a16="http://schemas.microsoft.com/office/drawing/2014/main" id="{EFEA0F4F-DD0A-9B9F-5D8C-724CC91DE57E}"/>
              </a:ext>
            </a:extLst>
          </p:cNvPr>
          <p:cNvSpPr txBox="1"/>
          <p:nvPr/>
        </p:nvSpPr>
        <p:spPr>
          <a:xfrm>
            <a:off x="237010" y="6558361"/>
            <a:ext cx="1319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Fuente: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 err="1">
                <a:latin typeface="Calibri"/>
                <a:cs typeface="Calibri"/>
              </a:rPr>
              <a:t>Encuesta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IMEF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E9D3974D-3AD5-0DEE-0652-6B29B93B0A93}"/>
              </a:ext>
            </a:extLst>
          </p:cNvPr>
          <p:cNvSpPr txBox="1"/>
          <p:nvPr/>
        </p:nvSpPr>
        <p:spPr>
          <a:xfrm>
            <a:off x="7690758" y="510952"/>
            <a:ext cx="2529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2060"/>
                </a:solidFill>
              </a:rPr>
              <a:t>Tipo de cambio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10" name="object 3">
            <a:extLst>
              <a:ext uri="{FF2B5EF4-FFF2-40B4-BE49-F238E27FC236}">
                <a16:creationId xmlns:a16="http://schemas.microsoft.com/office/drawing/2014/main" id="{C6AD3ECE-75ED-A3AD-77AB-639EECD6C30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2035" y="1621410"/>
            <a:ext cx="4962519" cy="3334747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id="{81CBAEFE-714A-57E2-A266-DFA9CE81C6B4}"/>
              </a:ext>
            </a:extLst>
          </p:cNvPr>
          <p:cNvSpPr txBox="1"/>
          <p:nvPr/>
        </p:nvSpPr>
        <p:spPr>
          <a:xfrm>
            <a:off x="2016200" y="5164689"/>
            <a:ext cx="3297554" cy="326390"/>
          </a:xfrm>
          <a:prstGeom prst="rect">
            <a:avLst/>
          </a:prstGeom>
          <a:solidFill>
            <a:srgbClr val="FFEBE7"/>
          </a:solidFill>
        </p:spPr>
        <p:txBody>
          <a:bodyPr vert="horz" wrap="square" lIns="0" tIns="55879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439"/>
              </a:spcBef>
              <a:tabLst>
                <a:tab pos="1412875" algn="l"/>
                <a:tab pos="2533015" algn="l"/>
              </a:tabLst>
            </a:pPr>
            <a:r>
              <a:rPr sz="1300" spc="-10" dirty="0">
                <a:latin typeface="Calibri"/>
                <a:cs typeface="Calibri"/>
              </a:rPr>
              <a:t>Indicador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250" spc="-25" dirty="0">
                <a:latin typeface="Arial MT"/>
                <a:cs typeface="Arial MT"/>
              </a:rPr>
              <a:t>sep-25</a:t>
            </a:r>
            <a:r>
              <a:rPr sz="1250" dirty="0">
                <a:latin typeface="Arial MT"/>
                <a:cs typeface="Arial MT"/>
              </a:rPr>
              <a:t>	</a:t>
            </a:r>
            <a:r>
              <a:rPr sz="1250" spc="-20" dirty="0">
                <a:latin typeface="Arial MT"/>
                <a:cs typeface="Arial MT"/>
              </a:rPr>
              <a:t>oct-</a:t>
            </a:r>
            <a:r>
              <a:rPr sz="1250" spc="-25" dirty="0">
                <a:latin typeface="Arial MT"/>
                <a:cs typeface="Arial MT"/>
              </a:rPr>
              <a:t>25</a:t>
            </a:r>
            <a:endParaRPr sz="1250" dirty="0">
              <a:latin typeface="Arial MT"/>
              <a:cs typeface="Arial MT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C7FF8047-462B-1DF9-5A59-5ABBC891778D}"/>
              </a:ext>
            </a:extLst>
          </p:cNvPr>
          <p:cNvSpPr txBox="1"/>
          <p:nvPr/>
        </p:nvSpPr>
        <p:spPr>
          <a:xfrm>
            <a:off x="2243847" y="5463274"/>
            <a:ext cx="669290" cy="688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320" algn="just">
              <a:lnSpc>
                <a:spcPct val="1115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Mediana </a:t>
            </a:r>
            <a:r>
              <a:rPr sz="1300" spc="-25" dirty="0">
                <a:latin typeface="Calibri"/>
                <a:cs typeface="Calibri"/>
              </a:rPr>
              <a:t>Promedio </a:t>
            </a:r>
            <a:r>
              <a:rPr sz="1300" spc="-10" dirty="0">
                <a:latin typeface="Calibri"/>
                <a:cs typeface="Calibri"/>
              </a:rPr>
              <a:t>Mínimo</a:t>
            </a:r>
            <a:endParaRPr sz="1300" dirty="0">
              <a:latin typeface="Calibri"/>
              <a:cs typeface="Calibri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3408C460-CC1C-0ADA-E642-0AC7903CD177}"/>
              </a:ext>
            </a:extLst>
          </p:cNvPr>
          <p:cNvSpPr txBox="1"/>
          <p:nvPr/>
        </p:nvSpPr>
        <p:spPr>
          <a:xfrm>
            <a:off x="3302145" y="5463274"/>
            <a:ext cx="626745" cy="7092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33655">
              <a:lnSpc>
                <a:spcPct val="100000"/>
              </a:lnSpc>
              <a:spcBef>
                <a:spcPts val="420"/>
              </a:spcBef>
            </a:pPr>
            <a:r>
              <a:rPr sz="1250" b="1" spc="-10" dirty="0">
                <a:latin typeface="Arial"/>
                <a:cs typeface="Arial"/>
              </a:rPr>
              <a:t>140,955</a:t>
            </a:r>
            <a:endParaRPr sz="1250" dirty="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325"/>
              </a:spcBef>
            </a:pPr>
            <a:r>
              <a:rPr sz="1250" spc="-10" dirty="0">
                <a:latin typeface="Arial MT"/>
                <a:cs typeface="Arial MT"/>
              </a:rPr>
              <a:t>122,519</a:t>
            </a:r>
            <a:endParaRPr sz="12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250" spc="-10" dirty="0">
                <a:latin typeface="Arial MT"/>
                <a:cs typeface="Arial MT"/>
              </a:rPr>
              <a:t>-</a:t>
            </a:r>
            <a:r>
              <a:rPr sz="1250" spc="-30" dirty="0">
                <a:latin typeface="Arial MT"/>
                <a:cs typeface="Arial MT"/>
              </a:rPr>
              <a:t>185,090</a:t>
            </a:r>
            <a:endParaRPr sz="1250" dirty="0">
              <a:latin typeface="Arial MT"/>
              <a:cs typeface="Arial MT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8B183906-27AF-9B20-6A83-A869748104A8}"/>
              </a:ext>
            </a:extLst>
          </p:cNvPr>
          <p:cNvSpPr txBox="1"/>
          <p:nvPr/>
        </p:nvSpPr>
        <p:spPr>
          <a:xfrm>
            <a:off x="4461339" y="5491079"/>
            <a:ext cx="626745" cy="70929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420"/>
              </a:spcBef>
            </a:pPr>
            <a:r>
              <a:rPr sz="1250" b="1" spc="-10" dirty="0">
                <a:latin typeface="Arial"/>
                <a:cs typeface="Arial"/>
              </a:rPr>
              <a:t>160,000</a:t>
            </a:r>
            <a:endParaRPr sz="1250" dirty="0">
              <a:latin typeface="Arial"/>
              <a:cs typeface="Arial"/>
            </a:endParaRPr>
          </a:p>
          <a:p>
            <a:pPr marL="43815">
              <a:lnSpc>
                <a:spcPct val="100000"/>
              </a:lnSpc>
              <a:spcBef>
                <a:spcPts val="325"/>
              </a:spcBef>
            </a:pPr>
            <a:r>
              <a:rPr sz="1250" spc="-10" dirty="0">
                <a:latin typeface="Arial MT"/>
                <a:cs typeface="Arial MT"/>
              </a:rPr>
              <a:t>154,515</a:t>
            </a:r>
            <a:endParaRPr sz="125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250" spc="-10" dirty="0">
                <a:latin typeface="Arial MT"/>
                <a:cs typeface="Arial MT"/>
              </a:rPr>
              <a:t>-</a:t>
            </a:r>
            <a:r>
              <a:rPr sz="1250" spc="-30" dirty="0">
                <a:latin typeface="Arial MT"/>
                <a:cs typeface="Arial MT"/>
              </a:rPr>
              <a:t>110,770</a:t>
            </a:r>
            <a:endParaRPr sz="1250" dirty="0">
              <a:latin typeface="Arial MT"/>
              <a:cs typeface="Arial MT"/>
            </a:endParaRPr>
          </a:p>
        </p:txBody>
      </p:sp>
      <p:graphicFrame>
        <p:nvGraphicFramePr>
          <p:cNvPr id="16" name="object 22">
            <a:extLst>
              <a:ext uri="{FF2B5EF4-FFF2-40B4-BE49-F238E27FC236}">
                <a16:creationId xmlns:a16="http://schemas.microsoft.com/office/drawing/2014/main" id="{42817CF6-755C-E28F-57B6-73C7308A3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113178"/>
              </p:ext>
            </p:extLst>
          </p:nvPr>
        </p:nvGraphicFramePr>
        <p:xfrm>
          <a:off x="2152407" y="6163181"/>
          <a:ext cx="6322694" cy="426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7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0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2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3520">
                <a:tc>
                  <a:txBody>
                    <a:bodyPr/>
                    <a:lstStyle/>
                    <a:p>
                      <a:pPr marL="94615">
                        <a:lnSpc>
                          <a:spcPts val="138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Máximo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955" algn="ctr">
                        <a:lnSpc>
                          <a:spcPts val="1375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490,000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265" algn="ctr">
                        <a:lnSpc>
                          <a:spcPts val="1375"/>
                        </a:lnSpc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480,000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7170" algn="ctr">
                        <a:lnSpc>
                          <a:spcPts val="1375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375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tc>
                  <a:txBody>
                    <a:bodyPr/>
                    <a:lstStyle/>
                    <a:p>
                      <a:pPr marR="61594" algn="r">
                        <a:lnSpc>
                          <a:spcPts val="1375"/>
                        </a:lnSpc>
                        <a:spcBef>
                          <a:spcPts val="28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619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31750">
                        <a:lnSpc>
                          <a:spcPts val="1360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Coef.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Var.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ts val="1350"/>
                        </a:lnSpc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1.06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265" algn="ctr">
                        <a:lnSpc>
                          <a:spcPts val="1350"/>
                        </a:lnSpc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0.83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4315" algn="ctr">
                        <a:lnSpc>
                          <a:spcPts val="1400"/>
                        </a:lnSpc>
                        <a:spcBef>
                          <a:spcPts val="10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4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00"/>
                        </a:lnSpc>
                        <a:spcBef>
                          <a:spcPts val="10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" name="object 5">
            <a:extLst>
              <a:ext uri="{FF2B5EF4-FFF2-40B4-BE49-F238E27FC236}">
                <a16:creationId xmlns:a16="http://schemas.microsoft.com/office/drawing/2014/main" id="{8FD978DC-965D-C434-A23D-EF5FEA1D1762}"/>
              </a:ext>
            </a:extLst>
          </p:cNvPr>
          <p:cNvSpPr txBox="1"/>
          <p:nvPr/>
        </p:nvSpPr>
        <p:spPr>
          <a:xfrm>
            <a:off x="982833" y="875136"/>
            <a:ext cx="4792980" cy="677545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2200" b="1" spc="-10" dirty="0">
                <a:latin typeface="Calibri"/>
                <a:cs typeface="Calibri"/>
              </a:rPr>
              <a:t>Histórico</a:t>
            </a:r>
            <a:r>
              <a:rPr sz="2200" b="1" spc="-3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del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consenso</a:t>
            </a:r>
            <a:r>
              <a:rPr sz="2200" b="1" spc="-40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para</a:t>
            </a:r>
            <a:r>
              <a:rPr sz="2200" b="1" spc="-55" dirty="0">
                <a:latin typeface="Calibri"/>
                <a:cs typeface="Calibri"/>
              </a:rPr>
              <a:t> </a:t>
            </a:r>
            <a:r>
              <a:rPr sz="2200" b="1" dirty="0">
                <a:latin typeface="Calibri"/>
                <a:cs typeface="Calibri"/>
              </a:rPr>
              <a:t>empleo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20" dirty="0">
                <a:latin typeface="Calibri"/>
                <a:cs typeface="Calibri"/>
              </a:rPr>
              <a:t>IMSS</a:t>
            </a:r>
            <a:endParaRPr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sz="1800" dirty="0">
                <a:latin typeface="Calibri"/>
                <a:cs typeface="Calibri"/>
              </a:rPr>
              <a:t>Flujo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anual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cierre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año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en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miles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19" name="object 7">
            <a:extLst>
              <a:ext uri="{FF2B5EF4-FFF2-40B4-BE49-F238E27FC236}">
                <a16:creationId xmlns:a16="http://schemas.microsoft.com/office/drawing/2014/main" id="{A079523C-34E1-6459-ED48-D4DA2DF101D4}"/>
              </a:ext>
            </a:extLst>
          </p:cNvPr>
          <p:cNvGrpSpPr/>
          <p:nvPr/>
        </p:nvGrpSpPr>
        <p:grpSpPr>
          <a:xfrm>
            <a:off x="6624321" y="1826817"/>
            <a:ext cx="4286250" cy="2731135"/>
            <a:chOff x="1244099" y="1601689"/>
            <a:chExt cx="4286250" cy="2731135"/>
          </a:xfrm>
        </p:grpSpPr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748BFB10-7B8E-3036-F989-6C3800B00C4A}"/>
                </a:ext>
              </a:extLst>
            </p:cNvPr>
            <p:cNvSpPr/>
            <p:nvPr/>
          </p:nvSpPr>
          <p:spPr>
            <a:xfrm>
              <a:off x="1438979" y="1601689"/>
              <a:ext cx="4088129" cy="2726055"/>
            </a:xfrm>
            <a:custGeom>
              <a:avLst/>
              <a:gdLst/>
              <a:ahLst/>
              <a:cxnLst/>
              <a:rect l="l" t="t" r="r" b="b"/>
              <a:pathLst>
                <a:path w="4088129" h="2726055">
                  <a:moveTo>
                    <a:pt x="0" y="0"/>
                  </a:moveTo>
                  <a:lnTo>
                    <a:pt x="0" y="2725900"/>
                  </a:lnTo>
                </a:path>
                <a:path w="4088129" h="2726055">
                  <a:moveTo>
                    <a:pt x="199633" y="0"/>
                  </a:moveTo>
                  <a:lnTo>
                    <a:pt x="199633" y="2725900"/>
                  </a:lnTo>
                </a:path>
                <a:path w="4088129" h="2726055">
                  <a:moveTo>
                    <a:pt x="389760" y="0"/>
                  </a:moveTo>
                  <a:lnTo>
                    <a:pt x="389761" y="2725900"/>
                  </a:lnTo>
                </a:path>
                <a:path w="4088129" h="2726055">
                  <a:moveTo>
                    <a:pt x="589394" y="0"/>
                  </a:moveTo>
                  <a:lnTo>
                    <a:pt x="589394" y="2725900"/>
                  </a:lnTo>
                </a:path>
                <a:path w="4088129" h="2726055">
                  <a:moveTo>
                    <a:pt x="779483" y="0"/>
                  </a:moveTo>
                  <a:lnTo>
                    <a:pt x="779483" y="2725900"/>
                  </a:lnTo>
                </a:path>
                <a:path w="4088129" h="2726055">
                  <a:moveTo>
                    <a:pt x="979117" y="0"/>
                  </a:moveTo>
                  <a:lnTo>
                    <a:pt x="979117" y="2725900"/>
                  </a:lnTo>
                </a:path>
                <a:path w="4088129" h="2726055">
                  <a:moveTo>
                    <a:pt x="1169244" y="0"/>
                  </a:moveTo>
                  <a:lnTo>
                    <a:pt x="1169244" y="2725900"/>
                  </a:lnTo>
                </a:path>
                <a:path w="4088129" h="2726055">
                  <a:moveTo>
                    <a:pt x="1368878" y="0"/>
                  </a:moveTo>
                  <a:lnTo>
                    <a:pt x="1368878" y="2725900"/>
                  </a:lnTo>
                </a:path>
                <a:path w="4088129" h="2726055">
                  <a:moveTo>
                    <a:pt x="1559005" y="0"/>
                  </a:moveTo>
                  <a:lnTo>
                    <a:pt x="1559005" y="2725900"/>
                  </a:lnTo>
                </a:path>
                <a:path w="4088129" h="2726055">
                  <a:moveTo>
                    <a:pt x="1749133" y="0"/>
                  </a:moveTo>
                  <a:lnTo>
                    <a:pt x="1749133" y="2725900"/>
                  </a:lnTo>
                </a:path>
                <a:path w="4088129" h="2726055">
                  <a:moveTo>
                    <a:pt x="1948766" y="0"/>
                  </a:moveTo>
                  <a:lnTo>
                    <a:pt x="1948766" y="2725900"/>
                  </a:lnTo>
                </a:path>
                <a:path w="4088129" h="2726055">
                  <a:moveTo>
                    <a:pt x="2138894" y="0"/>
                  </a:moveTo>
                  <a:lnTo>
                    <a:pt x="2138894" y="2725900"/>
                  </a:lnTo>
                </a:path>
                <a:path w="4088129" h="2726055">
                  <a:moveTo>
                    <a:pt x="2338527" y="0"/>
                  </a:moveTo>
                  <a:lnTo>
                    <a:pt x="2338527" y="2725900"/>
                  </a:lnTo>
                </a:path>
                <a:path w="4088129" h="2726055">
                  <a:moveTo>
                    <a:pt x="2528655" y="0"/>
                  </a:moveTo>
                  <a:lnTo>
                    <a:pt x="2528655" y="2725900"/>
                  </a:lnTo>
                </a:path>
                <a:path w="4088129" h="2726055">
                  <a:moveTo>
                    <a:pt x="2728288" y="0"/>
                  </a:moveTo>
                  <a:lnTo>
                    <a:pt x="2728288" y="2725900"/>
                  </a:lnTo>
                </a:path>
                <a:path w="4088129" h="2726055">
                  <a:moveTo>
                    <a:pt x="2918416" y="0"/>
                  </a:moveTo>
                  <a:lnTo>
                    <a:pt x="2918416" y="2725900"/>
                  </a:lnTo>
                </a:path>
                <a:path w="4088129" h="2726055">
                  <a:moveTo>
                    <a:pt x="3118049" y="0"/>
                  </a:moveTo>
                  <a:lnTo>
                    <a:pt x="3118049" y="2725900"/>
                  </a:lnTo>
                </a:path>
                <a:path w="4088129" h="2726055">
                  <a:moveTo>
                    <a:pt x="3308177" y="0"/>
                  </a:moveTo>
                  <a:lnTo>
                    <a:pt x="3308177" y="2725900"/>
                  </a:lnTo>
                </a:path>
                <a:path w="4088129" h="2726055">
                  <a:moveTo>
                    <a:pt x="3507810" y="0"/>
                  </a:moveTo>
                  <a:lnTo>
                    <a:pt x="3507810" y="2725900"/>
                  </a:lnTo>
                </a:path>
                <a:path w="4088129" h="2726055">
                  <a:moveTo>
                    <a:pt x="3697938" y="0"/>
                  </a:moveTo>
                  <a:lnTo>
                    <a:pt x="3697938" y="2725900"/>
                  </a:lnTo>
                </a:path>
                <a:path w="4088129" h="2726055">
                  <a:moveTo>
                    <a:pt x="3897571" y="0"/>
                  </a:moveTo>
                  <a:lnTo>
                    <a:pt x="3897571" y="2725900"/>
                  </a:lnTo>
                </a:path>
                <a:path w="4088129" h="2726055">
                  <a:moveTo>
                    <a:pt x="4087699" y="0"/>
                  </a:moveTo>
                  <a:lnTo>
                    <a:pt x="4087699" y="2725900"/>
                  </a:lnTo>
                </a:path>
              </a:pathLst>
            </a:custGeom>
            <a:ln w="633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8A2ADFAF-492E-27D5-4FD5-A91548691055}"/>
                </a:ext>
              </a:extLst>
            </p:cNvPr>
            <p:cNvSpPr/>
            <p:nvPr/>
          </p:nvSpPr>
          <p:spPr>
            <a:xfrm>
              <a:off x="1248852" y="1601689"/>
              <a:ext cx="4277995" cy="2726055"/>
            </a:xfrm>
            <a:custGeom>
              <a:avLst/>
              <a:gdLst/>
              <a:ahLst/>
              <a:cxnLst/>
              <a:rect l="l" t="t" r="r" b="b"/>
              <a:pathLst>
                <a:path w="4277995" h="2726054">
                  <a:moveTo>
                    <a:pt x="0" y="2725900"/>
                  </a:moveTo>
                  <a:lnTo>
                    <a:pt x="12" y="0"/>
                  </a:lnTo>
                </a:path>
                <a:path w="4277995" h="2726054">
                  <a:moveTo>
                    <a:pt x="0" y="2725900"/>
                  </a:moveTo>
                  <a:lnTo>
                    <a:pt x="4277826" y="2725900"/>
                  </a:lnTo>
                </a:path>
              </a:pathLst>
            </a:custGeom>
            <a:ln w="95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0">
              <a:extLst>
                <a:ext uri="{FF2B5EF4-FFF2-40B4-BE49-F238E27FC236}">
                  <a16:creationId xmlns:a16="http://schemas.microsoft.com/office/drawing/2014/main" id="{412F6079-9B27-9116-F5A9-7E66181EDB9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3623" y="1706101"/>
              <a:ext cx="4192302" cy="2453692"/>
            </a:xfrm>
            <a:prstGeom prst="rect">
              <a:avLst/>
            </a:prstGeom>
          </p:spPr>
        </p:pic>
      </p:grpSp>
      <p:sp>
        <p:nvSpPr>
          <p:cNvPr id="23" name="object 11">
            <a:extLst>
              <a:ext uri="{FF2B5EF4-FFF2-40B4-BE49-F238E27FC236}">
                <a16:creationId xmlns:a16="http://schemas.microsoft.com/office/drawing/2014/main" id="{C539AE90-61DD-C397-90D5-26251996FEEA}"/>
              </a:ext>
            </a:extLst>
          </p:cNvPr>
          <p:cNvSpPr txBox="1"/>
          <p:nvPr/>
        </p:nvSpPr>
        <p:spPr>
          <a:xfrm>
            <a:off x="10742479" y="3511964"/>
            <a:ext cx="48768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10" dirty="0">
                <a:solidFill>
                  <a:srgbClr val="404040"/>
                </a:solidFill>
                <a:latin typeface="Calibri"/>
                <a:cs typeface="Calibri"/>
              </a:rPr>
              <a:t>19.00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DEA5987-3091-0C71-576C-A27C524C842E}"/>
              </a:ext>
            </a:extLst>
          </p:cNvPr>
          <p:cNvSpPr txBox="1"/>
          <p:nvPr/>
        </p:nvSpPr>
        <p:spPr>
          <a:xfrm>
            <a:off x="6309661" y="4433603"/>
            <a:ext cx="197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16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CF1591C8-2BA1-EB4A-6E7B-6E53C458FE41}"/>
              </a:ext>
            </a:extLst>
          </p:cNvPr>
          <p:cNvSpPr txBox="1"/>
          <p:nvPr/>
        </p:nvSpPr>
        <p:spPr>
          <a:xfrm>
            <a:off x="6309661" y="4091995"/>
            <a:ext cx="1974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17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14">
            <a:extLst>
              <a:ext uri="{FF2B5EF4-FFF2-40B4-BE49-F238E27FC236}">
                <a16:creationId xmlns:a16="http://schemas.microsoft.com/office/drawing/2014/main" id="{1B588248-490E-6933-435F-4A9EB1DA419B}"/>
              </a:ext>
            </a:extLst>
          </p:cNvPr>
          <p:cNvSpPr txBox="1"/>
          <p:nvPr/>
        </p:nvSpPr>
        <p:spPr>
          <a:xfrm>
            <a:off x="6309661" y="3751336"/>
            <a:ext cx="197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18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7" name="object 15">
            <a:extLst>
              <a:ext uri="{FF2B5EF4-FFF2-40B4-BE49-F238E27FC236}">
                <a16:creationId xmlns:a16="http://schemas.microsoft.com/office/drawing/2014/main" id="{24CE5982-4A6C-DECC-133E-8A3BCF03089B}"/>
              </a:ext>
            </a:extLst>
          </p:cNvPr>
          <p:cNvSpPr txBox="1"/>
          <p:nvPr/>
        </p:nvSpPr>
        <p:spPr>
          <a:xfrm>
            <a:off x="6309661" y="3410083"/>
            <a:ext cx="197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19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05295200-20E0-B1F2-36FF-BBBBDD035BC4}"/>
              </a:ext>
            </a:extLst>
          </p:cNvPr>
          <p:cNvSpPr txBox="1"/>
          <p:nvPr/>
        </p:nvSpPr>
        <p:spPr>
          <a:xfrm>
            <a:off x="6309661" y="3068475"/>
            <a:ext cx="1974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20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9" name="object 17">
            <a:extLst>
              <a:ext uri="{FF2B5EF4-FFF2-40B4-BE49-F238E27FC236}">
                <a16:creationId xmlns:a16="http://schemas.microsoft.com/office/drawing/2014/main" id="{A6A5008C-C006-69D8-A054-A7E85E38E133}"/>
              </a:ext>
            </a:extLst>
          </p:cNvPr>
          <p:cNvSpPr txBox="1"/>
          <p:nvPr/>
        </p:nvSpPr>
        <p:spPr>
          <a:xfrm>
            <a:off x="6309661" y="2727753"/>
            <a:ext cx="197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21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18">
            <a:extLst>
              <a:ext uri="{FF2B5EF4-FFF2-40B4-BE49-F238E27FC236}">
                <a16:creationId xmlns:a16="http://schemas.microsoft.com/office/drawing/2014/main" id="{22198A82-AB9D-64F0-0A94-704A1199DB36}"/>
              </a:ext>
            </a:extLst>
          </p:cNvPr>
          <p:cNvSpPr txBox="1"/>
          <p:nvPr/>
        </p:nvSpPr>
        <p:spPr>
          <a:xfrm>
            <a:off x="6309661" y="2386145"/>
            <a:ext cx="1974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22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19">
            <a:extLst>
              <a:ext uri="{FF2B5EF4-FFF2-40B4-BE49-F238E27FC236}">
                <a16:creationId xmlns:a16="http://schemas.microsoft.com/office/drawing/2014/main" id="{53CFC976-A09A-7715-8DE3-EAD1EBFE3D0C}"/>
              </a:ext>
            </a:extLst>
          </p:cNvPr>
          <p:cNvSpPr txBox="1"/>
          <p:nvPr/>
        </p:nvSpPr>
        <p:spPr>
          <a:xfrm>
            <a:off x="6309661" y="2045550"/>
            <a:ext cx="1974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23</a:t>
            </a:r>
            <a:endParaRPr sz="1200" dirty="0">
              <a:latin typeface="Arial MT"/>
              <a:cs typeface="Arial MT"/>
            </a:endParaRPr>
          </a:p>
        </p:txBody>
      </p:sp>
      <p:sp>
        <p:nvSpPr>
          <p:cNvPr id="32" name="object 20">
            <a:extLst>
              <a:ext uri="{FF2B5EF4-FFF2-40B4-BE49-F238E27FC236}">
                <a16:creationId xmlns:a16="http://schemas.microsoft.com/office/drawing/2014/main" id="{0D393988-0DD3-3E09-57F2-F0CF2EF7455B}"/>
              </a:ext>
            </a:extLst>
          </p:cNvPr>
          <p:cNvSpPr txBox="1"/>
          <p:nvPr/>
        </p:nvSpPr>
        <p:spPr>
          <a:xfrm>
            <a:off x="6309661" y="1703941"/>
            <a:ext cx="1974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Arial MT"/>
                <a:cs typeface="Arial MT"/>
              </a:rPr>
              <a:t>24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21">
            <a:extLst>
              <a:ext uri="{FF2B5EF4-FFF2-40B4-BE49-F238E27FC236}">
                <a16:creationId xmlns:a16="http://schemas.microsoft.com/office/drawing/2014/main" id="{7B40654A-5663-A880-5AF1-DC24433BCA53}"/>
              </a:ext>
            </a:extLst>
          </p:cNvPr>
          <p:cNvSpPr txBox="1"/>
          <p:nvPr/>
        </p:nvSpPr>
        <p:spPr>
          <a:xfrm>
            <a:off x="6618163" y="4630402"/>
            <a:ext cx="4290060" cy="3257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7465">
              <a:lnSpc>
                <a:spcPts val="1425"/>
              </a:lnSpc>
            </a:pPr>
            <a:r>
              <a:rPr sz="1200" spc="-25" dirty="0">
                <a:latin typeface="Arial MT"/>
                <a:cs typeface="Arial MT"/>
              </a:rPr>
              <a:t>E24</a:t>
            </a:r>
            <a:endParaRPr sz="1200">
              <a:latin typeface="Arial MT"/>
              <a:cs typeface="Arial MT"/>
            </a:endParaRPr>
          </a:p>
          <a:p>
            <a:pPr marL="12700" marR="5080" indent="33020" algn="just">
              <a:lnSpc>
                <a:spcPct val="106600"/>
              </a:lnSpc>
            </a:pPr>
            <a:r>
              <a:rPr sz="1200" spc="-25" dirty="0">
                <a:latin typeface="Arial MT"/>
                <a:cs typeface="Arial MT"/>
              </a:rPr>
              <a:t>F24 M24 A24 M24 J24 J24 A24 S24 O24 N24 D24 E25 F25 M25 A25 M25 J25 J25 A25 S25 O25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22">
            <a:extLst>
              <a:ext uri="{FF2B5EF4-FFF2-40B4-BE49-F238E27FC236}">
                <a16:creationId xmlns:a16="http://schemas.microsoft.com/office/drawing/2014/main" id="{F9821B28-3792-6A07-0FE5-AA3E9FB6E4A6}"/>
              </a:ext>
            </a:extLst>
          </p:cNvPr>
          <p:cNvSpPr txBox="1"/>
          <p:nvPr/>
        </p:nvSpPr>
        <p:spPr>
          <a:xfrm>
            <a:off x="7145587" y="1856225"/>
            <a:ext cx="7156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CONSENSO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5" name="object 23">
            <a:extLst>
              <a:ext uri="{FF2B5EF4-FFF2-40B4-BE49-F238E27FC236}">
                <a16:creationId xmlns:a16="http://schemas.microsoft.com/office/drawing/2014/main" id="{75AB3B4F-247F-459B-842A-DD230F85EEA4}"/>
              </a:ext>
            </a:extLst>
          </p:cNvPr>
          <p:cNvSpPr txBox="1"/>
          <p:nvPr/>
        </p:nvSpPr>
        <p:spPr>
          <a:xfrm>
            <a:off x="7145587" y="2128181"/>
            <a:ext cx="26797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6" name="object 24">
            <a:extLst>
              <a:ext uri="{FF2B5EF4-FFF2-40B4-BE49-F238E27FC236}">
                <a16:creationId xmlns:a16="http://schemas.microsoft.com/office/drawing/2014/main" id="{DC435A78-CEAC-4FD2-5B72-3A8E96A7C886}"/>
              </a:ext>
            </a:extLst>
          </p:cNvPr>
          <p:cNvSpPr txBox="1"/>
          <p:nvPr/>
        </p:nvSpPr>
        <p:spPr>
          <a:xfrm>
            <a:off x="7145587" y="2401025"/>
            <a:ext cx="2914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Max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7" name="object 54">
            <a:extLst>
              <a:ext uri="{FF2B5EF4-FFF2-40B4-BE49-F238E27FC236}">
                <a16:creationId xmlns:a16="http://schemas.microsoft.com/office/drawing/2014/main" id="{345799D9-FC93-2AD7-0107-F2DFE0EEF1EA}"/>
              </a:ext>
            </a:extLst>
          </p:cNvPr>
          <p:cNvSpPr txBox="1"/>
          <p:nvPr/>
        </p:nvSpPr>
        <p:spPr>
          <a:xfrm>
            <a:off x="7119495" y="5017449"/>
            <a:ext cx="3287395" cy="326390"/>
          </a:xfrm>
          <a:prstGeom prst="rect">
            <a:avLst/>
          </a:prstGeom>
          <a:solidFill>
            <a:srgbClr val="FFEBE7"/>
          </a:solidFill>
        </p:spPr>
        <p:txBody>
          <a:bodyPr vert="horz" wrap="square" lIns="0" tIns="55879" rIns="0" bIns="0" rtlCol="0">
            <a:spAutoFit/>
          </a:bodyPr>
          <a:lstStyle/>
          <a:p>
            <a:pPr marL="229870">
              <a:lnSpc>
                <a:spcPct val="100000"/>
              </a:lnSpc>
              <a:spcBef>
                <a:spcPts val="439"/>
              </a:spcBef>
              <a:tabLst>
                <a:tab pos="1412875" algn="l"/>
                <a:tab pos="2522220" algn="l"/>
              </a:tabLst>
            </a:pPr>
            <a:r>
              <a:rPr sz="1300" spc="-10" dirty="0">
                <a:latin typeface="Calibri"/>
                <a:cs typeface="Calibri"/>
              </a:rPr>
              <a:t>Indicador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250" spc="-25" dirty="0">
                <a:latin typeface="Arial MT"/>
                <a:cs typeface="Arial MT"/>
              </a:rPr>
              <a:t>sep-25</a:t>
            </a:r>
            <a:r>
              <a:rPr sz="1250" dirty="0">
                <a:latin typeface="Arial MT"/>
                <a:cs typeface="Arial MT"/>
              </a:rPr>
              <a:t>	</a:t>
            </a:r>
            <a:r>
              <a:rPr sz="1250" spc="-20" dirty="0">
                <a:latin typeface="Arial MT"/>
                <a:cs typeface="Arial MT"/>
              </a:rPr>
              <a:t>oct-</a:t>
            </a:r>
            <a:r>
              <a:rPr sz="1250" spc="-25" dirty="0">
                <a:latin typeface="Arial MT"/>
                <a:cs typeface="Arial MT"/>
              </a:rPr>
              <a:t>25</a:t>
            </a:r>
            <a:endParaRPr sz="1250" dirty="0">
              <a:latin typeface="Arial MT"/>
              <a:cs typeface="Arial MT"/>
            </a:endParaRPr>
          </a:p>
        </p:txBody>
      </p:sp>
      <p:sp>
        <p:nvSpPr>
          <p:cNvPr id="38" name="object 55">
            <a:extLst>
              <a:ext uri="{FF2B5EF4-FFF2-40B4-BE49-F238E27FC236}">
                <a16:creationId xmlns:a16="http://schemas.microsoft.com/office/drawing/2014/main" id="{34BD1246-E25D-B962-7806-80F5AAE7525E}"/>
              </a:ext>
            </a:extLst>
          </p:cNvPr>
          <p:cNvSpPr txBox="1"/>
          <p:nvPr/>
        </p:nvSpPr>
        <p:spPr>
          <a:xfrm>
            <a:off x="7356113" y="5325989"/>
            <a:ext cx="669290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320">
              <a:lnSpc>
                <a:spcPct val="111500"/>
              </a:lnSpc>
              <a:spcBef>
                <a:spcPts val="95"/>
              </a:spcBef>
            </a:pPr>
            <a:r>
              <a:rPr sz="1300" spc="-10" dirty="0">
                <a:latin typeface="Calibri"/>
                <a:cs typeface="Calibri"/>
              </a:rPr>
              <a:t>Mediana </a:t>
            </a:r>
            <a:r>
              <a:rPr sz="1300" spc="-25" dirty="0">
                <a:latin typeface="Calibri"/>
                <a:cs typeface="Calibri"/>
              </a:rPr>
              <a:t>Promedio</a:t>
            </a:r>
            <a:endParaRPr sz="1300" dirty="0">
              <a:latin typeface="Calibri"/>
              <a:cs typeface="Calibri"/>
            </a:endParaRPr>
          </a:p>
        </p:txBody>
      </p:sp>
      <p:graphicFrame>
        <p:nvGraphicFramePr>
          <p:cNvPr id="39" name="object 58">
            <a:extLst>
              <a:ext uri="{FF2B5EF4-FFF2-40B4-BE49-F238E27FC236}">
                <a16:creationId xmlns:a16="http://schemas.microsoft.com/office/drawing/2014/main" id="{97EF9207-248D-9A9C-217F-DE429B725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00840"/>
              </p:ext>
            </p:extLst>
          </p:nvPr>
        </p:nvGraphicFramePr>
        <p:xfrm>
          <a:off x="7291319" y="5709596"/>
          <a:ext cx="3316604" cy="7118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Mínimo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351790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18.50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18.00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Máximo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R="35179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20.80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8890" marB="0"/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20.00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88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395">
                <a:tc>
                  <a:txBody>
                    <a:bodyPr/>
                    <a:lstStyle/>
                    <a:p>
                      <a:pPr marL="31750">
                        <a:lnSpc>
                          <a:spcPts val="1525"/>
                        </a:lnSpc>
                      </a:pPr>
                      <a:r>
                        <a:rPr sz="1300" dirty="0">
                          <a:latin typeface="Calibri"/>
                          <a:cs typeface="Calibri"/>
                        </a:rPr>
                        <a:t>Coef.</a:t>
                      </a:r>
                      <a:r>
                        <a:rPr sz="13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20" dirty="0">
                          <a:latin typeface="Calibri"/>
                          <a:cs typeface="Calibri"/>
                        </a:rPr>
                        <a:t>Var.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924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0.0242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L="316865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00" spc="-10" dirty="0">
                          <a:latin typeface="Arial MT"/>
                          <a:cs typeface="Arial MT"/>
                        </a:rPr>
                        <a:t>0.0238</a:t>
                      </a:r>
                      <a:endParaRPr sz="1200" dirty="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" name="object 56">
            <a:extLst>
              <a:ext uri="{FF2B5EF4-FFF2-40B4-BE49-F238E27FC236}">
                <a16:creationId xmlns:a16="http://schemas.microsoft.com/office/drawing/2014/main" id="{F8BDA41A-AB5E-BEDD-2150-90F6F0F219EC}"/>
              </a:ext>
            </a:extLst>
          </p:cNvPr>
          <p:cNvSpPr txBox="1"/>
          <p:nvPr/>
        </p:nvSpPr>
        <p:spPr>
          <a:xfrm>
            <a:off x="8543221" y="5282560"/>
            <a:ext cx="406400" cy="4883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250" b="1" spc="-20" dirty="0">
                <a:latin typeface="Arial"/>
                <a:cs typeface="Arial"/>
              </a:rPr>
              <a:t>19.30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50" spc="-20" dirty="0">
                <a:latin typeface="Arial MT"/>
                <a:cs typeface="Arial MT"/>
              </a:rPr>
              <a:t>19.39</a:t>
            </a:r>
            <a:endParaRPr sz="1250" dirty="0">
              <a:latin typeface="Arial MT"/>
              <a:cs typeface="Arial MT"/>
            </a:endParaRPr>
          </a:p>
        </p:txBody>
      </p:sp>
      <p:sp>
        <p:nvSpPr>
          <p:cNvPr id="41" name="object 57">
            <a:extLst>
              <a:ext uri="{FF2B5EF4-FFF2-40B4-BE49-F238E27FC236}">
                <a16:creationId xmlns:a16="http://schemas.microsoft.com/office/drawing/2014/main" id="{5A2F9122-9589-F3D1-995F-A109C3B1AE00}"/>
              </a:ext>
            </a:extLst>
          </p:cNvPr>
          <p:cNvSpPr txBox="1"/>
          <p:nvPr/>
        </p:nvSpPr>
        <p:spPr>
          <a:xfrm>
            <a:off x="9627944" y="5285288"/>
            <a:ext cx="406400" cy="48831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250" b="1" spc="-20" dirty="0">
                <a:latin typeface="Arial"/>
                <a:cs typeface="Arial"/>
              </a:rPr>
              <a:t>19.00</a:t>
            </a:r>
            <a:endParaRPr sz="12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250" spc="-20" dirty="0">
                <a:latin typeface="Arial MT"/>
                <a:cs typeface="Arial MT"/>
              </a:rPr>
              <a:t>18.98</a:t>
            </a:r>
            <a:endParaRPr sz="1250" dirty="0">
              <a:latin typeface="Arial MT"/>
              <a:cs typeface="Arial MT"/>
            </a:endParaRPr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A8D60A3B-C53D-DAAB-CB52-44B094788843}"/>
              </a:ext>
            </a:extLst>
          </p:cNvPr>
          <p:cNvSpPr txBox="1"/>
          <p:nvPr/>
        </p:nvSpPr>
        <p:spPr>
          <a:xfrm>
            <a:off x="6511845" y="978401"/>
            <a:ext cx="4546600" cy="6432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2000" b="1" dirty="0">
                <a:latin typeface="Calibri"/>
                <a:cs typeface="Calibri"/>
              </a:rPr>
              <a:t>Histórico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consenso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tipo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cambio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0"/>
              </a:spcBef>
            </a:pPr>
            <a:r>
              <a:rPr sz="1800" dirty="0">
                <a:latin typeface="Calibri"/>
                <a:cs typeface="Calibri"/>
              </a:rPr>
              <a:t>Pesos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por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dólar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cierre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25" dirty="0">
                <a:latin typeface="Calibri"/>
                <a:cs typeface="Calibri"/>
              </a:rPr>
              <a:t>año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404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7B1C22BE-0DF7-64CE-FE8E-FEBC9E6FA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>
            <a:extLst>
              <a:ext uri="{FF2B5EF4-FFF2-40B4-BE49-F238E27FC236}">
                <a16:creationId xmlns:a16="http://schemas.microsoft.com/office/drawing/2014/main" id="{1977A805-53F5-D402-5C18-790ECF7B2DBF}"/>
              </a:ext>
            </a:extLst>
          </p:cNvPr>
          <p:cNvSpPr txBox="1"/>
          <p:nvPr/>
        </p:nvSpPr>
        <p:spPr>
          <a:xfrm>
            <a:off x="5277739" y="3272483"/>
            <a:ext cx="1699800" cy="1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5075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Gestión: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12065" marR="5080" lvl="0" indent="-635" algn="ctr" defTabSz="914400" rtl="0" eaLnBrk="1" fontAlgn="auto" latinLnBrk="0" hangingPunct="1">
              <a:lnSpc>
                <a:spcPct val="87400"/>
              </a:lnSpc>
              <a:spcBef>
                <a:spcPts val="9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Educación</a:t>
            </a:r>
            <a:r>
              <a:rPr kumimoji="0" lang="es-MX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Financiera e Inclusión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5A1D2FF-C915-DC4E-DB2D-ABA01EF291A3}"/>
              </a:ext>
            </a:extLst>
          </p:cNvPr>
          <p:cNvSpPr txBox="1"/>
          <p:nvPr/>
        </p:nvSpPr>
        <p:spPr>
          <a:xfrm>
            <a:off x="4437081" y="76647"/>
            <a:ext cx="4189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Cuenta Corriente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7" name="object 69">
            <a:extLst>
              <a:ext uri="{FF2B5EF4-FFF2-40B4-BE49-F238E27FC236}">
                <a16:creationId xmlns:a16="http://schemas.microsoft.com/office/drawing/2014/main" id="{9DE1F0E0-B17F-6679-35AC-2C4002D96A65}"/>
              </a:ext>
            </a:extLst>
          </p:cNvPr>
          <p:cNvSpPr txBox="1"/>
          <p:nvPr/>
        </p:nvSpPr>
        <p:spPr>
          <a:xfrm>
            <a:off x="237010" y="6558361"/>
            <a:ext cx="13195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Calibri"/>
                <a:cs typeface="Calibri"/>
              </a:rPr>
              <a:t>Fuente: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 err="1">
                <a:latin typeface="Calibri"/>
                <a:cs typeface="Calibri"/>
              </a:rPr>
              <a:t>Encuesta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IMEF</a:t>
            </a:r>
            <a:endParaRPr sz="1100" dirty="0">
              <a:latin typeface="Calibri"/>
              <a:cs typeface="Calibri"/>
            </a:endParaRPr>
          </a:p>
        </p:txBody>
      </p:sp>
      <p:grpSp>
        <p:nvGrpSpPr>
          <p:cNvPr id="3" name="object 74">
            <a:extLst>
              <a:ext uri="{FF2B5EF4-FFF2-40B4-BE49-F238E27FC236}">
                <a16:creationId xmlns:a16="http://schemas.microsoft.com/office/drawing/2014/main" id="{EA5E89C5-2E0E-FABB-DE62-78E6FD192951}"/>
              </a:ext>
            </a:extLst>
          </p:cNvPr>
          <p:cNvGrpSpPr/>
          <p:nvPr/>
        </p:nvGrpSpPr>
        <p:grpSpPr>
          <a:xfrm>
            <a:off x="3914114" y="1336801"/>
            <a:ext cx="4088129" cy="2964180"/>
            <a:chOff x="1556239" y="1509773"/>
            <a:chExt cx="4088129" cy="2964180"/>
          </a:xfrm>
        </p:grpSpPr>
        <p:sp>
          <p:nvSpPr>
            <p:cNvPr id="5" name="object 75">
              <a:extLst>
                <a:ext uri="{FF2B5EF4-FFF2-40B4-BE49-F238E27FC236}">
                  <a16:creationId xmlns:a16="http://schemas.microsoft.com/office/drawing/2014/main" id="{09FCA641-5FF5-6D96-2E64-6A2AA353DD2E}"/>
                </a:ext>
              </a:extLst>
            </p:cNvPr>
            <p:cNvSpPr/>
            <p:nvPr/>
          </p:nvSpPr>
          <p:spPr>
            <a:xfrm>
              <a:off x="1741634" y="1514536"/>
              <a:ext cx="3898265" cy="2954655"/>
            </a:xfrm>
            <a:custGeom>
              <a:avLst/>
              <a:gdLst/>
              <a:ahLst/>
              <a:cxnLst/>
              <a:rect l="l" t="t" r="r" b="b"/>
              <a:pathLst>
                <a:path w="3898265" h="2954654">
                  <a:moveTo>
                    <a:pt x="0" y="0"/>
                  </a:moveTo>
                  <a:lnTo>
                    <a:pt x="0" y="2954184"/>
                  </a:lnTo>
                </a:path>
                <a:path w="3898265" h="2954654">
                  <a:moveTo>
                    <a:pt x="190139" y="0"/>
                  </a:moveTo>
                  <a:lnTo>
                    <a:pt x="190139" y="2954184"/>
                  </a:lnTo>
                </a:path>
                <a:path w="3898265" h="2954654">
                  <a:moveTo>
                    <a:pt x="370733" y="0"/>
                  </a:moveTo>
                  <a:lnTo>
                    <a:pt x="370733" y="2954184"/>
                  </a:lnTo>
                </a:path>
                <a:path w="3898265" h="2954654">
                  <a:moveTo>
                    <a:pt x="560872" y="0"/>
                  </a:moveTo>
                  <a:lnTo>
                    <a:pt x="560872" y="2954184"/>
                  </a:lnTo>
                </a:path>
                <a:path w="3898265" h="2954654">
                  <a:moveTo>
                    <a:pt x="741504" y="0"/>
                  </a:moveTo>
                  <a:lnTo>
                    <a:pt x="741504" y="2954184"/>
                  </a:lnTo>
                </a:path>
                <a:path w="3898265" h="2954654">
                  <a:moveTo>
                    <a:pt x="931643" y="0"/>
                  </a:moveTo>
                  <a:lnTo>
                    <a:pt x="931643" y="2954184"/>
                  </a:lnTo>
                </a:path>
                <a:path w="3898265" h="2954654">
                  <a:moveTo>
                    <a:pt x="1112275" y="0"/>
                  </a:moveTo>
                  <a:lnTo>
                    <a:pt x="1112275" y="2954184"/>
                  </a:lnTo>
                </a:path>
                <a:path w="3898265" h="2954654">
                  <a:moveTo>
                    <a:pt x="1302414" y="0"/>
                  </a:moveTo>
                  <a:lnTo>
                    <a:pt x="1302414" y="2954184"/>
                  </a:lnTo>
                </a:path>
                <a:path w="3898265" h="2954654">
                  <a:moveTo>
                    <a:pt x="1483046" y="0"/>
                  </a:moveTo>
                  <a:lnTo>
                    <a:pt x="1483046" y="2954184"/>
                  </a:lnTo>
                </a:path>
                <a:path w="3898265" h="2954654">
                  <a:moveTo>
                    <a:pt x="1673185" y="0"/>
                  </a:moveTo>
                  <a:lnTo>
                    <a:pt x="1673186" y="2954184"/>
                  </a:lnTo>
                </a:path>
                <a:path w="3898265" h="2954654">
                  <a:moveTo>
                    <a:pt x="1853818" y="0"/>
                  </a:moveTo>
                  <a:lnTo>
                    <a:pt x="1853818" y="2954184"/>
                  </a:lnTo>
                </a:path>
                <a:path w="3898265" h="2954654">
                  <a:moveTo>
                    <a:pt x="2043957" y="0"/>
                  </a:moveTo>
                  <a:lnTo>
                    <a:pt x="2043957" y="2954184"/>
                  </a:lnTo>
                </a:path>
                <a:path w="3898265" h="2954654">
                  <a:moveTo>
                    <a:pt x="2224589" y="0"/>
                  </a:moveTo>
                  <a:lnTo>
                    <a:pt x="2224589" y="2954184"/>
                  </a:lnTo>
                </a:path>
                <a:path w="3898265" h="2954654">
                  <a:moveTo>
                    <a:pt x="2414728" y="0"/>
                  </a:moveTo>
                  <a:lnTo>
                    <a:pt x="2414728" y="2954184"/>
                  </a:lnTo>
                </a:path>
                <a:path w="3898265" h="2954654">
                  <a:moveTo>
                    <a:pt x="2595360" y="0"/>
                  </a:moveTo>
                  <a:lnTo>
                    <a:pt x="2595360" y="2954184"/>
                  </a:lnTo>
                </a:path>
                <a:path w="3898265" h="2954654">
                  <a:moveTo>
                    <a:pt x="2785499" y="0"/>
                  </a:moveTo>
                  <a:lnTo>
                    <a:pt x="2785499" y="2954184"/>
                  </a:lnTo>
                </a:path>
                <a:path w="3898265" h="2954654">
                  <a:moveTo>
                    <a:pt x="2966131" y="0"/>
                  </a:moveTo>
                  <a:lnTo>
                    <a:pt x="2966131" y="2954184"/>
                  </a:lnTo>
                </a:path>
                <a:path w="3898265" h="2954654">
                  <a:moveTo>
                    <a:pt x="3156270" y="0"/>
                  </a:moveTo>
                  <a:lnTo>
                    <a:pt x="3156270" y="2954184"/>
                  </a:lnTo>
                </a:path>
                <a:path w="3898265" h="2954654">
                  <a:moveTo>
                    <a:pt x="3336903" y="0"/>
                  </a:moveTo>
                  <a:lnTo>
                    <a:pt x="3336903" y="2954184"/>
                  </a:lnTo>
                </a:path>
                <a:path w="3898265" h="2954654">
                  <a:moveTo>
                    <a:pt x="3527042" y="0"/>
                  </a:moveTo>
                  <a:lnTo>
                    <a:pt x="3527042" y="2954184"/>
                  </a:lnTo>
                </a:path>
                <a:path w="3898265" h="2954654">
                  <a:moveTo>
                    <a:pt x="3707674" y="0"/>
                  </a:moveTo>
                  <a:lnTo>
                    <a:pt x="3707674" y="2954184"/>
                  </a:lnTo>
                </a:path>
                <a:path w="3898265" h="2954654">
                  <a:moveTo>
                    <a:pt x="3897813" y="0"/>
                  </a:moveTo>
                  <a:lnTo>
                    <a:pt x="3897813" y="2954184"/>
                  </a:lnTo>
                </a:path>
              </a:pathLst>
            </a:custGeom>
            <a:ln w="633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76">
              <a:extLst>
                <a:ext uri="{FF2B5EF4-FFF2-40B4-BE49-F238E27FC236}">
                  <a16:creationId xmlns:a16="http://schemas.microsoft.com/office/drawing/2014/main" id="{4AAF2297-48E5-C02C-908F-335D8301297C}"/>
                </a:ext>
              </a:extLst>
            </p:cNvPr>
            <p:cNvSpPr/>
            <p:nvPr/>
          </p:nvSpPr>
          <p:spPr>
            <a:xfrm>
              <a:off x="1561002" y="1514536"/>
              <a:ext cx="4078604" cy="2954655"/>
            </a:xfrm>
            <a:custGeom>
              <a:avLst/>
              <a:gdLst/>
              <a:ahLst/>
              <a:cxnLst/>
              <a:rect l="l" t="t" r="r" b="b"/>
              <a:pathLst>
                <a:path w="4078604" h="2954654">
                  <a:moveTo>
                    <a:pt x="0" y="2954184"/>
                  </a:moveTo>
                  <a:lnTo>
                    <a:pt x="12" y="0"/>
                  </a:lnTo>
                </a:path>
                <a:path w="4078604" h="2954654">
                  <a:moveTo>
                    <a:pt x="0" y="265976"/>
                  </a:moveTo>
                  <a:lnTo>
                    <a:pt x="4078445" y="265976"/>
                  </a:lnTo>
                </a:path>
              </a:pathLst>
            </a:custGeom>
            <a:ln w="95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7">
              <a:extLst>
                <a:ext uri="{FF2B5EF4-FFF2-40B4-BE49-F238E27FC236}">
                  <a16:creationId xmlns:a16="http://schemas.microsoft.com/office/drawing/2014/main" id="{928504B6-E320-0555-9922-C67C626D08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98245" y="1568301"/>
              <a:ext cx="4002474" cy="1008178"/>
            </a:xfrm>
            <a:prstGeom prst="rect">
              <a:avLst/>
            </a:prstGeom>
          </p:spPr>
        </p:pic>
        <p:sp>
          <p:nvSpPr>
            <p:cNvPr id="8" name="object 78">
              <a:extLst>
                <a:ext uri="{FF2B5EF4-FFF2-40B4-BE49-F238E27FC236}">
                  <a16:creationId xmlns:a16="http://schemas.microsoft.com/office/drawing/2014/main" id="{7C3769AD-8B29-AD0C-2E32-FD1574C9CB8F}"/>
                </a:ext>
              </a:extLst>
            </p:cNvPr>
            <p:cNvSpPr/>
            <p:nvPr/>
          </p:nvSpPr>
          <p:spPr>
            <a:xfrm>
              <a:off x="1651318" y="2782609"/>
              <a:ext cx="3888740" cy="1482090"/>
            </a:xfrm>
            <a:custGeom>
              <a:avLst/>
              <a:gdLst/>
              <a:ahLst/>
              <a:cxnLst/>
              <a:rect l="l" t="t" r="r" b="b"/>
              <a:pathLst>
                <a:path w="3888740" h="1482089">
                  <a:moveTo>
                    <a:pt x="0" y="1215903"/>
                  </a:moveTo>
                  <a:lnTo>
                    <a:pt x="180632" y="1481879"/>
                  </a:lnTo>
                  <a:lnTo>
                    <a:pt x="370771" y="341969"/>
                  </a:lnTo>
                  <a:lnTo>
                    <a:pt x="551428" y="341969"/>
                  </a:lnTo>
                  <a:lnTo>
                    <a:pt x="741567" y="341969"/>
                  </a:lnTo>
                  <a:lnTo>
                    <a:pt x="922199" y="341969"/>
                  </a:lnTo>
                  <a:lnTo>
                    <a:pt x="1112339" y="341969"/>
                  </a:lnTo>
                  <a:lnTo>
                    <a:pt x="1292971" y="1006922"/>
                  </a:lnTo>
                  <a:lnTo>
                    <a:pt x="1483110" y="1006922"/>
                  </a:lnTo>
                  <a:lnTo>
                    <a:pt x="1663742" y="1006922"/>
                  </a:lnTo>
                  <a:lnTo>
                    <a:pt x="1853881" y="1006922"/>
                  </a:lnTo>
                  <a:lnTo>
                    <a:pt x="2034513" y="1006922"/>
                  </a:lnTo>
                  <a:lnTo>
                    <a:pt x="2224652" y="1006922"/>
                  </a:lnTo>
                  <a:lnTo>
                    <a:pt x="2405284" y="1149409"/>
                  </a:lnTo>
                  <a:lnTo>
                    <a:pt x="2595423" y="341969"/>
                  </a:lnTo>
                  <a:lnTo>
                    <a:pt x="2776056" y="341969"/>
                  </a:lnTo>
                  <a:lnTo>
                    <a:pt x="2966195" y="341969"/>
                  </a:lnTo>
                  <a:lnTo>
                    <a:pt x="3146827" y="208981"/>
                  </a:lnTo>
                  <a:lnTo>
                    <a:pt x="3336966" y="208981"/>
                  </a:lnTo>
                  <a:lnTo>
                    <a:pt x="3517598" y="341969"/>
                  </a:lnTo>
                  <a:lnTo>
                    <a:pt x="3707737" y="142487"/>
                  </a:lnTo>
                  <a:lnTo>
                    <a:pt x="3888369" y="0"/>
                  </a:lnTo>
                </a:path>
              </a:pathLst>
            </a:custGeom>
            <a:ln w="15833">
              <a:solidFill>
                <a:srgbClr val="BE093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79">
            <a:extLst>
              <a:ext uri="{FF2B5EF4-FFF2-40B4-BE49-F238E27FC236}">
                <a16:creationId xmlns:a16="http://schemas.microsoft.com/office/drawing/2014/main" id="{97428CD3-16E3-A880-8974-5011CE2E4806}"/>
              </a:ext>
            </a:extLst>
          </p:cNvPr>
          <p:cNvSpPr txBox="1"/>
          <p:nvPr/>
        </p:nvSpPr>
        <p:spPr>
          <a:xfrm>
            <a:off x="8042252" y="1987448"/>
            <a:ext cx="586740" cy="2660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550" spc="-40" dirty="0">
                <a:latin typeface="Calibri"/>
                <a:cs typeface="Calibri"/>
              </a:rPr>
              <a:t>-</a:t>
            </a:r>
            <a:r>
              <a:rPr sz="1550" spc="-20" dirty="0">
                <a:latin typeface="Calibri"/>
                <a:cs typeface="Calibri"/>
              </a:rPr>
              <a:t>0.80%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1" name="object 80">
            <a:extLst>
              <a:ext uri="{FF2B5EF4-FFF2-40B4-BE49-F238E27FC236}">
                <a16:creationId xmlns:a16="http://schemas.microsoft.com/office/drawing/2014/main" id="{BB35651E-1AA0-DC3A-84B4-C0D43AE8852C}"/>
              </a:ext>
            </a:extLst>
          </p:cNvPr>
          <p:cNvSpPr txBox="1"/>
          <p:nvPr/>
        </p:nvSpPr>
        <p:spPr>
          <a:xfrm>
            <a:off x="3282229" y="1347988"/>
            <a:ext cx="493395" cy="305498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71120">
              <a:lnSpc>
                <a:spcPct val="100000"/>
              </a:lnSpc>
              <a:spcBef>
                <a:spcPts val="1065"/>
              </a:spcBef>
            </a:pPr>
            <a:r>
              <a:rPr sz="1400" spc="-20" dirty="0">
                <a:latin typeface="Arial MT"/>
                <a:cs typeface="Arial MT"/>
              </a:rPr>
              <a:t>0.0%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0.5%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1.0%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70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1.5%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2.0%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2.5%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3.0%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3.5%</a:t>
            </a:r>
            <a:endParaRPr sz="1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1400" spc="-3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4.0%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81">
            <a:extLst>
              <a:ext uri="{FF2B5EF4-FFF2-40B4-BE49-F238E27FC236}">
                <a16:creationId xmlns:a16="http://schemas.microsoft.com/office/drawing/2014/main" id="{B9485C1D-65F8-8375-DE09-A715A0852A74}"/>
              </a:ext>
            </a:extLst>
          </p:cNvPr>
          <p:cNvSpPr txBox="1"/>
          <p:nvPr/>
        </p:nvSpPr>
        <p:spPr>
          <a:xfrm>
            <a:off x="3902578" y="4372166"/>
            <a:ext cx="4096385" cy="32575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marR="5080" indent="24765" algn="just">
              <a:lnSpc>
                <a:spcPts val="1460"/>
              </a:lnSpc>
              <a:spcBef>
                <a:spcPts val="15"/>
              </a:spcBef>
            </a:pPr>
            <a:r>
              <a:rPr sz="1200" spc="-25" dirty="0">
                <a:latin typeface="Arial MT"/>
                <a:cs typeface="Arial MT"/>
              </a:rPr>
              <a:t>E24 F24 M24 A24 M24 J24 J24</a:t>
            </a:r>
            <a:endParaRPr sz="1200">
              <a:latin typeface="Arial MT"/>
              <a:cs typeface="Arial MT"/>
            </a:endParaRPr>
          </a:p>
          <a:p>
            <a:pPr marL="12700" marR="5080" indent="24765" algn="just">
              <a:lnSpc>
                <a:spcPts val="1460"/>
              </a:lnSpc>
              <a:spcBef>
                <a:spcPts val="20"/>
              </a:spcBef>
            </a:pPr>
            <a:r>
              <a:rPr sz="1200" spc="-25" dirty="0">
                <a:latin typeface="Arial MT"/>
                <a:cs typeface="Arial MT"/>
              </a:rPr>
              <a:t>A24 S24 O24 N24 D24 N25 F25 M25 A25 M25 J25 J25</a:t>
            </a:r>
            <a:endParaRPr sz="1200">
              <a:latin typeface="Arial MT"/>
              <a:cs typeface="Arial MT"/>
            </a:endParaRPr>
          </a:p>
          <a:p>
            <a:pPr marL="20320" marR="5080" indent="16510" algn="just">
              <a:lnSpc>
                <a:spcPts val="1460"/>
              </a:lnSpc>
              <a:spcBef>
                <a:spcPts val="30"/>
              </a:spcBef>
            </a:pPr>
            <a:r>
              <a:rPr sz="1200" spc="-25" dirty="0">
                <a:latin typeface="Arial MT"/>
                <a:cs typeface="Arial MT"/>
              </a:rPr>
              <a:t>A25 S25 O25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43" name="object 82">
            <a:extLst>
              <a:ext uri="{FF2B5EF4-FFF2-40B4-BE49-F238E27FC236}">
                <a16:creationId xmlns:a16="http://schemas.microsoft.com/office/drawing/2014/main" id="{FD247592-09D7-A0ED-C639-CE70D2C1CA5C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102518" y="3849286"/>
            <a:ext cx="237673" cy="85496"/>
          </a:xfrm>
          <a:prstGeom prst="rect">
            <a:avLst/>
          </a:prstGeom>
        </p:spPr>
      </p:pic>
      <p:sp>
        <p:nvSpPr>
          <p:cNvPr id="44" name="object 83">
            <a:extLst>
              <a:ext uri="{FF2B5EF4-FFF2-40B4-BE49-F238E27FC236}">
                <a16:creationId xmlns:a16="http://schemas.microsoft.com/office/drawing/2014/main" id="{80744726-D608-8C67-07EE-E057205FB536}"/>
              </a:ext>
            </a:extLst>
          </p:cNvPr>
          <p:cNvSpPr txBox="1"/>
          <p:nvPr/>
        </p:nvSpPr>
        <p:spPr>
          <a:xfrm>
            <a:off x="5354745" y="3774172"/>
            <a:ext cx="718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CONSENSO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5" name="object 84">
            <a:extLst>
              <a:ext uri="{FF2B5EF4-FFF2-40B4-BE49-F238E27FC236}">
                <a16:creationId xmlns:a16="http://schemas.microsoft.com/office/drawing/2014/main" id="{BB4EC9EA-B020-A250-707D-878D24222E6F}"/>
              </a:ext>
            </a:extLst>
          </p:cNvPr>
          <p:cNvSpPr/>
          <p:nvPr/>
        </p:nvSpPr>
        <p:spPr>
          <a:xfrm>
            <a:off x="6138776" y="3892034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180" y="0"/>
                </a:lnTo>
              </a:path>
            </a:pathLst>
          </a:custGeom>
          <a:ln w="15831">
            <a:solidFill>
              <a:srgbClr val="BE09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85">
            <a:extLst>
              <a:ext uri="{FF2B5EF4-FFF2-40B4-BE49-F238E27FC236}">
                <a16:creationId xmlns:a16="http://schemas.microsoft.com/office/drawing/2014/main" id="{95EE979C-51C1-F512-25B0-7C478B6ED90C}"/>
              </a:ext>
            </a:extLst>
          </p:cNvPr>
          <p:cNvSpPr txBox="1"/>
          <p:nvPr/>
        </p:nvSpPr>
        <p:spPr>
          <a:xfrm>
            <a:off x="6397975" y="3774172"/>
            <a:ext cx="2673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Min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9" name="object 86">
            <a:extLst>
              <a:ext uri="{FF2B5EF4-FFF2-40B4-BE49-F238E27FC236}">
                <a16:creationId xmlns:a16="http://schemas.microsoft.com/office/drawing/2014/main" id="{0C352A7A-252F-7357-285D-03F1C842062A}"/>
              </a:ext>
            </a:extLst>
          </p:cNvPr>
          <p:cNvSpPr/>
          <p:nvPr/>
        </p:nvSpPr>
        <p:spPr>
          <a:xfrm>
            <a:off x="6728207" y="3892034"/>
            <a:ext cx="247650" cy="0"/>
          </a:xfrm>
          <a:custGeom>
            <a:avLst/>
            <a:gdLst/>
            <a:ahLst/>
            <a:cxnLst/>
            <a:rect l="l" t="t" r="r" b="b"/>
            <a:pathLst>
              <a:path w="247650">
                <a:moveTo>
                  <a:pt x="0" y="0"/>
                </a:moveTo>
                <a:lnTo>
                  <a:pt x="247180" y="0"/>
                </a:lnTo>
              </a:path>
            </a:pathLst>
          </a:custGeom>
          <a:ln w="15831">
            <a:solidFill>
              <a:srgbClr val="0071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87">
            <a:extLst>
              <a:ext uri="{FF2B5EF4-FFF2-40B4-BE49-F238E27FC236}">
                <a16:creationId xmlns:a16="http://schemas.microsoft.com/office/drawing/2014/main" id="{0DDCFC17-C55C-DEC4-6821-E4B2D0D50D92}"/>
              </a:ext>
            </a:extLst>
          </p:cNvPr>
          <p:cNvSpPr txBox="1"/>
          <p:nvPr/>
        </p:nvSpPr>
        <p:spPr>
          <a:xfrm>
            <a:off x="6991842" y="3774172"/>
            <a:ext cx="292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Max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2" name="object 94">
            <a:extLst>
              <a:ext uri="{FF2B5EF4-FFF2-40B4-BE49-F238E27FC236}">
                <a16:creationId xmlns:a16="http://schemas.microsoft.com/office/drawing/2014/main" id="{6386D6FF-C2A4-2FD3-1814-3656A8C9D7BF}"/>
              </a:ext>
            </a:extLst>
          </p:cNvPr>
          <p:cNvSpPr txBox="1"/>
          <p:nvPr/>
        </p:nvSpPr>
        <p:spPr>
          <a:xfrm>
            <a:off x="4360155" y="4773868"/>
            <a:ext cx="3290570" cy="326390"/>
          </a:xfrm>
          <a:prstGeom prst="rect">
            <a:avLst/>
          </a:prstGeom>
          <a:solidFill>
            <a:srgbClr val="FFEBE7"/>
          </a:solidFill>
        </p:spPr>
        <p:txBody>
          <a:bodyPr vert="horz" wrap="square" lIns="0" tIns="55879" rIns="0" bIns="0" rtlCol="0">
            <a:spAutoFit/>
          </a:bodyPr>
          <a:lstStyle/>
          <a:p>
            <a:pPr marL="229235">
              <a:lnSpc>
                <a:spcPct val="100000"/>
              </a:lnSpc>
              <a:spcBef>
                <a:spcPts val="439"/>
              </a:spcBef>
              <a:tabLst>
                <a:tab pos="1409700" algn="l"/>
                <a:tab pos="2527300" algn="l"/>
              </a:tabLst>
            </a:pPr>
            <a:r>
              <a:rPr sz="1300" spc="-10" dirty="0">
                <a:latin typeface="Calibri"/>
                <a:cs typeface="Calibri"/>
              </a:rPr>
              <a:t>Indicador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250" spc="-25" dirty="0">
                <a:latin typeface="Arial MT"/>
                <a:cs typeface="Arial MT"/>
              </a:rPr>
              <a:t>sep-25</a:t>
            </a:r>
            <a:r>
              <a:rPr sz="1250" dirty="0">
                <a:latin typeface="Arial MT"/>
                <a:cs typeface="Arial MT"/>
              </a:rPr>
              <a:t>	</a:t>
            </a:r>
            <a:r>
              <a:rPr sz="1250" spc="-20" dirty="0">
                <a:latin typeface="Arial MT"/>
                <a:cs typeface="Arial MT"/>
              </a:rPr>
              <a:t>oct-</a:t>
            </a:r>
            <a:r>
              <a:rPr sz="1250" spc="-25" dirty="0">
                <a:latin typeface="Arial MT"/>
                <a:cs typeface="Arial MT"/>
              </a:rPr>
              <a:t>25</a:t>
            </a:r>
            <a:endParaRPr sz="1250">
              <a:latin typeface="Arial MT"/>
              <a:cs typeface="Arial MT"/>
            </a:endParaRPr>
          </a:p>
        </p:txBody>
      </p:sp>
      <p:sp>
        <p:nvSpPr>
          <p:cNvPr id="53" name="object 95">
            <a:extLst>
              <a:ext uri="{FF2B5EF4-FFF2-40B4-BE49-F238E27FC236}">
                <a16:creationId xmlns:a16="http://schemas.microsoft.com/office/drawing/2014/main" id="{559E479F-CE16-9819-A883-58DC79BAB57C}"/>
              </a:ext>
            </a:extLst>
          </p:cNvPr>
          <p:cNvSpPr txBox="1"/>
          <p:nvPr/>
        </p:nvSpPr>
        <p:spPr>
          <a:xfrm>
            <a:off x="4622092" y="5090643"/>
            <a:ext cx="2766695" cy="22732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1171575" algn="l"/>
                <a:tab pos="2268855" algn="l"/>
              </a:tabLst>
            </a:pPr>
            <a:r>
              <a:rPr sz="1300" spc="-10" dirty="0">
                <a:latin typeface="Calibri"/>
                <a:cs typeface="Calibri"/>
              </a:rPr>
              <a:t>Mediana</a:t>
            </a:r>
            <a:r>
              <a:rPr sz="1300" dirty="0">
                <a:latin typeface="Calibri"/>
                <a:cs typeface="Calibri"/>
              </a:rPr>
              <a:t>	</a:t>
            </a:r>
            <a:r>
              <a:rPr sz="1875" b="1" spc="-30" baseline="4444" dirty="0">
                <a:latin typeface="Arial"/>
                <a:cs typeface="Arial"/>
              </a:rPr>
              <a:t>-</a:t>
            </a:r>
            <a:r>
              <a:rPr sz="1875" b="1" spc="-15" baseline="4444" dirty="0">
                <a:latin typeface="Arial"/>
                <a:cs typeface="Arial"/>
              </a:rPr>
              <a:t>0.80%</a:t>
            </a:r>
            <a:r>
              <a:rPr sz="1875" b="1" baseline="4444" dirty="0">
                <a:latin typeface="Arial"/>
                <a:cs typeface="Arial"/>
              </a:rPr>
              <a:t>	</a:t>
            </a:r>
            <a:r>
              <a:rPr sz="1875" b="1" spc="-30" baseline="4444" dirty="0">
                <a:latin typeface="Arial"/>
                <a:cs typeface="Arial"/>
              </a:rPr>
              <a:t>-</a:t>
            </a:r>
            <a:r>
              <a:rPr sz="1875" b="1" spc="-37" baseline="4444" dirty="0">
                <a:latin typeface="Arial"/>
                <a:cs typeface="Arial"/>
              </a:rPr>
              <a:t>0.80%</a:t>
            </a:r>
            <a:endParaRPr sz="1875" baseline="4444" dirty="0">
              <a:latin typeface="Arial"/>
              <a:cs typeface="Arial"/>
            </a:endParaRPr>
          </a:p>
        </p:txBody>
      </p:sp>
      <p:graphicFrame>
        <p:nvGraphicFramePr>
          <p:cNvPr id="55" name="object 100">
            <a:extLst>
              <a:ext uri="{FF2B5EF4-FFF2-40B4-BE49-F238E27FC236}">
                <a16:creationId xmlns:a16="http://schemas.microsoft.com/office/drawing/2014/main" id="{32D67B81-5AA2-CC44-D872-BA7EF9160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627070"/>
              </p:ext>
            </p:extLst>
          </p:nvPr>
        </p:nvGraphicFramePr>
        <p:xfrm>
          <a:off x="4644530" y="5317972"/>
          <a:ext cx="6628127" cy="9270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9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60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4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290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5209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Promedio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27305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50" spc="-10" dirty="0">
                          <a:latin typeface="Arial MT"/>
                          <a:cs typeface="Arial MT"/>
                        </a:rPr>
                        <a:t>0.71%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50" spc="-10" dirty="0">
                          <a:latin typeface="Arial MT"/>
                          <a:cs typeface="Arial MT"/>
                        </a:rPr>
                        <a:t>0.69%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33655" marB="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309880" algn="ctr">
                        <a:lnSpc>
                          <a:spcPts val="108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345">
                <a:tc>
                  <a:txBody>
                    <a:bodyPr/>
                    <a:lstStyle/>
                    <a:p>
                      <a:pPr marL="93980">
                        <a:lnSpc>
                          <a:spcPts val="152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Mínimo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209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50" spc="-10" dirty="0">
                          <a:latin typeface="Arial MT"/>
                          <a:cs typeface="Arial MT"/>
                        </a:rPr>
                        <a:t>1.70%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-</a:t>
                      </a:r>
                      <a:r>
                        <a:rPr sz="1250" spc="-10" dirty="0">
                          <a:latin typeface="Arial MT"/>
                          <a:cs typeface="Arial MT"/>
                        </a:rPr>
                        <a:t>1.50%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29845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7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629">
                <a:tc>
                  <a:txBody>
                    <a:bodyPr/>
                    <a:lstStyle/>
                    <a:p>
                      <a:pPr marL="83820">
                        <a:lnSpc>
                          <a:spcPts val="1525"/>
                        </a:lnSpc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Máximo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0.30%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 marR="608965" algn="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250" spc="-10" dirty="0">
                          <a:latin typeface="Arial MT"/>
                          <a:cs typeface="Arial MT"/>
                        </a:rPr>
                        <a:t>0.30%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1905" marB="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297815" algn="ctr">
                        <a:lnSpc>
                          <a:spcPts val="134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6510" algn="ctr">
                        <a:lnSpc>
                          <a:spcPts val="134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0200">
                        <a:lnSpc>
                          <a:spcPts val="1340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02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Desv.Est.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-0.47</a:t>
                      </a:r>
                      <a:endParaRPr sz="1250">
                        <a:latin typeface="Arial MT"/>
                        <a:cs typeface="Arial MT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R="650875" algn="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250" spc="-20" dirty="0">
                          <a:latin typeface="Arial MT"/>
                          <a:cs typeface="Arial MT"/>
                        </a:rPr>
                        <a:t>-0.49</a:t>
                      </a:r>
                      <a:endParaRPr sz="1250" dirty="0">
                        <a:latin typeface="Arial MT"/>
                        <a:cs typeface="Arial MT"/>
                      </a:endParaRPr>
                    </a:p>
                  </a:txBody>
                  <a:tcPr marL="0" marR="0" marT="7620" marB="0"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marL="316230" algn="ctr">
                        <a:lnSpc>
                          <a:spcPts val="1255"/>
                        </a:lnSpc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255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52095">
                        <a:lnSpc>
                          <a:spcPts val="1255"/>
                        </a:lnSpc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9" name="object 90">
            <a:extLst>
              <a:ext uri="{FF2B5EF4-FFF2-40B4-BE49-F238E27FC236}">
                <a16:creationId xmlns:a16="http://schemas.microsoft.com/office/drawing/2014/main" id="{FB70DFF0-9DD0-C1C6-F33D-9613D8FA4CE0}"/>
              </a:ext>
            </a:extLst>
          </p:cNvPr>
          <p:cNvSpPr txBox="1"/>
          <p:nvPr/>
        </p:nvSpPr>
        <p:spPr>
          <a:xfrm>
            <a:off x="3481809" y="614259"/>
            <a:ext cx="4951095" cy="64389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sz="2000" b="1" dirty="0">
                <a:latin typeface="Calibri"/>
                <a:cs typeface="Calibri"/>
              </a:rPr>
              <a:t>Histórico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consenso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para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cuenta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corriente</a:t>
            </a:r>
            <a:endParaRPr sz="20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sz="1800" dirty="0">
                <a:latin typeface="Calibri"/>
                <a:cs typeface="Calibri"/>
              </a:rPr>
              <a:t>Por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ciento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del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PIB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anual</a:t>
            </a:r>
            <a:endParaRPr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2427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>
          <a:extLst>
            <a:ext uri="{FF2B5EF4-FFF2-40B4-BE49-F238E27FC236}">
              <a16:creationId xmlns:a16="http://schemas.microsoft.com/office/drawing/2014/main" id="{BDF48084-5292-3A94-FD77-5A2635DBA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B7B36DD-29D8-493E-E4DF-5205C7D1638F}"/>
              </a:ext>
            </a:extLst>
          </p:cNvPr>
          <p:cNvSpPr txBox="1"/>
          <p:nvPr/>
        </p:nvSpPr>
        <p:spPr>
          <a:xfrm>
            <a:off x="3585673" y="101663"/>
            <a:ext cx="5020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Consenso de consensos 2025</a:t>
            </a:r>
            <a:endParaRPr lang="en-US" sz="24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object 3">
            <a:extLst>
              <a:ext uri="{FF2B5EF4-FFF2-40B4-BE49-F238E27FC236}">
                <a16:creationId xmlns:a16="http://schemas.microsoft.com/office/drawing/2014/main" id="{E6712E8E-2F8A-DDE8-8394-C7891C332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272543"/>
              </p:ext>
            </p:extLst>
          </p:nvPr>
        </p:nvGraphicFramePr>
        <p:xfrm>
          <a:off x="1357310" y="593808"/>
          <a:ext cx="9477373" cy="5147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1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1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41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3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60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Consenso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3462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>
                        <a:alpha val="10195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IMEF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  <a:p>
                      <a:pPr marR="21590" algn="ctr">
                        <a:lnSpc>
                          <a:spcPct val="100000"/>
                        </a:lnSpc>
                        <a:spcBef>
                          <a:spcPts val="730"/>
                        </a:spcBef>
                        <a:tabLst>
                          <a:tab pos="1320165" algn="l"/>
                        </a:tabLst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11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Sep.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	9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 Oct.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  <a:tabLst>
                          <a:tab pos="1291590" algn="l"/>
                        </a:tabLst>
                      </a:pPr>
                      <a:r>
                        <a:rPr sz="1400" b="1" spc="-20" dirty="0">
                          <a:latin typeface="Calibri"/>
                          <a:cs typeface="Calibri"/>
                        </a:rPr>
                        <a:t>2025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	</a:t>
                      </a:r>
                      <a:r>
                        <a:rPr sz="1400" b="1" spc="-20" dirty="0">
                          <a:latin typeface="Calibri"/>
                          <a:cs typeface="Calibri"/>
                        </a:rPr>
                        <a:t>2025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>
                        <a:alpha val="1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Encuesta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87960" marR="178435" indent="111125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Banxico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(1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Oct.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25)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826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10185" marR="173990" indent="-2794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Latin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Focus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(7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Oct.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25)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75590" marR="186690" indent="-8255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Citibanamex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(7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Oct.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25)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>
                        <a:alpha val="1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22580" marR="247015" indent="-6604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Mediana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de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consensos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70180" marB="0"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>
                        <a:alpha val="1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Crecimiento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PIB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0.50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0.50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0.50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0.50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0.50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0.50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402590" marR="107950" indent="-2882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Inflación</a:t>
                      </a:r>
                      <a:r>
                        <a:rPr sz="16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(fin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periodo)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4.00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4.00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3.85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3.90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0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3.96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9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3.93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marL="314325" marR="100965" indent="-2057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Balance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Público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(%</a:t>
                      </a:r>
                      <a:r>
                        <a:rPr sz="16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PIB)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3.90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4.00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3.70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4.0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4.00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3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161290" marR="154305" indent="-190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Tasa</a:t>
                      </a:r>
                      <a:r>
                        <a:rPr sz="16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Política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Monetaria</a:t>
                      </a:r>
                      <a:r>
                        <a:rPr sz="16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(fin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año)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7.25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7.00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7.00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7.15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spc="-20" dirty="0">
                          <a:latin typeface="Calibri"/>
                          <a:cs typeface="Calibri"/>
                        </a:rPr>
                        <a:t>7.00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600" b="1" spc="-20" dirty="0">
                          <a:latin typeface="Calibri"/>
                          <a:cs typeface="Calibri"/>
                        </a:rPr>
                        <a:t>7.00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91440" marR="82550" indent="123189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Empleo</a:t>
                      </a:r>
                      <a:r>
                        <a:rPr sz="16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IMSS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(cambio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anual)*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140,995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160,000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232,000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196,000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8485">
                <a:tc>
                  <a:txBody>
                    <a:bodyPr/>
                    <a:lstStyle/>
                    <a:p>
                      <a:pPr marL="23939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Tipo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Cambio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8194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(fin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año)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19.30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19.00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19.01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19.15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225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19.00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5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15"/>
                        </a:spcBef>
                      </a:pPr>
                      <a:r>
                        <a:rPr sz="1600" b="1" spc="-10" dirty="0">
                          <a:latin typeface="Calibri"/>
                          <a:cs typeface="Calibri"/>
                        </a:rPr>
                        <a:t>19.01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54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240665" marR="231775" indent="-317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Cuenta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Corriente</a:t>
                      </a:r>
                      <a:r>
                        <a:rPr sz="16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(%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PIB)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0.80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0.80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60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0.50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50" dirty="0">
                          <a:latin typeface="Calibri"/>
                          <a:cs typeface="Calibri"/>
                        </a:rPr>
                        <a:t>-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600" b="1" spc="-20" dirty="0">
                          <a:latin typeface="Calibri"/>
                          <a:cs typeface="Calibri"/>
                        </a:rPr>
                        <a:t>0.65</a:t>
                      </a:r>
                      <a:endParaRPr sz="1600" dirty="0">
                        <a:latin typeface="Calibri"/>
                        <a:cs typeface="Calibri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object 4">
            <a:extLst>
              <a:ext uri="{FF2B5EF4-FFF2-40B4-BE49-F238E27FC236}">
                <a16:creationId xmlns:a16="http://schemas.microsoft.com/office/drawing/2014/main" id="{898052BF-8BFF-2739-D729-B5E6E6326FD4}"/>
              </a:ext>
            </a:extLst>
          </p:cNvPr>
          <p:cNvSpPr txBox="1"/>
          <p:nvPr/>
        </p:nvSpPr>
        <p:spPr>
          <a:xfrm>
            <a:off x="216531" y="5732946"/>
            <a:ext cx="11758930" cy="87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Nota: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 todas las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encuestas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 considera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 mediana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expectativas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 cada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variable.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 la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columna de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mediana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consenso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 toma la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información </a:t>
            </a:r>
            <a:r>
              <a:rPr sz="1400" spc="-25" dirty="0">
                <a:latin typeface="Calibri"/>
                <a:cs typeface="Calibri"/>
              </a:rPr>
              <a:t>de </a:t>
            </a:r>
            <a:r>
              <a:rPr sz="1400" dirty="0">
                <a:latin typeface="Calibri"/>
                <a:cs typeface="Calibri"/>
              </a:rPr>
              <a:t>las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encuestas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 </a:t>
            </a:r>
            <a:r>
              <a:rPr sz="1400" spc="-10" dirty="0">
                <a:latin typeface="Calibri"/>
                <a:cs typeface="Calibri"/>
              </a:rPr>
              <a:t>IMEF,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Latin Focus,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Blue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Chip,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EMED, Consensus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Economics, Banxico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Citibanamex.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*De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43 encuestados,4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incluyeron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 sus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estimaciones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un </a:t>
            </a:r>
            <a:r>
              <a:rPr sz="1400" dirty="0">
                <a:latin typeface="Calibri"/>
                <a:cs typeface="Calibri"/>
              </a:rPr>
              <a:t>aumento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empleos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afiliados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IMSS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por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incorporación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trabajadores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plataformas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digitales.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Para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corregir</a:t>
            </a:r>
            <a:r>
              <a:rPr sz="1400" spc="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sesgo,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ajustaron</a:t>
            </a:r>
            <a:r>
              <a:rPr sz="1400" spc="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dichas</a:t>
            </a:r>
            <a:r>
              <a:rPr sz="1400" spc="7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expectativas restando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1,185,090</a:t>
            </a:r>
            <a:r>
              <a:rPr sz="1400" spc="-10" dirty="0">
                <a:latin typeface="Calibri"/>
                <a:cs typeface="Calibri"/>
              </a:rPr>
              <a:t> registros,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equivalentes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promedio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estos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trabajadores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julio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agosto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2025.</a:t>
            </a:r>
            <a:endParaRPr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8439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6196</TotalTime>
  <Words>1127</Words>
  <Application>Microsoft Office PowerPoint</Application>
  <PresentationFormat>Panorámica</PresentationFormat>
  <Paragraphs>389</Paragraphs>
  <Slides>12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Aptos</vt:lpstr>
      <vt:lpstr>Arial</vt:lpstr>
      <vt:lpstr>Arial MT</vt:lpstr>
      <vt:lpstr>Calibri</vt:lpstr>
      <vt:lpstr>Times New Roman</vt:lpstr>
      <vt:lpstr>Office Theme</vt:lpstr>
      <vt:lpstr> Dinámica empresarial en la nueva economía mundial: Perspectivas IMEF 2025 -2026</vt:lpstr>
      <vt:lpstr>Presentación de PowerPoint</vt:lpstr>
      <vt:lpstr>Presentación de PowerPoint</vt:lpstr>
      <vt:lpstr>Presentación de PowerPoint</vt:lpstr>
      <vt:lpstr>Presentación de PowerPoint</vt:lpstr>
      <vt:lpstr>Histórico del consenso para la tasa de política monetaria  Por ciento anual al cierre de año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Tinajero</dc:creator>
  <cp:lastModifiedBy>Stephanie Tinajero</cp:lastModifiedBy>
  <cp:revision>14</cp:revision>
  <dcterms:created xsi:type="dcterms:W3CDTF">2025-10-09T20:44:00Z</dcterms:created>
  <dcterms:modified xsi:type="dcterms:W3CDTF">2025-10-15T18:53:19Z</dcterms:modified>
</cp:coreProperties>
</file>