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6858000" cy="9144000"/>
  <p:embeddedFontLst>
    <p:embeddedFont>
      <p:font typeface="Montserrat" panose="00000500000000000000" pitchFamily="2" charset="0"/>
      <p:regular r:id="rId12"/>
      <p:bold r:id="rId13"/>
      <p:italic r:id="rId14"/>
      <p:boldItalic r:id="rId15"/>
    </p:embeddedFont>
    <p:embeddedFont>
      <p:font typeface="Montserrat ExtraBold" panose="00000900000000000000" pitchFamily="2" charset="0"/>
      <p:bold r:id="rId16"/>
      <p:boldItalic r:id="rId17"/>
    </p:embeddedFont>
    <p:embeddedFont>
      <p:font typeface="Montserrat Light" panose="00000400000000000000" pitchFamily="2" charset="0"/>
      <p:regular r:id="rId18"/>
      <p:bold r:id="rId19"/>
      <p:italic r:id="rId20"/>
      <p:boldItalic r:id="rId21"/>
    </p:embeddedFont>
    <p:embeddedFont>
      <p:font typeface="Montserrat SemiBold" panose="00000700000000000000" pitchFamily="2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9" roundtripDataSignature="AMtx7mgVPoycdJofpYpJs+MtKsYBtFMcZ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940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9" name="Google Shape;4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6" name="Google Shape;5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5" name="Google Shape;6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8" name="Google Shape;7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1" name="Google Shape;9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5" name="Google Shape;10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8" name="Google Shape;118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1" name="Google Shape;13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4" name="Google Shape;144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" name="Google Shape;16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0" name="Google Shape;20;p1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1" name="Google Shape;21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5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7" name="Google Shape;27;p15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6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1" name="Google Shape;31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7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34;p1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5" name="Google Shape;35;p17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6" name="Google Shape;36;p17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7" name="Google Shape;37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8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0" name="Google Shape;40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9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3" name="Google Shape;43;p19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4" name="Google Shape;44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2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1" title="TIP MEXICO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4561399"/>
            <a:ext cx="1032576" cy="433051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1"/>
          <p:cNvSpPr txBox="1"/>
          <p:nvPr/>
        </p:nvSpPr>
        <p:spPr>
          <a:xfrm>
            <a:off x="350050" y="418600"/>
            <a:ext cx="5689200" cy="93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MX" sz="33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César Jacintos González</a:t>
            </a:r>
            <a:endParaRPr sz="330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MX" sz="190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Director Impuestos TIP</a:t>
            </a:r>
            <a:endParaRPr sz="1900">
              <a:solidFill>
                <a:schemeClr val="lt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53" name="Google Shape;53;p1"/>
          <p:cNvSpPr txBox="1"/>
          <p:nvPr/>
        </p:nvSpPr>
        <p:spPr>
          <a:xfrm>
            <a:off x="362350" y="1646550"/>
            <a:ext cx="5405100" cy="26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MX" sz="120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César Jacintos, se desempeña como Director de Impuestos en TIP México, grupo líder en arrendamiento y administración de flotas en la República Mexicana.</a:t>
            </a:r>
            <a:endParaRPr sz="1200">
              <a:solidFill>
                <a:schemeClr val="lt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lvl="0" indent="0" algn="just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MX" sz="120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Graduado del Instituto Politécnico Nacional, cuenta con una Maestría en Finanzas por la Escuela Bancaria y Comercial.</a:t>
            </a:r>
            <a:endParaRPr sz="1200">
              <a:solidFill>
                <a:schemeClr val="lt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lvl="0" indent="0" algn="just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MX" sz="120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Miembro del Comité de Asuntos Fiscales de la AMSOFAC.</a:t>
            </a:r>
            <a:endParaRPr sz="1200">
              <a:solidFill>
                <a:schemeClr val="lt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lvl="0" indent="0" algn="just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None/>
            </a:pPr>
            <a:r>
              <a:rPr lang="es-MX" sz="120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Tiene una amplia trayectoria y experiencia financiera de más de 25 años en entidades como Grupo Herdez, Mabe, Engen Capital y TIP México. En TIP México colaborando los últimos 13 años y siendo testigo y partícipe del exponencial crecimiento de la empresa.  </a:t>
            </a:r>
            <a:endParaRPr sz="1200">
              <a:solidFill>
                <a:schemeClr val="lt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"/>
          <p:cNvSpPr txBox="1">
            <a:spLocks noGrp="1"/>
          </p:cNvSpPr>
          <p:nvPr>
            <p:ph type="title"/>
          </p:nvPr>
        </p:nvSpPr>
        <p:spPr>
          <a:xfrm>
            <a:off x="507000" y="2131050"/>
            <a:ext cx="8130000" cy="8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s-MX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INICIATIVA DE REFORMA 2026</a:t>
            </a:r>
            <a:endParaRPr>
              <a:solidFill>
                <a:schemeClr val="lt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92715"/>
              <a:buNone/>
            </a:pPr>
            <a:r>
              <a:rPr lang="es-MX" sz="3355">
                <a:solidFill>
                  <a:srgbClr val="EB2326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“FALSOS COMPROBANTES FISCALES”</a:t>
            </a:r>
            <a:endParaRPr sz="3355">
              <a:solidFill>
                <a:srgbClr val="EB2326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59" name="Google Shape;59;p2"/>
          <p:cNvSpPr/>
          <p:nvPr/>
        </p:nvSpPr>
        <p:spPr>
          <a:xfrm>
            <a:off x="8714273" y="193714"/>
            <a:ext cx="136500" cy="137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2"/>
          <p:cNvSpPr/>
          <p:nvPr/>
        </p:nvSpPr>
        <p:spPr>
          <a:xfrm>
            <a:off x="8511297" y="207514"/>
            <a:ext cx="111900" cy="109800"/>
          </a:xfrm>
          <a:prstGeom prst="rect">
            <a:avLst/>
          </a:prstGeom>
          <a:solidFill>
            <a:srgbClr val="E91B2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Google Shape;61;p2"/>
          <p:cNvSpPr/>
          <p:nvPr/>
        </p:nvSpPr>
        <p:spPr>
          <a:xfrm>
            <a:off x="8328123" y="217864"/>
            <a:ext cx="92100" cy="89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3" title="Logo TIP Mexico.png"/>
          <p:cNvPicPr preferRelativeResize="0"/>
          <p:nvPr/>
        </p:nvPicPr>
        <p:blipFill rotWithShape="1">
          <a:blip r:embed="rId3">
            <a:alphaModFix/>
          </a:blip>
          <a:srcRect t="39" b="39"/>
          <a:stretch/>
        </p:blipFill>
        <p:spPr>
          <a:xfrm>
            <a:off x="152400" y="4561399"/>
            <a:ext cx="1032576" cy="433051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3"/>
          <p:cNvSpPr txBox="1"/>
          <p:nvPr/>
        </p:nvSpPr>
        <p:spPr>
          <a:xfrm>
            <a:off x="234218" y="272225"/>
            <a:ext cx="2544000" cy="44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4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DETONANTES</a:t>
            </a:r>
            <a:endParaRPr sz="2400">
              <a:solidFill>
                <a:schemeClr val="dk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69" name="Google Shape;69;p3"/>
          <p:cNvSpPr/>
          <p:nvPr/>
        </p:nvSpPr>
        <p:spPr>
          <a:xfrm>
            <a:off x="4501799" y="954093"/>
            <a:ext cx="4244700" cy="2739900"/>
          </a:xfrm>
          <a:prstGeom prst="rect">
            <a:avLst/>
          </a:prstGeom>
          <a:solidFill>
            <a:srgbClr val="E91B2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0" name="Google Shape;70;p3" title="shutterstock_1913531014.jpg"/>
          <p:cNvPicPr preferRelativeResize="0"/>
          <p:nvPr/>
        </p:nvPicPr>
        <p:blipFill rotWithShape="1">
          <a:blip r:embed="rId4">
            <a:alphaModFix/>
          </a:blip>
          <a:srcRect l="941" r="941"/>
          <a:stretch/>
        </p:blipFill>
        <p:spPr>
          <a:xfrm>
            <a:off x="4222175" y="1053650"/>
            <a:ext cx="4416348" cy="3000075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3"/>
          <p:cNvSpPr txBox="1"/>
          <p:nvPr/>
        </p:nvSpPr>
        <p:spPr>
          <a:xfrm>
            <a:off x="152399" y="1527953"/>
            <a:ext cx="4244700" cy="15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marR="0" lvl="0" indent="-368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</a:pPr>
            <a:r>
              <a:rPr lang="es-MX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Meta de recaudación 2026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279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68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</a:pPr>
            <a:r>
              <a:rPr lang="es-MX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Estrategias</a:t>
            </a:r>
            <a:r>
              <a:rPr lang="es-MX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fiscales agresivas.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279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68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</a:pPr>
            <a:r>
              <a:rPr lang="es-MX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Operaciones inexistentes o simuladas.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2" name="Google Shape;72;p3"/>
          <p:cNvSpPr/>
          <p:nvPr/>
        </p:nvSpPr>
        <p:spPr>
          <a:xfrm>
            <a:off x="8714273" y="193714"/>
            <a:ext cx="136500" cy="137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3"/>
          <p:cNvSpPr/>
          <p:nvPr/>
        </p:nvSpPr>
        <p:spPr>
          <a:xfrm>
            <a:off x="8511297" y="207514"/>
            <a:ext cx="111900" cy="109800"/>
          </a:xfrm>
          <a:prstGeom prst="rect">
            <a:avLst/>
          </a:prstGeom>
          <a:solidFill>
            <a:srgbClr val="E91B2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p3"/>
          <p:cNvSpPr/>
          <p:nvPr/>
        </p:nvSpPr>
        <p:spPr>
          <a:xfrm>
            <a:off x="8328123" y="217864"/>
            <a:ext cx="92100" cy="89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" name="Google Shape;75;p3"/>
          <p:cNvSpPr/>
          <p:nvPr/>
        </p:nvSpPr>
        <p:spPr>
          <a:xfrm>
            <a:off x="-2200" y="0"/>
            <a:ext cx="122700" cy="3301500"/>
          </a:xfrm>
          <a:prstGeom prst="rect">
            <a:avLst/>
          </a:prstGeom>
          <a:solidFill>
            <a:srgbClr val="E91B2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4"/>
          <p:cNvSpPr/>
          <p:nvPr/>
        </p:nvSpPr>
        <p:spPr>
          <a:xfrm>
            <a:off x="466926" y="1426075"/>
            <a:ext cx="3888300" cy="2739900"/>
          </a:xfrm>
          <a:prstGeom prst="rect">
            <a:avLst/>
          </a:prstGeom>
          <a:solidFill>
            <a:srgbClr val="E91B2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1" name="Google Shape;81;p4" title="Logo TIP Mexico.png"/>
          <p:cNvPicPr preferRelativeResize="0"/>
          <p:nvPr/>
        </p:nvPicPr>
        <p:blipFill rotWithShape="1">
          <a:blip r:embed="rId3">
            <a:alphaModFix/>
          </a:blip>
          <a:srcRect t="39" b="39"/>
          <a:stretch/>
        </p:blipFill>
        <p:spPr>
          <a:xfrm>
            <a:off x="152400" y="4561399"/>
            <a:ext cx="1032576" cy="433051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4"/>
          <p:cNvSpPr txBox="1"/>
          <p:nvPr/>
        </p:nvSpPr>
        <p:spPr>
          <a:xfrm>
            <a:off x="234236" y="272225"/>
            <a:ext cx="6570000" cy="44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400">
                <a:solidFill>
                  <a:srgbClr val="E91B2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FALSOS</a:t>
            </a:r>
            <a:r>
              <a:rPr lang="es-MX" sz="24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 COMPROBANTES FISCALES:</a:t>
            </a:r>
            <a:endParaRPr sz="2400">
              <a:solidFill>
                <a:schemeClr val="dk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83" name="Google Shape;83;p4"/>
          <p:cNvSpPr txBox="1"/>
          <p:nvPr/>
        </p:nvSpPr>
        <p:spPr>
          <a:xfrm>
            <a:off x="4499300" y="1490677"/>
            <a:ext cx="4155900" cy="23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2321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90"/>
              <a:buFont typeface="Montserrat"/>
              <a:buChar char="●"/>
            </a:pPr>
            <a:r>
              <a:rPr lang="es-MX" sz="149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Reforma </a:t>
            </a:r>
            <a:r>
              <a:rPr lang="es-MX" sz="149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artículo 19 </a:t>
            </a:r>
            <a:r>
              <a:rPr lang="es-MX" sz="149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Constitucional en materia prisión preventiva oficiosa (31-Dic-2024)</a:t>
            </a:r>
            <a:endParaRPr sz="1490"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80"/>
              <a:buFont typeface="Arial"/>
              <a:buNone/>
            </a:pPr>
            <a:endParaRPr sz="149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27940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80"/>
              <a:buFont typeface="Arial"/>
              <a:buNone/>
            </a:pPr>
            <a:endParaRPr sz="149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2321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90"/>
              <a:buFont typeface="Montserrat"/>
              <a:buChar char="●"/>
            </a:pPr>
            <a:r>
              <a:rPr lang="es-MX" sz="149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Comprobantes </a:t>
            </a:r>
            <a:r>
              <a:rPr lang="es-MX" sz="149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apócrifos</a:t>
            </a:r>
            <a:r>
              <a:rPr lang="es-MX" sz="149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.</a:t>
            </a:r>
            <a:endParaRPr sz="1490"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80"/>
              <a:buFont typeface="Arial"/>
              <a:buNone/>
            </a:pPr>
            <a:endParaRPr sz="149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27940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80"/>
              <a:buFont typeface="Arial"/>
              <a:buNone/>
            </a:pPr>
            <a:endParaRPr sz="149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2321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90"/>
              <a:buFont typeface="Montserrat"/>
              <a:buChar char="●"/>
            </a:pPr>
            <a:r>
              <a:rPr lang="es-MX" sz="149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Comprobantes </a:t>
            </a:r>
            <a:r>
              <a:rPr lang="es-MX" sz="149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falsos</a:t>
            </a:r>
            <a:r>
              <a:rPr lang="es-MX" sz="149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.</a:t>
            </a:r>
            <a:br>
              <a:rPr lang="es-MX" sz="149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</a:br>
            <a:br>
              <a:rPr lang="es-MX" sz="149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</a:br>
            <a:endParaRPr sz="149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457200" lvl="0" indent="-32132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60"/>
              <a:buFont typeface="Montserrat Light"/>
              <a:buChar char="●"/>
            </a:pPr>
            <a:r>
              <a:rPr lang="es-MX" sz="149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Contribuyentes en listas del </a:t>
            </a:r>
            <a:r>
              <a:rPr lang="es-MX" sz="149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69-B y 69-C CFF (EFOS y EDOS)</a:t>
            </a:r>
            <a:r>
              <a:rPr lang="es-MX" sz="149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.</a:t>
            </a:r>
            <a:endParaRPr sz="149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pic>
        <p:nvPicPr>
          <p:cNvPr id="84" name="Google Shape;84;p4" title="AdobeStock_836105337.jpeg"/>
          <p:cNvPicPr preferRelativeResize="0"/>
          <p:nvPr/>
        </p:nvPicPr>
        <p:blipFill rotWithShape="1">
          <a:blip r:embed="rId4">
            <a:alphaModFix/>
          </a:blip>
          <a:srcRect l="27734" r="7465"/>
          <a:stretch/>
        </p:blipFill>
        <p:spPr>
          <a:xfrm>
            <a:off x="367050" y="1053650"/>
            <a:ext cx="3888189" cy="3000074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4"/>
          <p:cNvSpPr/>
          <p:nvPr/>
        </p:nvSpPr>
        <p:spPr>
          <a:xfrm>
            <a:off x="-2200" y="0"/>
            <a:ext cx="122700" cy="3301500"/>
          </a:xfrm>
          <a:prstGeom prst="rect">
            <a:avLst/>
          </a:prstGeom>
          <a:solidFill>
            <a:srgbClr val="E91B2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4"/>
          <p:cNvSpPr/>
          <p:nvPr/>
        </p:nvSpPr>
        <p:spPr>
          <a:xfrm>
            <a:off x="8714273" y="193714"/>
            <a:ext cx="136500" cy="137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4"/>
          <p:cNvSpPr/>
          <p:nvPr/>
        </p:nvSpPr>
        <p:spPr>
          <a:xfrm>
            <a:off x="8511297" y="207514"/>
            <a:ext cx="111900" cy="109800"/>
          </a:xfrm>
          <a:prstGeom prst="rect">
            <a:avLst/>
          </a:prstGeom>
          <a:solidFill>
            <a:srgbClr val="E91B2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4"/>
          <p:cNvSpPr/>
          <p:nvPr/>
        </p:nvSpPr>
        <p:spPr>
          <a:xfrm>
            <a:off x="8328123" y="217864"/>
            <a:ext cx="92100" cy="89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5"/>
          <p:cNvSpPr txBox="1"/>
          <p:nvPr/>
        </p:nvSpPr>
        <p:spPr>
          <a:xfrm>
            <a:off x="739625" y="452950"/>
            <a:ext cx="4283100" cy="38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71500" marR="0" lvl="0" indent="-482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Light"/>
              <a:buChar char="●"/>
            </a:pPr>
            <a:r>
              <a:rPr lang="es-MX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Acciones preventivas: </a:t>
            </a:r>
            <a:r>
              <a:rPr lang="es-MX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Negar inscripción en RFC de vinculados a EFOS y EDOS.</a:t>
            </a:r>
            <a:endParaRPr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45720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i="0" u="none" strike="noStrike" cap="none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571500" marR="0" lvl="0" indent="-482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Light"/>
              <a:buChar char="●"/>
            </a:pPr>
            <a:r>
              <a:rPr lang="es-MX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Requisito en CFDi </a:t>
            </a:r>
            <a:r>
              <a:rPr lang="es-MX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comprobar operaciones </a:t>
            </a:r>
            <a:r>
              <a:rPr lang="es-MX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existentes.</a:t>
            </a:r>
            <a:endParaRPr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45720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i="0" u="none" strike="noStrike" cap="none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571500" marR="0" lvl="0" indent="-482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Light"/>
              <a:buChar char="●"/>
            </a:pPr>
            <a:r>
              <a:rPr lang="es-MX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Visita domiciliaria </a:t>
            </a:r>
            <a:r>
              <a:rPr lang="es-MX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específica y con plazos abreviados.</a:t>
            </a:r>
            <a:endParaRPr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45720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i="0" u="none" strike="noStrike" cap="none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571500" marR="0" lvl="0" indent="-482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Light"/>
              <a:buChar char="●"/>
            </a:pPr>
            <a:r>
              <a:rPr lang="es-MX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Suspensión</a:t>
            </a:r>
            <a:r>
              <a:rPr lang="es-MX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de sellos digitales</a:t>
            </a:r>
            <a:r>
              <a:rPr lang="es-MX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del emisor desde el inicio de la visita domiciliaria.</a:t>
            </a:r>
            <a:endParaRPr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45720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i="0" u="none" strike="noStrike" cap="none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571500" marR="0" lvl="0" indent="-482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Light"/>
              <a:buChar char="●"/>
            </a:pPr>
            <a:r>
              <a:rPr lang="es-MX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Acciones penales</a:t>
            </a:r>
            <a:r>
              <a:rPr lang="es-MX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contra representantes legales y funcionarios del contribuyente infractor.</a:t>
            </a:r>
            <a:br>
              <a:rPr lang="es-MX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</a:br>
            <a:endParaRPr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571500" marR="0" lvl="0" indent="-482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Light"/>
              <a:buChar char="●"/>
            </a:pPr>
            <a:r>
              <a:rPr lang="es-MX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Receptores de CFDi falsos tendrán </a:t>
            </a:r>
            <a:r>
              <a:rPr lang="es-MX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30 días naturales</a:t>
            </a:r>
            <a:r>
              <a:rPr lang="es-MX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para corregir sus declaraciones</a:t>
            </a:r>
            <a:r>
              <a:rPr lang="es-MX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.</a:t>
            </a:r>
            <a:endParaRPr i="0" u="none" strike="noStrike" cap="none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pic>
        <p:nvPicPr>
          <p:cNvPr id="94" name="Google Shape;94;p5" title="Logo TIP Mexico.png"/>
          <p:cNvPicPr preferRelativeResize="0"/>
          <p:nvPr/>
        </p:nvPicPr>
        <p:blipFill rotWithShape="1">
          <a:blip r:embed="rId3">
            <a:alphaModFix/>
          </a:blip>
          <a:srcRect t="39" b="39"/>
          <a:stretch/>
        </p:blipFill>
        <p:spPr>
          <a:xfrm>
            <a:off x="152400" y="4561399"/>
            <a:ext cx="1032576" cy="433051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5"/>
          <p:cNvSpPr/>
          <p:nvPr/>
        </p:nvSpPr>
        <p:spPr>
          <a:xfrm>
            <a:off x="8714273" y="193714"/>
            <a:ext cx="136500" cy="137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5"/>
          <p:cNvSpPr/>
          <p:nvPr/>
        </p:nvSpPr>
        <p:spPr>
          <a:xfrm>
            <a:off x="8511297" y="207514"/>
            <a:ext cx="111900" cy="109800"/>
          </a:xfrm>
          <a:prstGeom prst="rect">
            <a:avLst/>
          </a:prstGeom>
          <a:solidFill>
            <a:srgbClr val="E91B2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5"/>
          <p:cNvSpPr/>
          <p:nvPr/>
        </p:nvSpPr>
        <p:spPr>
          <a:xfrm>
            <a:off x="8328123" y="217864"/>
            <a:ext cx="92100" cy="89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5"/>
          <p:cNvSpPr/>
          <p:nvPr/>
        </p:nvSpPr>
        <p:spPr>
          <a:xfrm>
            <a:off x="-2200" y="0"/>
            <a:ext cx="122700" cy="3301500"/>
          </a:xfrm>
          <a:prstGeom prst="rect">
            <a:avLst/>
          </a:prstGeom>
          <a:solidFill>
            <a:srgbClr val="E91B2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5"/>
          <p:cNvSpPr/>
          <p:nvPr/>
        </p:nvSpPr>
        <p:spPr>
          <a:xfrm rot="9900021">
            <a:off x="6663334" y="1267352"/>
            <a:ext cx="2661380" cy="1046008"/>
          </a:xfrm>
          <a:prstGeom prst="parallelogram">
            <a:avLst>
              <a:gd name="adj" fmla="val 26865"/>
            </a:avLst>
          </a:prstGeom>
          <a:solidFill>
            <a:srgbClr val="CA170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5"/>
          <p:cNvSpPr/>
          <p:nvPr/>
        </p:nvSpPr>
        <p:spPr>
          <a:xfrm rot="9900015">
            <a:off x="6857880" y="2329126"/>
            <a:ext cx="2479380" cy="1167831"/>
          </a:xfrm>
          <a:prstGeom prst="parallelogram">
            <a:avLst>
              <a:gd name="adj" fmla="val 26865"/>
            </a:avLst>
          </a:prstGeom>
          <a:solidFill>
            <a:srgbClr val="E8EAEC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5"/>
          <p:cNvSpPr/>
          <p:nvPr/>
        </p:nvSpPr>
        <p:spPr>
          <a:xfrm>
            <a:off x="5023199" y="1193339"/>
            <a:ext cx="3106500" cy="3106500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blurRad="469900" dist="127000" dir="5400000" algn="ctr" rotWithShape="0">
              <a:srgbClr val="595959">
                <a:alpha val="1647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" name="Google Shape;102;p5" title="shutterstock_2352208773.jpg"/>
          <p:cNvPicPr preferRelativeResize="0"/>
          <p:nvPr/>
        </p:nvPicPr>
        <p:blipFill rotWithShape="1">
          <a:blip r:embed="rId4">
            <a:alphaModFix/>
          </a:blip>
          <a:srcRect l="21875" r="21875"/>
          <a:stretch/>
        </p:blipFill>
        <p:spPr>
          <a:xfrm>
            <a:off x="5209309" y="1392383"/>
            <a:ext cx="2720174" cy="2720173"/>
          </a:xfrm>
          <a:custGeom>
            <a:avLst/>
            <a:gdLst/>
            <a:ahLst/>
            <a:cxnLst/>
            <a:rect l="l" t="t" r="r" b="b"/>
            <a:pathLst>
              <a:path w="3626898" h="3626898" extrusionOk="0">
                <a:moveTo>
                  <a:pt x="1813449" y="0"/>
                </a:moveTo>
                <a:cubicBezTo>
                  <a:pt x="2814989" y="0"/>
                  <a:pt x="3626898" y="811909"/>
                  <a:pt x="3626898" y="1813449"/>
                </a:cubicBezTo>
                <a:cubicBezTo>
                  <a:pt x="3626898" y="2814989"/>
                  <a:pt x="2814989" y="3626898"/>
                  <a:pt x="1813449" y="3626898"/>
                </a:cubicBezTo>
                <a:cubicBezTo>
                  <a:pt x="811909" y="3626898"/>
                  <a:pt x="0" y="2814989"/>
                  <a:pt x="0" y="1813449"/>
                </a:cubicBezTo>
                <a:cubicBezTo>
                  <a:pt x="0" y="811909"/>
                  <a:pt x="811909" y="0"/>
                  <a:pt x="1813449" y="0"/>
                </a:cubicBez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6"/>
          <p:cNvSpPr txBox="1"/>
          <p:nvPr/>
        </p:nvSpPr>
        <p:spPr>
          <a:xfrm>
            <a:off x="234223" y="272225"/>
            <a:ext cx="6690900" cy="4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400">
                <a:solidFill>
                  <a:srgbClr val="E91B2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VISITA DOMICILIARIA</a:t>
            </a:r>
            <a:r>
              <a:rPr lang="es-MX" sz="24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 ESPECÍFICA:</a:t>
            </a:r>
            <a:endParaRPr sz="2400">
              <a:solidFill>
                <a:schemeClr val="dk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08" name="Google Shape;108;p6"/>
          <p:cNvSpPr/>
          <p:nvPr/>
        </p:nvSpPr>
        <p:spPr>
          <a:xfrm>
            <a:off x="4511864" y="944028"/>
            <a:ext cx="4244700" cy="2739900"/>
          </a:xfrm>
          <a:prstGeom prst="rect">
            <a:avLst/>
          </a:prstGeom>
          <a:solidFill>
            <a:srgbClr val="E91B2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9" name="Google Shape;109;p6" title="shutterstock_1913531014.jpg"/>
          <p:cNvPicPr preferRelativeResize="0"/>
          <p:nvPr/>
        </p:nvPicPr>
        <p:blipFill rotWithShape="1">
          <a:blip r:embed="rId3">
            <a:alphaModFix/>
          </a:blip>
          <a:srcRect l="941" r="941"/>
          <a:stretch/>
        </p:blipFill>
        <p:spPr>
          <a:xfrm>
            <a:off x="4222175" y="1053650"/>
            <a:ext cx="4416348" cy="3000075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6"/>
          <p:cNvSpPr txBox="1"/>
          <p:nvPr/>
        </p:nvSpPr>
        <p:spPr>
          <a:xfrm>
            <a:off x="152400" y="954100"/>
            <a:ext cx="3994500" cy="37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68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</a:pPr>
            <a:r>
              <a:rPr lang="es-MX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Emisión de orden de visita y suspensión de sellos digitales.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68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</a:pPr>
            <a:r>
              <a:rPr lang="es-MX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Autorización del uso de herramientas tecnológicas (fotografías, audios, videos).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68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</a:pPr>
            <a:r>
              <a:rPr lang="es-MX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Plazo de 5 días hábiles para aportar pruebas.</a:t>
            </a:r>
            <a:br>
              <a:rPr lang="es-MX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6607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65"/>
              <a:buFont typeface="Montserrat"/>
              <a:buChar char="●"/>
            </a:pPr>
            <a:r>
              <a:rPr lang="es-MX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Plazo de 24 días hábiles para emitir resolución.</a:t>
            </a:r>
            <a:br>
              <a:rPr lang="es-MX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6607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65"/>
              <a:buFont typeface="Montserrat"/>
              <a:buChar char="●"/>
            </a:pPr>
            <a:r>
              <a:rPr lang="es-MX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Receptores de CFDi falsos tendrán 30 días naturales para autocorregirse</a:t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11" name="Google Shape;111;p6" title="Logo TIP Mexico.png"/>
          <p:cNvPicPr preferRelativeResize="0"/>
          <p:nvPr/>
        </p:nvPicPr>
        <p:blipFill rotWithShape="1">
          <a:blip r:embed="rId4">
            <a:alphaModFix/>
          </a:blip>
          <a:srcRect t="39" b="39"/>
          <a:stretch/>
        </p:blipFill>
        <p:spPr>
          <a:xfrm>
            <a:off x="152400" y="4561399"/>
            <a:ext cx="1032576" cy="433051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6"/>
          <p:cNvSpPr/>
          <p:nvPr/>
        </p:nvSpPr>
        <p:spPr>
          <a:xfrm>
            <a:off x="8714273" y="193714"/>
            <a:ext cx="136500" cy="137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6"/>
          <p:cNvSpPr/>
          <p:nvPr/>
        </p:nvSpPr>
        <p:spPr>
          <a:xfrm>
            <a:off x="8511297" y="207514"/>
            <a:ext cx="111900" cy="109800"/>
          </a:xfrm>
          <a:prstGeom prst="rect">
            <a:avLst/>
          </a:prstGeom>
          <a:solidFill>
            <a:srgbClr val="E91B2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6"/>
          <p:cNvSpPr/>
          <p:nvPr/>
        </p:nvSpPr>
        <p:spPr>
          <a:xfrm>
            <a:off x="8328123" y="217864"/>
            <a:ext cx="92100" cy="89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6"/>
          <p:cNvSpPr/>
          <p:nvPr/>
        </p:nvSpPr>
        <p:spPr>
          <a:xfrm>
            <a:off x="-2200" y="0"/>
            <a:ext cx="122700" cy="3301500"/>
          </a:xfrm>
          <a:prstGeom prst="rect">
            <a:avLst/>
          </a:prstGeom>
          <a:solidFill>
            <a:srgbClr val="E91B2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7" title="Logo TIP Mexico.png"/>
          <p:cNvPicPr preferRelativeResize="0"/>
          <p:nvPr/>
        </p:nvPicPr>
        <p:blipFill rotWithShape="1">
          <a:blip r:embed="rId3">
            <a:alphaModFix/>
          </a:blip>
          <a:srcRect t="39" b="39"/>
          <a:stretch/>
        </p:blipFill>
        <p:spPr>
          <a:xfrm>
            <a:off x="152400" y="4561399"/>
            <a:ext cx="1032576" cy="433051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7"/>
          <p:cNvSpPr/>
          <p:nvPr/>
        </p:nvSpPr>
        <p:spPr>
          <a:xfrm>
            <a:off x="8714273" y="193714"/>
            <a:ext cx="136500" cy="137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7"/>
          <p:cNvSpPr/>
          <p:nvPr/>
        </p:nvSpPr>
        <p:spPr>
          <a:xfrm>
            <a:off x="8511297" y="207514"/>
            <a:ext cx="111900" cy="109800"/>
          </a:xfrm>
          <a:prstGeom prst="rect">
            <a:avLst/>
          </a:prstGeom>
          <a:solidFill>
            <a:srgbClr val="E91B2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7"/>
          <p:cNvSpPr/>
          <p:nvPr/>
        </p:nvSpPr>
        <p:spPr>
          <a:xfrm>
            <a:off x="8328123" y="217864"/>
            <a:ext cx="92100" cy="89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7"/>
          <p:cNvSpPr txBox="1"/>
          <p:nvPr/>
        </p:nvSpPr>
        <p:spPr>
          <a:xfrm>
            <a:off x="234224" y="272225"/>
            <a:ext cx="7244400" cy="4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4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  </a:t>
            </a:r>
            <a:r>
              <a:rPr lang="es-MX" sz="2400">
                <a:solidFill>
                  <a:srgbClr val="E91B2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 MATERIALIDAD</a:t>
            </a:r>
            <a:r>
              <a:rPr lang="es-MX" sz="24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 DE LAS OPERACIONES:</a:t>
            </a:r>
            <a:endParaRPr sz="2400">
              <a:solidFill>
                <a:schemeClr val="dk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25" name="Google Shape;125;p7"/>
          <p:cNvSpPr/>
          <p:nvPr/>
        </p:nvSpPr>
        <p:spPr>
          <a:xfrm>
            <a:off x="466926" y="1426075"/>
            <a:ext cx="3888300" cy="2739900"/>
          </a:xfrm>
          <a:prstGeom prst="rect">
            <a:avLst/>
          </a:prstGeom>
          <a:solidFill>
            <a:srgbClr val="E91B2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7"/>
          <p:cNvSpPr txBox="1"/>
          <p:nvPr/>
        </p:nvSpPr>
        <p:spPr>
          <a:xfrm>
            <a:off x="4499300" y="1571201"/>
            <a:ext cx="4155900" cy="21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</a:pPr>
            <a:r>
              <a:rPr lang="es-MX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Defense file.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80"/>
              <a:buFont typeface="Arial"/>
              <a:buNone/>
            </a:pPr>
            <a:endParaRPr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27940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80"/>
              <a:buFont typeface="Arial"/>
              <a:buNone/>
            </a:pPr>
            <a:endParaRPr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75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</a:pPr>
            <a:r>
              <a:rPr lang="es-MX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Deducción de </a:t>
            </a:r>
            <a:r>
              <a:rPr lang="es-MX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servicios</a:t>
            </a:r>
            <a:r>
              <a:rPr lang="es-MX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.</a:t>
            </a:r>
            <a:endParaRPr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80"/>
              <a:buFont typeface="Arial"/>
              <a:buNone/>
            </a:pPr>
            <a:endParaRPr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27940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80"/>
              <a:buFont typeface="Arial"/>
              <a:buNone/>
            </a:pPr>
            <a:endParaRPr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75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</a:pPr>
            <a:r>
              <a:rPr lang="es-MX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Operaciones simuladas listas</a:t>
            </a:r>
            <a:endParaRPr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45720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69-B (EFOS y EDOS)</a:t>
            </a:r>
            <a:br>
              <a:rPr lang="es-MX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</a:br>
            <a:br>
              <a:rPr lang="es-MX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</a:br>
            <a:endParaRPr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457200" lvl="0" indent="-3175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Light"/>
              <a:buChar char="●"/>
            </a:pPr>
            <a:r>
              <a:rPr lang="es-MX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Control interno </a:t>
            </a:r>
            <a:r>
              <a:rPr lang="es-MX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refuerzo en pruebas</a:t>
            </a:r>
            <a:r>
              <a:rPr lang="es-MX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de entregables.</a:t>
            </a:r>
            <a:endParaRPr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pic>
        <p:nvPicPr>
          <p:cNvPr id="127" name="Google Shape;127;p7" title="shutterstock_2260960137.jpg"/>
          <p:cNvPicPr preferRelativeResize="0"/>
          <p:nvPr/>
        </p:nvPicPr>
        <p:blipFill rotWithShape="1">
          <a:blip r:embed="rId4">
            <a:alphaModFix/>
          </a:blip>
          <a:srcRect l="40440" r="2857"/>
          <a:stretch/>
        </p:blipFill>
        <p:spPr>
          <a:xfrm>
            <a:off x="367050" y="1053650"/>
            <a:ext cx="3888189" cy="3000075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7"/>
          <p:cNvSpPr/>
          <p:nvPr/>
        </p:nvSpPr>
        <p:spPr>
          <a:xfrm>
            <a:off x="-2200" y="0"/>
            <a:ext cx="122700" cy="3301500"/>
          </a:xfrm>
          <a:prstGeom prst="rect">
            <a:avLst/>
          </a:prstGeom>
          <a:solidFill>
            <a:srgbClr val="E91B2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8" title="Logo TIP Mexico.png"/>
          <p:cNvPicPr preferRelativeResize="0"/>
          <p:nvPr/>
        </p:nvPicPr>
        <p:blipFill rotWithShape="1">
          <a:blip r:embed="rId3">
            <a:alphaModFix/>
          </a:blip>
          <a:srcRect t="39" b="39"/>
          <a:stretch/>
        </p:blipFill>
        <p:spPr>
          <a:xfrm>
            <a:off x="152400" y="4561399"/>
            <a:ext cx="1032576" cy="433051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8"/>
          <p:cNvSpPr/>
          <p:nvPr/>
        </p:nvSpPr>
        <p:spPr>
          <a:xfrm>
            <a:off x="8714273" y="193714"/>
            <a:ext cx="136500" cy="137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8"/>
          <p:cNvSpPr/>
          <p:nvPr/>
        </p:nvSpPr>
        <p:spPr>
          <a:xfrm>
            <a:off x="8511297" y="207514"/>
            <a:ext cx="111900" cy="109800"/>
          </a:xfrm>
          <a:prstGeom prst="rect">
            <a:avLst/>
          </a:prstGeom>
          <a:solidFill>
            <a:srgbClr val="E91B2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8"/>
          <p:cNvSpPr/>
          <p:nvPr/>
        </p:nvSpPr>
        <p:spPr>
          <a:xfrm>
            <a:off x="8328123" y="217864"/>
            <a:ext cx="92100" cy="89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8"/>
          <p:cNvSpPr/>
          <p:nvPr/>
        </p:nvSpPr>
        <p:spPr>
          <a:xfrm>
            <a:off x="-2200" y="0"/>
            <a:ext cx="122700" cy="3301500"/>
          </a:xfrm>
          <a:prstGeom prst="rect">
            <a:avLst/>
          </a:prstGeom>
          <a:solidFill>
            <a:srgbClr val="E91B2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8"/>
          <p:cNvSpPr txBox="1"/>
          <p:nvPr/>
        </p:nvSpPr>
        <p:spPr>
          <a:xfrm>
            <a:off x="234224" y="272225"/>
            <a:ext cx="7244400" cy="4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4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REFORMA </a:t>
            </a:r>
            <a:r>
              <a:rPr lang="es-MX" sz="2400">
                <a:solidFill>
                  <a:srgbClr val="E91B2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LEY DE AMPARO:</a:t>
            </a:r>
            <a:endParaRPr sz="2400">
              <a:solidFill>
                <a:srgbClr val="E91B2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39" name="Google Shape;139;p8"/>
          <p:cNvSpPr/>
          <p:nvPr/>
        </p:nvSpPr>
        <p:spPr>
          <a:xfrm>
            <a:off x="4511864" y="944028"/>
            <a:ext cx="4244700" cy="2739900"/>
          </a:xfrm>
          <a:prstGeom prst="rect">
            <a:avLst/>
          </a:prstGeom>
          <a:solidFill>
            <a:srgbClr val="E91B2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0" name="Google Shape;140;p8" title="AdobeStock_1062916045.jpeg"/>
          <p:cNvPicPr preferRelativeResize="0"/>
          <p:nvPr/>
        </p:nvPicPr>
        <p:blipFill rotWithShape="1">
          <a:blip r:embed="rId4">
            <a:alphaModFix/>
          </a:blip>
          <a:srcRect l="8738" r="8746"/>
          <a:stretch/>
        </p:blipFill>
        <p:spPr>
          <a:xfrm>
            <a:off x="4222175" y="1053650"/>
            <a:ext cx="4416348" cy="3000074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8"/>
          <p:cNvSpPr txBox="1"/>
          <p:nvPr/>
        </p:nvSpPr>
        <p:spPr>
          <a:xfrm>
            <a:off x="152400" y="1832938"/>
            <a:ext cx="3994500" cy="144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68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</a:pPr>
            <a:r>
              <a:rPr lang="es-MX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Créditos fiscales</a:t>
            </a:r>
            <a:r>
              <a:rPr lang="es-MX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firmes.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68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</a:pPr>
            <a:r>
              <a:rPr lang="es-MX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Nuevos medios para garantizar </a:t>
            </a:r>
            <a:r>
              <a:rPr lang="es-MX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créditos fiscales</a:t>
            </a:r>
            <a:r>
              <a:rPr lang="es-MX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6607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65"/>
              <a:buFont typeface="Montserrat"/>
              <a:buChar char="●"/>
            </a:pPr>
            <a:r>
              <a:rPr lang="es-MX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No suspensión </a:t>
            </a:r>
            <a:r>
              <a:rPr lang="es-MX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de actos de la autoridad.</a:t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9"/>
          <p:cNvSpPr txBox="1">
            <a:spLocks noGrp="1"/>
          </p:cNvSpPr>
          <p:nvPr>
            <p:ph type="ctrTitle" idx="4294967295"/>
          </p:nvPr>
        </p:nvSpPr>
        <p:spPr>
          <a:xfrm>
            <a:off x="1220850" y="3177575"/>
            <a:ext cx="6864300" cy="4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91"/>
              <a:buFont typeface="Arial"/>
              <a:buNone/>
            </a:pPr>
            <a:r>
              <a:rPr lang="es-MX" sz="19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¡PONEMOS TU NEGOCIO EN MOVIMIENTO!</a:t>
            </a:r>
            <a:endParaRPr sz="19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47" name="Google Shape;147;p9" title="TIP MEXICO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26099" y="1857975"/>
            <a:ext cx="2491799" cy="1045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356</Words>
  <Application>Microsoft Office PowerPoint</Application>
  <PresentationFormat>On-screen Show (16:9)</PresentationFormat>
  <Paragraphs>60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Montserrat ExtraBold</vt:lpstr>
      <vt:lpstr>Montserrat SemiBold</vt:lpstr>
      <vt:lpstr>Montserrat Light</vt:lpstr>
      <vt:lpstr>Calibri</vt:lpstr>
      <vt:lpstr>Arial</vt:lpstr>
      <vt:lpstr>Montserrat</vt:lpstr>
      <vt:lpstr>Simple Light</vt:lpstr>
      <vt:lpstr>PowerPoint Presentation</vt:lpstr>
      <vt:lpstr>INICIATIVA DE REFORMA 2026 “FALSOS COMPROBANTES FISCALES”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¡PONEMOS TU NEGOCIO EN MOVIMIENTO!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Maria Fernanda Beltran Flores</dc:creator>
  <cp:lastModifiedBy>Javier Antonio Miranda Rodriguez</cp:lastModifiedBy>
  <cp:revision>1</cp:revision>
  <dcterms:modified xsi:type="dcterms:W3CDTF">2025-10-10T23:17:46Z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0x0101000A73F0CC4F2BB14CAE76BCE7D0594F26</vt:lpwstr>
  </property>
  <property fmtid="{D5CDD505-2E9C-101B-9397-08002B2CF9AE}" pid="3" name="MediaServiceImageTags">
    <vt:lpwstr/>
  </property>
</Properties>
</file>